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76" r:id="rId4"/>
    <p:sldId id="278" r:id="rId5"/>
    <p:sldId id="277" r:id="rId6"/>
    <p:sldId id="280" r:id="rId7"/>
    <p:sldId id="285" r:id="rId8"/>
    <p:sldId id="258" r:id="rId9"/>
    <p:sldId id="267" r:id="rId10"/>
    <p:sldId id="260" r:id="rId11"/>
    <p:sldId id="264" r:id="rId12"/>
    <p:sldId id="268" r:id="rId13"/>
    <p:sldId id="282" r:id="rId14"/>
    <p:sldId id="283" r:id="rId15"/>
    <p:sldId id="284" r:id="rId16"/>
    <p:sldId id="281" r:id="rId17"/>
    <p:sldId id="261" r:id="rId18"/>
    <p:sldId id="292" r:id="rId19"/>
    <p:sldId id="295" r:id="rId20"/>
    <p:sldId id="288" r:id="rId21"/>
    <p:sldId id="286" r:id="rId22"/>
    <p:sldId id="293" r:id="rId23"/>
    <p:sldId id="287" r:id="rId24"/>
    <p:sldId id="294" r:id="rId25"/>
  </p:sldIdLst>
  <p:sldSz cx="12192000" cy="6858000"/>
  <p:notesSz cx="9290050" cy="7004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74" autoAdjust="0"/>
  </p:normalViewPr>
  <p:slideViewPr>
    <p:cSldViewPr snapToGrid="0">
      <p:cViewPr varScale="1">
        <p:scale>
          <a:sx n="75" d="100"/>
          <a:sy n="75" d="100"/>
        </p:scale>
        <p:origin x="77" y="173"/>
      </p:cViewPr>
      <p:guideLst/>
    </p:cSldViewPr>
  </p:slideViewPr>
  <p:outlineViewPr>
    <p:cViewPr>
      <p:scale>
        <a:sx n="33" d="100"/>
        <a:sy n="33" d="100"/>
      </p:scale>
      <p:origin x="0" y="-165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5688" cy="351419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2212" y="0"/>
            <a:ext cx="4025688" cy="351419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16386DD5-FD41-4A5D-B3D6-9389640DA9A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3175" y="874713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005" y="3370700"/>
            <a:ext cx="7432040" cy="2757845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2633"/>
            <a:ext cx="4025688" cy="35141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2212" y="6652633"/>
            <a:ext cx="4025688" cy="35141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FCDD3C7D-3ED5-49FF-B03A-45D8F0BF1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3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D3C7D-3ED5-49FF-B03A-45D8F0BF17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3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D3C7D-3ED5-49FF-B03A-45D8F0BF17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6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D3C7D-3ED5-49FF-B03A-45D8F0BF17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3E679-480C-8126-1851-D3129935E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16834-C67F-0749-C98A-84AB68FD3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BCA3C-FA5A-5BBC-D663-F241501D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9678-88E0-4C64-8296-3EA867E28008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7285C-9195-A2B5-A672-F3DA74FF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9A6F0-DFDF-8886-01B0-14B312928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5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C34E-3940-F4A6-6CFC-A0FBE4D0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83471-03FF-68B1-102B-2E6392CEB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D903-84F2-F8A8-5279-8E094456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3481-AC14-4C5E-8378-FB1BF73F9E35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A8152-EEAC-5E32-D662-5CA96118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33125-259C-45B8-1587-68B3F82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6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6E40D-3A0C-1401-FB36-6C184EE79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2F22B-0B7F-AA78-668B-B40CC590D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BE185-B586-7D7B-EF4E-9F9CD97E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1646-B6AC-414E-A099-0D401240230A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532B5-F498-216B-C9C1-07C7F86B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99C96-5D5E-3274-93C0-C01E687F2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8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A51C-B3E1-2D9A-BB5B-DDF72972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334DC-5E45-D321-69AE-106DF9C8A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7D1DE-AD3F-D0ED-D4EA-FEE69B7C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39C3-B324-4AEC-A492-46B03D8DE2DF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CFC9-0DA6-6BF7-84AB-0F74353C4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AFDB5-9D74-67A2-6813-832246B2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4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2FA48-A792-941B-5B81-C84F9AE2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024B4-BB28-C37F-4AE5-A68FDB69E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EC7CE-661D-3ADC-AD03-80B3073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36B80-BF5A-4DF4-83AA-BD0A2C0DFE88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E9F5-2509-E6C9-076A-3746E6CE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2BEF7-C1F6-426F-A521-DC189C83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2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C43E-1454-5816-52A0-C9525A819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A2842-498A-B237-697A-32D9053E5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AD782-C6DC-4F09-E891-9C3C0B822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02C85-DD31-9831-8282-06007761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5DE0-640B-44B8-9D20-6647D6ABDFD8}" type="datetime1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1FC2F-506E-5FDA-B822-E73DBAD1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E5C23-3063-BB3C-3F01-2755E8887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3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A49D-6560-7E66-0C0B-2045AB63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F907D-BE4A-F2B2-2A86-8688D7C4F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24853-A1D1-5C8A-B04D-2A04E62C8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08C03-62D5-6BE9-5A15-4F8D4D9BB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8336C-2BA5-A12D-E570-BE64ABDDE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7169F-2281-4B5F-A78F-D966B39B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DF60-F1AD-45D6-9A15-667BB5E9474B}" type="datetime1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55A41C-2D4B-F778-0A0F-E8BA6D24A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001A8-8A92-08E3-F1EC-229F13BE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072F4-6B7C-8AFC-FC00-2FB1B324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A8DEFC-25F5-25C4-5AA2-898F18458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D8EF-0F74-4510-81DA-A21787F28349}" type="datetime1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EFC66-47B9-EF43-7E20-205392098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1E83B-46E8-DEF8-E9F4-C6C35F0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9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E4460-7AA4-5A20-2C86-3B3C23E7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65E6-2E59-4A1A-9AFA-D9DA5B36B7C3}" type="datetime1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1DF0B-A1D2-56C4-E99B-9B9AEF18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00DE7-96F3-21DA-F41F-65F933B9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7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5B3D-B449-0DBB-46F7-3B0C869C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52E48-40CF-94FA-1A8E-AD0B70939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96589-1C30-8E41-993C-A0F98FAD0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636F1-E34F-85BB-6C14-B1BE7130E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7045-02CE-4E70-AD5C-628B78F74E23}" type="datetime1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8E642-37F6-A619-96D5-FB8F7096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95FB4-E300-B8F4-0119-47CE2D4D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1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F649-3DB6-1768-5B17-2AD1EE06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2226C-21CC-CE0C-EFE9-9DEE0C957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9E3D7-1B62-2043-84ED-46F95716A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64FB9-64C7-5D4D-CF1C-9B2DD2DC4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ABB5-49F6-43C6-BE1F-3D5CAF154B56}" type="datetime1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E8556-CF8C-9178-5AD0-07FA4E97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9FF0E-CF0D-DB8A-76A0-26F0E5DC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0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00858-E034-5ADC-030F-1EF7F319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C7313-1533-A159-9EFE-C011A1FB5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8A3B8-C02F-FE2A-7F2A-EA9F457A8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04F3A-5F15-4EF6-9EFC-CA44FF993025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D66C-5488-D4D2-E96E-9F9416DFD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Zonta District 12 Conference    September 19 -21, 2025      Golden, Colorado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5417E-C473-2847-9540-F2A3E72C9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4F5B7-B9AD-41B9-AB39-9B2C1284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1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arrishzonta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webmaster@theclotheslineproject.or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clotheslineproject.or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ebp"/><Relationship Id="rId7" Type="http://schemas.openxmlformats.org/officeDocument/2006/relationships/image" Target="../media/image6.jpeg"/><Relationship Id="rId2" Type="http://schemas.openxmlformats.org/officeDocument/2006/relationships/hyperlink" Target="https://www.fjcanderson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webp"/><Relationship Id="rId4" Type="http://schemas.openxmlformats.org/officeDocument/2006/relationships/image" Target="../media/image3.web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7DBE-05B8-F1B3-12A3-ADC881A455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ADVOCACY: </a:t>
            </a:r>
            <a:br>
              <a:rPr lang="en-US" dirty="0"/>
            </a:br>
            <a:r>
              <a:rPr lang="en-US" dirty="0"/>
              <a:t>CLOTHESLINES AND PROMISES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BABEF-A89B-19BE-BF88-F9941C39C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55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Denise Parrish</a:t>
            </a:r>
          </a:p>
          <a:p>
            <a:r>
              <a:rPr lang="en-US" dirty="0"/>
              <a:t>District 12 Advocacy Chair</a:t>
            </a:r>
          </a:p>
          <a:p>
            <a:r>
              <a:rPr lang="en-US" dirty="0">
                <a:hlinkClick r:id="rId2"/>
              </a:rPr>
              <a:t>parrishzonta@gmail.com</a:t>
            </a:r>
            <a:endParaRPr lang="en-US" dirty="0"/>
          </a:p>
          <a:p>
            <a:r>
              <a:rPr lang="en-US" dirty="0"/>
              <a:t>(307) 286-1463</a:t>
            </a:r>
          </a:p>
        </p:txBody>
      </p:sp>
    </p:spTree>
    <p:extLst>
      <p:ext uri="{BB962C8B-B14F-4D97-AF65-F5344CB8AC3E}">
        <p14:creationId xmlns:p14="http://schemas.microsoft.com/office/powerpoint/2010/main" val="101898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98B9A-2BBE-DC30-44D2-00B6DE6A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530747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Columbia College, South Carolina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C187A-997A-836B-9565-B90CB7E1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10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4BC98E3-D2B0-0196-7E63-964E60E3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69" y="1064548"/>
            <a:ext cx="7628236" cy="57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0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36D29-9D23-7F1B-43E2-640D016C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6"/>
            <a:ext cx="12100264" cy="106196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Utah Valley University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32579-AF25-69CE-925A-359BCFE7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8E6064-9BA4-5AA1-9FFB-6D7934FC5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33" y="1619794"/>
            <a:ext cx="8733233" cy="45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9094D-32C6-EC19-B38E-BFCE0D2B349E}"/>
              </a:ext>
            </a:extLst>
          </p:cNvPr>
          <p:cNvSpPr txBox="1"/>
          <p:nvPr/>
        </p:nvSpPr>
        <p:spPr>
          <a:xfrm>
            <a:off x="8788893" y="1869203"/>
            <a:ext cx="2743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The Clothesline Project has been displayed at </a:t>
            </a:r>
            <a:r>
              <a:rPr lang="en-US" sz="2200" b="1" dirty="0"/>
              <a:t>Utah Valley University</a:t>
            </a:r>
            <a:r>
              <a:rPr lang="en-US" sz="2200" dirty="0"/>
              <a:t> each year since 1998. In recent times, about 30-50 shirts are added to its collection annually. It is estimated it has over 2,000 shirts in total.</a:t>
            </a:r>
          </a:p>
        </p:txBody>
      </p:sp>
    </p:spTree>
    <p:extLst>
      <p:ext uri="{BB962C8B-B14F-4D97-AF65-F5344CB8AC3E}">
        <p14:creationId xmlns:p14="http://schemas.microsoft.com/office/powerpoint/2010/main" val="146279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23E-DDE3-D331-B386-679F49D2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94"/>
            <a:ext cx="10515600" cy="6624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The Clothesline Project is International – A Sampling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63B72-3A7C-2FB5-C563-1A343B10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12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D17491E-43C3-114A-8045-D7196595D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7" b="19451"/>
          <a:stretch>
            <a:fillRect/>
          </a:stretch>
        </p:blipFill>
        <p:spPr bwMode="auto">
          <a:xfrm>
            <a:off x="1167730" y="870571"/>
            <a:ext cx="3783158" cy="222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0AA06FE2-D973-901D-5D6C-AEF7D931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" y="870570"/>
            <a:ext cx="2262002" cy="222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E254C-F045-9B65-C57E-17E0244B4DB9}"/>
              </a:ext>
            </a:extLst>
          </p:cNvPr>
          <p:cNvSpPr txBox="1"/>
          <p:nvPr/>
        </p:nvSpPr>
        <p:spPr>
          <a:xfrm>
            <a:off x="2400827" y="3041955"/>
            <a:ext cx="22186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Sisak, Croatia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7B0EB-2A12-AB86-986D-48925BDFDA8C}"/>
              </a:ext>
            </a:extLst>
          </p:cNvPr>
          <p:cNvSpPr txBox="1"/>
          <p:nvPr/>
        </p:nvSpPr>
        <p:spPr>
          <a:xfrm>
            <a:off x="9501052" y="3385357"/>
            <a:ext cx="23774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Etosha, Namibia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464B8E5-8F33-093E-6A43-362086E4F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52" y="995964"/>
            <a:ext cx="2144825" cy="24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7D8C76-D906-FDC5-7EB2-1B8BE6B80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89" y="4021162"/>
            <a:ext cx="3093041" cy="2062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3CEA58-FDBE-7989-1959-B319D3946BE1}"/>
              </a:ext>
            </a:extLst>
          </p:cNvPr>
          <p:cNvSpPr txBox="1"/>
          <p:nvPr/>
        </p:nvSpPr>
        <p:spPr>
          <a:xfrm>
            <a:off x="9009015" y="6045452"/>
            <a:ext cx="2960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Bilboa, Spain</a:t>
            </a:r>
          </a:p>
        </p:txBody>
      </p:sp>
      <p:pic>
        <p:nvPicPr>
          <p:cNvPr id="9224" name="Picture 8" descr=" Copyright for all images: UKM Lessmann">
            <a:extLst>
              <a:ext uri="{FF2B5EF4-FFF2-40B4-BE49-F238E27FC236}">
                <a16:creationId xmlns:a16="http://schemas.microsoft.com/office/drawing/2014/main" id="{FE00A982-DCC6-75E8-7B28-3C26F9CE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42" y="995964"/>
            <a:ext cx="3694343" cy="24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1B5DA2-1FAA-A2B9-EE6F-414E4F452B4B}"/>
              </a:ext>
            </a:extLst>
          </p:cNvPr>
          <p:cNvSpPr txBox="1"/>
          <p:nvPr/>
        </p:nvSpPr>
        <p:spPr>
          <a:xfrm>
            <a:off x="5521841" y="3387293"/>
            <a:ext cx="36943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Münster, Germany</a:t>
            </a:r>
          </a:p>
        </p:txBody>
      </p:sp>
      <p:pic>
        <p:nvPicPr>
          <p:cNvPr id="9226" name="Picture 10" descr="undefined">
            <a:extLst>
              <a:ext uri="{FF2B5EF4-FFF2-40B4-BE49-F238E27FC236}">
                <a16:creationId xmlns:a16="http://schemas.microsoft.com/office/drawing/2014/main" id="{D4FC6A19-1B9E-737D-D72B-1B05ED88B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92" y="4021162"/>
            <a:ext cx="2677041" cy="20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undefined">
            <a:extLst>
              <a:ext uri="{FF2B5EF4-FFF2-40B4-BE49-F238E27FC236}">
                <a16:creationId xmlns:a16="http://schemas.microsoft.com/office/drawing/2014/main" id="{40071ADD-051D-1EA1-0C42-99F300B4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33" y="4021162"/>
            <a:ext cx="2675302" cy="20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B889D78-333A-D68F-4C4F-C5DA52700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" y="886017"/>
            <a:ext cx="2494256" cy="245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7E82D13-2EBB-1041-1537-A36DFE581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" y="2589105"/>
            <a:ext cx="2502376" cy="24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733EAC-D4C0-214A-6336-760218A66EBD}"/>
              </a:ext>
            </a:extLst>
          </p:cNvPr>
          <p:cNvSpPr txBox="1"/>
          <p:nvPr/>
        </p:nvSpPr>
        <p:spPr>
          <a:xfrm>
            <a:off x="3124391" y="6026298"/>
            <a:ext cx="53523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British Columbia, Canada</a:t>
            </a:r>
          </a:p>
        </p:txBody>
      </p:sp>
    </p:spTree>
    <p:extLst>
      <p:ext uri="{BB962C8B-B14F-4D97-AF65-F5344CB8AC3E}">
        <p14:creationId xmlns:p14="http://schemas.microsoft.com/office/powerpoint/2010/main" val="1946875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81245-EBB7-509F-F19E-09D733B66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8F1CBC-52B6-29EC-1DBB-98BB48C6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Who Should Create a Shirt?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7F3B4-FED6-2FE2-CCA7-4C3CAF3F2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Anyone who has experienced intimate violence</a:t>
            </a:r>
          </a:p>
          <a:p>
            <a:r>
              <a:rPr lang="en-US" dirty="0"/>
              <a:t>Victim’s or survivor’s family and friends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Survivor = A person (generally a woman) who has survived intimate personal violence such as rape, battering, incest, child sexual abuse\</a:t>
            </a:r>
          </a:p>
          <a:p>
            <a:r>
              <a:rPr lang="en-US" dirty="0"/>
              <a:t>Victim = A person (generally a woman) who has died at the hands of her abuser.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E2932-53C2-D782-F08F-64C913A0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30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DFB4E-5385-03F9-D28A-4E478A776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9F61C1-ACF0-18A6-E481-41DA6FD66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Writer’s Block – What do I Say?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852BB-F6C6-DE78-6029-13436AAE9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Messages of HOPE for the elimination of violence against women and children</a:t>
            </a:r>
            <a:endParaRPr lang="en-US" sz="1000" dirty="0"/>
          </a:p>
          <a:p>
            <a:endParaRPr lang="en-US" sz="1000" dirty="0"/>
          </a:p>
          <a:p>
            <a:r>
              <a:rPr lang="en-US" dirty="0"/>
              <a:t>Messages of ACCOUNTABILITY and hope for change for perpetrators of family violence</a:t>
            </a:r>
            <a:endParaRPr lang="en-US" sz="1000" dirty="0"/>
          </a:p>
          <a:p>
            <a:endParaRPr lang="en-US" sz="1000" dirty="0"/>
          </a:p>
          <a:p>
            <a:r>
              <a:rPr lang="en-US" dirty="0"/>
              <a:t>Messages of EDUCATION about the impact of violence against women and children</a:t>
            </a:r>
            <a:endParaRPr lang="en-US" sz="1000" dirty="0"/>
          </a:p>
          <a:p>
            <a:endParaRPr lang="en-US" sz="1000" dirty="0"/>
          </a:p>
          <a:p>
            <a:r>
              <a:rPr lang="en-US" dirty="0"/>
              <a:t>Messages of PROTEST about the prevalence of violence against women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B6205-E210-5B95-97BF-E1695EE8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89C0B-7CDA-70DD-A4AE-8D2EBA3C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93A0BF-9686-F279-777D-5B92BA18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Clothesline Project Boundaries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FACFA7-4DDF-6DF9-D8CA-A0DD45B82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Violence Against Women must be the </a:t>
            </a:r>
            <a:r>
              <a:rPr lang="en-US" u="sng" dirty="0"/>
              <a:t>foundation and focus</a:t>
            </a:r>
            <a:r>
              <a:rPr lang="en-US" dirty="0"/>
              <a:t> of all </a:t>
            </a:r>
            <a:r>
              <a:rPr lang="en-US" i="1" dirty="0"/>
              <a:t>Clothesline Project </a:t>
            </a:r>
            <a:r>
              <a:rPr lang="en-US" dirty="0"/>
              <a:t>events or projects. </a:t>
            </a:r>
            <a:endParaRPr lang="en-US" sz="1000" dirty="0"/>
          </a:p>
          <a:p>
            <a:endParaRPr lang="en-US" sz="1000" dirty="0"/>
          </a:p>
          <a:p>
            <a:r>
              <a:rPr lang="en-US" dirty="0"/>
              <a:t>Only shirts are to be used – no other types of clothing</a:t>
            </a:r>
            <a:endParaRPr lang="en-US" sz="1100" dirty="0"/>
          </a:p>
          <a:p>
            <a:endParaRPr lang="en-US" sz="1100" dirty="0"/>
          </a:p>
          <a:p>
            <a:r>
              <a:rPr lang="en-US" dirty="0"/>
              <a:t>Do not name the perpetrator on the shirts</a:t>
            </a:r>
          </a:p>
          <a:p>
            <a:endParaRPr lang="en-US" sz="1000" dirty="0"/>
          </a:p>
          <a:p>
            <a:r>
              <a:rPr lang="en-US" dirty="0"/>
              <a:t>There can be no charge or fee required at any of the events or projects.</a:t>
            </a:r>
          </a:p>
          <a:p>
            <a:pPr lvl="1"/>
            <a:r>
              <a:rPr lang="en-US" dirty="0"/>
              <a:t>If associated with another activity, it is to be made clear that the fee is not associated with the </a:t>
            </a:r>
            <a:r>
              <a:rPr lang="en-US" i="1" dirty="0"/>
              <a:t>Clothesline Project </a:t>
            </a:r>
            <a:r>
              <a:rPr lang="en-US" dirty="0"/>
              <a:t> portion of the activity.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763E0-D72D-E769-F51F-945E275A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9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AF2CE-45D1-076E-D041-53E68CA7B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BB7BAE-F904-5121-F50B-D338890E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35706"/>
          </a:xfrm>
        </p:spPr>
        <p:txBody>
          <a:bodyPr/>
          <a:lstStyle/>
          <a:p>
            <a:pPr algn="ctr"/>
            <a:r>
              <a:rPr lang="en-US" b="1" dirty="0"/>
              <a:t>Clothesline Project Suggestions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1CD2-B21E-EB1A-D2FF-EB10F78B9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0932"/>
            <a:ext cx="10880324" cy="51560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Shirt Color Codes – No longer mandatory</a:t>
            </a:r>
          </a:p>
          <a:p>
            <a:pPr lvl="1"/>
            <a:r>
              <a:rPr lang="en-US" sz="2200" dirty="0"/>
              <a:t>White – Someone died because of violence</a:t>
            </a:r>
          </a:p>
          <a:p>
            <a:pPr lvl="1"/>
            <a:r>
              <a:rPr lang="en-US" sz="2200" dirty="0"/>
              <a:t>Yellow – Survivor of physical assault or domestic violence</a:t>
            </a:r>
          </a:p>
          <a:p>
            <a:pPr lvl="1"/>
            <a:r>
              <a:rPr lang="en-US" sz="2200" dirty="0"/>
              <a:t>Red, Orange, Pink – Survivor of rape or childhood sexual abuse</a:t>
            </a:r>
          </a:p>
          <a:p>
            <a:pPr lvl="1"/>
            <a:r>
              <a:rPr lang="en-US" sz="2200" dirty="0"/>
              <a:t>Blue, Green – Survivor of incest or childhood sexual abuse</a:t>
            </a:r>
          </a:p>
          <a:p>
            <a:pPr lvl="1"/>
            <a:r>
              <a:rPr lang="en-US" sz="2200" dirty="0"/>
              <a:t>Purple – attacked because of their sexual orientation</a:t>
            </a:r>
          </a:p>
          <a:p>
            <a:pPr lvl="1"/>
            <a:r>
              <a:rPr lang="en-US" sz="2200" dirty="0"/>
              <a:t>Brown, Gray – Survivor of emotional, spiritual, or verbal abuse</a:t>
            </a:r>
          </a:p>
          <a:p>
            <a:pPr lvl="1"/>
            <a:r>
              <a:rPr lang="en-US" sz="2200" dirty="0"/>
              <a:t>Black – Someone disabled as the result of an attack or someone assaulted because of a disability</a:t>
            </a:r>
          </a:p>
          <a:p>
            <a:r>
              <a:rPr lang="en-US" dirty="0"/>
              <a:t>E-Mail full size photos after the completion of the project to </a:t>
            </a:r>
            <a:r>
              <a:rPr lang="en-US" b="1" u="sng" dirty="0">
                <a:hlinkClick r:id="rId2"/>
              </a:rPr>
              <a:t>webmaster@theclotheslineproject.org</a:t>
            </a:r>
            <a:r>
              <a:rPr lang="en-US" b="1" u="sng" dirty="0"/>
              <a:t> </a:t>
            </a:r>
          </a:p>
          <a:p>
            <a:pPr lvl="1"/>
            <a:r>
              <a:rPr lang="en-US" sz="2000" dirty="0"/>
              <a:t>Include photos of overall project and individual shirts</a:t>
            </a:r>
          </a:p>
          <a:p>
            <a:pPr lvl="1"/>
            <a:r>
              <a:rPr lang="en-US" sz="2000" dirty="0"/>
              <a:t>Include basic facts of when/where/who</a:t>
            </a:r>
          </a:p>
          <a:p>
            <a:r>
              <a:rPr lang="en-US" dirty="0"/>
              <a:t>Have referral information to local crisis/counseling centers on hand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EE0BD-354D-A345-68DD-72ADFCA2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1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C6723CE-A7EC-8523-4C67-93B25EF9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544" y="365126"/>
            <a:ext cx="5805256" cy="3651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PLEDGES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976109-9AE1-6AC0-4ECB-37D95A08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864" y="1118586"/>
            <a:ext cx="5984935" cy="5058377"/>
          </a:xfrm>
        </p:spPr>
        <p:txBody>
          <a:bodyPr>
            <a:normAutofit/>
          </a:bodyPr>
          <a:lstStyle/>
          <a:p>
            <a:r>
              <a:rPr lang="en-US" dirty="0"/>
              <a:t>Raises awareness of the issue of Violence Against Women </a:t>
            </a:r>
          </a:p>
          <a:p>
            <a:pPr lvl="1"/>
            <a:r>
              <a:rPr lang="en-US" dirty="0"/>
              <a:t>It is only the start of making change.</a:t>
            </a:r>
          </a:p>
          <a:p>
            <a:pPr lvl="1"/>
            <a:r>
              <a:rPr lang="en-US" dirty="0"/>
              <a:t>Advocates must not let this be “performative allyship” that does not require meaningful action.</a:t>
            </a:r>
          </a:p>
          <a:p>
            <a:r>
              <a:rPr lang="en-US" dirty="0"/>
              <a:t>Recognizes that the cultural norms will not change until Men are engaged in the solution to ending Violence Against Women</a:t>
            </a:r>
          </a:p>
          <a:p>
            <a:r>
              <a:rPr lang="en-US" dirty="0"/>
              <a:t>Promotes </a:t>
            </a:r>
            <a:r>
              <a:rPr lang="en-US" i="1" dirty="0"/>
              <a:t>Bystander</a:t>
            </a:r>
            <a:r>
              <a:rPr lang="en-US" dirty="0"/>
              <a:t> </a:t>
            </a:r>
            <a:r>
              <a:rPr lang="en-US" i="1" dirty="0"/>
              <a:t>Intervention.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618E1-FF88-E35E-0539-C2AAEDA2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33C3C-B6DE-D5E0-5BA8-E67F9F8C1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1" y="316963"/>
            <a:ext cx="4772297" cy="5221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9D7B94-FE61-E03D-6CA9-291B410248FF}"/>
              </a:ext>
            </a:extLst>
          </p:cNvPr>
          <p:cNvSpPr txBox="1"/>
          <p:nvPr/>
        </p:nvSpPr>
        <p:spPr>
          <a:xfrm>
            <a:off x="113211" y="5538651"/>
            <a:ext cx="474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April 2012, NSA Bahrain Coalition of Service Members Against Destructive Decisions</a:t>
            </a:r>
          </a:p>
        </p:txBody>
      </p:sp>
    </p:spTree>
    <p:extLst>
      <p:ext uri="{BB962C8B-B14F-4D97-AF65-F5344CB8AC3E}">
        <p14:creationId xmlns:p14="http://schemas.microsoft.com/office/powerpoint/2010/main" val="403841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D077C-9CE4-D0C7-7DA1-154513E2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28C6AF0-69E2-2EC6-1165-13AFC2A8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49" y="365125"/>
            <a:ext cx="10776751" cy="4338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WHITE RIBBON CAMPAIGN (CANADA)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C6092B-7EE5-96AD-1509-883D4DF7C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864" y="1118586"/>
            <a:ext cx="5984935" cy="5058377"/>
          </a:xfrm>
        </p:spPr>
        <p:txBody>
          <a:bodyPr>
            <a:normAutofit/>
          </a:bodyPr>
          <a:lstStyle/>
          <a:p>
            <a:r>
              <a:rPr lang="en-US" sz="2400" dirty="0"/>
              <a:t>White Ribbon is committed to building a world free of all forms of gender-based violence and discrimination. </a:t>
            </a:r>
          </a:p>
          <a:p>
            <a:r>
              <a:rPr lang="en-US" sz="2400" dirty="0"/>
              <a:t>White Ribbon promotes healthy masculinities, advances gender equity and builds allyship.</a:t>
            </a:r>
          </a:p>
          <a:p>
            <a:r>
              <a:rPr lang="en-US" sz="2400" dirty="0"/>
              <a:t>Goals</a:t>
            </a:r>
          </a:p>
          <a:p>
            <a:pPr lvl="1"/>
            <a:r>
              <a:rPr lang="en-US" sz="2200" dirty="0"/>
              <a:t>Build allyship to help end gender-based violence and discrimination locally, nationally and globally </a:t>
            </a:r>
          </a:p>
          <a:p>
            <a:pPr lvl="1"/>
            <a:r>
              <a:rPr lang="en-US" sz="2200" dirty="0"/>
              <a:t>Lead transformative culture change through programming and initiatives </a:t>
            </a:r>
          </a:p>
          <a:p>
            <a:pPr lvl="1"/>
            <a:r>
              <a:rPr lang="en-US" sz="2200" dirty="0"/>
              <a:t>Strengthen our ability to achieve our mission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96253-89C8-39D4-1CFC-570A9A74A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18</a:t>
            </a:fld>
            <a:endParaRPr lang="en-US"/>
          </a:p>
        </p:txBody>
      </p:sp>
      <p:pic>
        <p:nvPicPr>
          <p:cNvPr id="14338" name="Picture 2" descr="2020 Annual Report">
            <a:extLst>
              <a:ext uri="{FF2B5EF4-FFF2-40B4-BE49-F238E27FC236}">
                <a16:creationId xmlns:a16="http://schemas.microsoft.com/office/drawing/2014/main" id="{B30A6107-7051-3231-2528-8F79E371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9" y="1243614"/>
            <a:ext cx="51911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80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B5DF-5559-BDC4-C378-48E5B20D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White Ribbon Pledge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EFE52-7041-C574-D293-C6EE49C5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2114"/>
            <a:ext cx="10515600" cy="5425440"/>
          </a:xfrm>
        </p:spPr>
        <p:txBody>
          <a:bodyPr>
            <a:normAutofit/>
          </a:bodyPr>
          <a:lstStyle/>
          <a:p>
            <a:r>
              <a:rPr lang="en-US" dirty="0"/>
              <a:t>I pledge to never commit, excuse, or stay silent about sexual harassment, sexual assault or domestic violence against others.</a:t>
            </a:r>
          </a:p>
          <a:p>
            <a:r>
              <a:rPr lang="en-US" dirty="0"/>
              <a:t>And to show that I really mean it, I promise to: </a:t>
            </a:r>
          </a:p>
          <a:p>
            <a:pPr lvl="1"/>
            <a:r>
              <a:rPr lang="en-US" sz="2200" dirty="0"/>
              <a:t>Talk to a younger man in my life about consent.</a:t>
            </a:r>
          </a:p>
          <a:p>
            <a:pPr lvl="1"/>
            <a:r>
              <a:rPr lang="en-US" sz="2200" dirty="0"/>
              <a:t>Share feminist calls to action and news on social media.</a:t>
            </a:r>
          </a:p>
          <a:p>
            <a:pPr lvl="1"/>
            <a:r>
              <a:rPr lang="en-US" sz="2200" dirty="0"/>
              <a:t>Support women’s organizations and shelters that provide services to survivors of violence.</a:t>
            </a:r>
          </a:p>
          <a:p>
            <a:pPr lvl="1"/>
            <a:r>
              <a:rPr lang="en-US" sz="2200" dirty="0"/>
              <a:t>Ask my peers to not use sexist or violent language when referring to women.</a:t>
            </a:r>
          </a:p>
          <a:p>
            <a:pPr lvl="1"/>
            <a:r>
              <a:rPr lang="en-US" sz="2200" dirty="0"/>
              <a:t>Create safe and supportive spaces for the women in my life by practicing active listening.</a:t>
            </a:r>
          </a:p>
          <a:p>
            <a:pPr lvl="1"/>
            <a:r>
              <a:rPr lang="en-US" sz="2200" dirty="0"/>
              <a:t>Encourage and support gender equality initiatives at work.</a:t>
            </a:r>
          </a:p>
          <a:p>
            <a:pPr lvl="1"/>
            <a:r>
              <a:rPr lang="en-US" sz="2200" dirty="0"/>
              <a:t>Talk to men in my life about why gender equality is important and how they can play an active role.</a:t>
            </a:r>
          </a:p>
          <a:p>
            <a:pPr lvl="1"/>
            <a:r>
              <a:rPr lang="en-US" sz="2200" dirty="0"/>
              <a:t>Make my own plan of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A7E44-1B1D-32FB-6A25-48350010F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0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66ECAA-6735-6CD5-4353-CDA19806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5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Presentation Topics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FE196-4ECA-D587-AAEB-0A1AA3535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7262"/>
            <a:ext cx="10515600" cy="48897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Clothesline Project</a:t>
            </a:r>
          </a:p>
          <a:p>
            <a:r>
              <a:rPr lang="en-US" dirty="0"/>
              <a:t> </a:t>
            </a:r>
            <a:r>
              <a:rPr lang="en-US" dirty="0">
                <a:hlinkClick r:id="rId2"/>
              </a:rPr>
              <a:t>https://www.theclotheslineproject.org/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Raises awareness about Violence Against Women</a:t>
            </a:r>
          </a:p>
          <a:p>
            <a:pPr lvl="1"/>
            <a:r>
              <a:rPr lang="en-US" dirty="0"/>
              <a:t>If you are uncomfortable with this, or are triggered by the presentation, please feel free to leave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Pledges</a:t>
            </a:r>
          </a:p>
          <a:p>
            <a:pPr lvl="1"/>
            <a:r>
              <a:rPr lang="en-US" dirty="0"/>
              <a:t>Engaging Women AND MEN to pledge to End Violence Against Women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NOTE: I WOULD LIKE THE CLUBS TO PICK ONE OF THESE TWO PROJECTS (OR BOTH PROJECTS) TO DO THIS YEAR AS ONE OF THEIR ADVOCACY ACTIVITIES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30643-F605-1B76-37FE-B0341E9B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94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3958B-4CC9-A89B-0AEE-594F733FE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1E0B-D5BC-C026-0211-6FFF246D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26" y="365125"/>
            <a:ext cx="11140873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University of Maine</a:t>
            </a:r>
            <a:br>
              <a:rPr lang="en-US" b="1" dirty="0"/>
            </a:br>
            <a:r>
              <a:rPr lang="en-US" b="1" dirty="0"/>
              <a:t>Male Athletes Against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6AB9B-A16E-544F-1741-EDA4AA8A7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672" y="1825625"/>
            <a:ext cx="5379128" cy="466725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2600" dirty="0"/>
              <a:t>Violence is a way of asserting power, privilege, and control.</a:t>
            </a:r>
          </a:p>
          <a:p>
            <a:r>
              <a:rPr lang="en-US" sz="2600" dirty="0"/>
              <a:t>Men perpetrate the majority of violence, and yet, this issue is usually framed as a “woman’s issue.” </a:t>
            </a:r>
          </a:p>
          <a:p>
            <a:r>
              <a:rPr lang="en-US" sz="2600" dirty="0"/>
              <a:t>Change will come when we challenge the social norms and institutions that actively or implicitly condone and promote violence. </a:t>
            </a:r>
          </a:p>
          <a:p>
            <a:r>
              <a:rPr lang="en-US" sz="2600" dirty="0"/>
              <a:t>Male Athletes Against Violence is an effort to involve men so that we can begin to understand that violence is very much a “man’s issue.”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1D322-1A18-B7C7-043D-C46DA9B5D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211E8-AEEB-08E6-A457-A5DB6322F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4" y="2368162"/>
            <a:ext cx="5600880" cy="35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1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64F8-047D-DFCE-A722-AA37F7A8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0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University of Maine MAAV Pledge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78DE-C9CD-1AAF-F414-D6BD3A26B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9608"/>
            <a:ext cx="10596239" cy="5531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I pledge:</a:t>
            </a:r>
          </a:p>
          <a:p>
            <a:r>
              <a:rPr lang="en-US" sz="2200" dirty="0"/>
              <a:t>to educate myself on issues surrounding violence while developing personal beliefs against the use of violence</a:t>
            </a:r>
          </a:p>
          <a:p>
            <a:r>
              <a:rPr lang="en-US" sz="2200" dirty="0"/>
              <a:t>to be a positive role model for my community</a:t>
            </a:r>
          </a:p>
          <a:p>
            <a:r>
              <a:rPr lang="en-US" sz="2200" dirty="0"/>
              <a:t>to look honestly at my actions in regard to violence and make changes if necessary</a:t>
            </a:r>
          </a:p>
          <a:p>
            <a:r>
              <a:rPr lang="en-US" sz="2200" dirty="0"/>
              <a:t>to educate others on all issues surrounding violence</a:t>
            </a:r>
          </a:p>
          <a:p>
            <a:r>
              <a:rPr lang="en-US" sz="2200" dirty="0"/>
              <a:t>to take initiative!  I will be prepared and have the courage to correct others regarding violence</a:t>
            </a:r>
          </a:p>
          <a:p>
            <a:r>
              <a:rPr lang="en-US" sz="2200" dirty="0"/>
              <a:t>to support women’s groups.  I may not be able to prevent all violence but I will help those who have been victimized</a:t>
            </a:r>
          </a:p>
          <a:p>
            <a:r>
              <a:rPr lang="en-US" sz="2200" dirty="0"/>
              <a:t>to be aware of pre-existing beliefs, stereotypes or rumors that may alter my judgements</a:t>
            </a:r>
          </a:p>
          <a:p>
            <a:r>
              <a:rPr lang="en-US" sz="2200" dirty="0"/>
              <a:t>to challenge the social </a:t>
            </a:r>
            <a:r>
              <a:rPr lang="en-US" sz="2200" dirty="0" err="1"/>
              <a:t>normin</a:t>
            </a:r>
            <a:r>
              <a:rPr lang="en-US" sz="2200" dirty="0"/>
              <a:t>. If no one ever challenges the norm, nothing will change</a:t>
            </a:r>
          </a:p>
          <a:p>
            <a:r>
              <a:rPr lang="en-US" sz="2200" dirty="0"/>
              <a:t>to learn to identify problematic situations to help victims.</a:t>
            </a:r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8056D-E69E-CFA4-95BC-BEDE7332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28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0EDC8-CBBD-69CD-6567-FF40165C4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4054C-3564-F174-910D-710CA9A91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26" y="365125"/>
            <a:ext cx="11140873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International Women’s Development Agency (Australia)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4734-7602-C62D-2687-A358F899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128" y="1862723"/>
            <a:ext cx="6897950" cy="4667250"/>
          </a:xfrm>
        </p:spPr>
        <p:txBody>
          <a:bodyPr>
            <a:noAutofit/>
          </a:bodyPr>
          <a:lstStyle/>
          <a:p>
            <a:r>
              <a:rPr lang="en-US" sz="2200" dirty="0"/>
              <a:t>Founded in 1985 to advance the rights of women and address their absence as beneficiaries of, and decision makers in, development. </a:t>
            </a:r>
          </a:p>
          <a:p>
            <a:r>
              <a:rPr lang="en-US" sz="2200" dirty="0"/>
              <a:t>Prioritize partnership and respect for women’s capacity, agency and human rights in all areas of development –priorities which remain at the core of our work today. </a:t>
            </a:r>
          </a:p>
          <a:p>
            <a:r>
              <a:rPr lang="en-US" sz="2200" dirty="0"/>
              <a:t>Work for feminist movements by resourcing diverse women’s rights and aligned organizations, primarily in Asia and the Pacific, with the money, skills and access they need to achieve their priorities.  </a:t>
            </a:r>
          </a:p>
          <a:p>
            <a:r>
              <a:rPr lang="en-US" sz="2200" dirty="0"/>
              <a:t>Over our 30-year history, IWDA has worked with 194 program partners across 36 countries and territories.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2A1C5-FD45-231C-46C0-443F29CE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22</a:t>
            </a:fld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890246B-88BA-46CE-1256-374EEED0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2" y="1862723"/>
            <a:ext cx="4363375" cy="43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707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EC629-9A7D-6FCD-E506-53CE26323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F30C-150E-93EC-115E-3E1E2E39B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184"/>
            <a:ext cx="10515600" cy="735706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/>
              <a:t>International Women’s Development Agency Pledge</a:t>
            </a:r>
            <a:endParaRPr lang="en-US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4479B-304C-637F-8EA1-5F65B7A9B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r>
              <a:rPr lang="en-US" sz="2400" dirty="0"/>
              <a:t>Violence against women is a key barrier to women’s leadership.  It limits women’s ability to live freely and restricts women’s leadership and voice. </a:t>
            </a:r>
          </a:p>
          <a:p>
            <a:r>
              <a:rPr lang="en-US" sz="2400" dirty="0"/>
              <a:t>All women and children have the right to be free from physical, sexual, and psychological violence. </a:t>
            </a:r>
          </a:p>
          <a:p>
            <a:r>
              <a:rPr lang="en-US" sz="2400" dirty="0"/>
              <a:t>Violence against women is never justifiable and can be prevented. </a:t>
            </a:r>
          </a:p>
          <a:p>
            <a:r>
              <a:rPr lang="en-US" sz="2400" dirty="0"/>
              <a:t>This 16 Days of Activism:</a:t>
            </a:r>
          </a:p>
          <a:p>
            <a:pPr lvl="1"/>
            <a:r>
              <a:rPr lang="en-US" sz="2200" dirty="0"/>
              <a:t>I pledge to raise MY VOICE to end violence against women.</a:t>
            </a:r>
          </a:p>
          <a:p>
            <a:pPr lvl="1"/>
            <a:r>
              <a:rPr lang="en-US" sz="2200" dirty="0"/>
              <a:t>I believe that all people are entitled to feel safe and respected. </a:t>
            </a:r>
          </a:p>
          <a:p>
            <a:pPr lvl="1"/>
            <a:r>
              <a:rPr lang="en-US" sz="2200" dirty="0"/>
              <a:t>I believe that women and men are equal.</a:t>
            </a:r>
          </a:p>
          <a:p>
            <a:pPr lvl="1"/>
            <a:r>
              <a:rPr lang="en-US" sz="2200" dirty="0"/>
              <a:t>I will use MY VOICE – I will never condone or remain silent about violence against women.</a:t>
            </a:r>
          </a:p>
          <a:p>
            <a:pPr lvl="1"/>
            <a:r>
              <a:rPr lang="en-US" sz="2200" dirty="0"/>
              <a:t>I will support women who are leading action to prevent and respond to violence against women.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1931A-A76F-6E30-DA64-AF02ECCBA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726F2-47D0-3AA4-70CC-616E66B0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53A13-B5B2-1CC3-A7A3-D6ABC0CAB0E2}"/>
              </a:ext>
            </a:extLst>
          </p:cNvPr>
          <p:cNvSpPr txBox="1"/>
          <p:nvPr/>
        </p:nvSpPr>
        <p:spPr>
          <a:xfrm>
            <a:off x="2962182" y="2195004"/>
            <a:ext cx="6267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Which Pledge Do You Prefer? 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What would you add to your preferred pledge to improve it? </a:t>
            </a:r>
          </a:p>
        </p:txBody>
      </p:sp>
    </p:spTree>
    <p:extLst>
      <p:ext uri="{BB962C8B-B14F-4D97-AF65-F5344CB8AC3E}">
        <p14:creationId xmlns:p14="http://schemas.microsoft.com/office/powerpoint/2010/main" val="1065907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9A7EB7-6145-4809-21FD-F04AB2B2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01" y="500387"/>
            <a:ext cx="10515600" cy="69732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Clothesline Project: The Catalyst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B737B3-F926-4E9C-64F9-D5DA759E2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341"/>
            <a:ext cx="10515600" cy="48010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58,000 soldiers died in the Vietnam War.</a:t>
            </a:r>
            <a:endParaRPr lang="en-US" sz="1100" dirty="0"/>
          </a:p>
          <a:p>
            <a:endParaRPr lang="en-US" sz="1100" dirty="0"/>
          </a:p>
          <a:p>
            <a:r>
              <a:rPr lang="en-US" dirty="0"/>
              <a:t>51,000 women were killed – mostly by men who supposedly loved them – during that same period of time.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r>
              <a:rPr lang="en-US" dirty="0"/>
              <a:t>Based on those statistics, a coalition of women’s groups on Cape Cod decided to develop a program that would educate, break the silence, and bear witness to Violence Against Women.   (Summer, 1990)</a:t>
            </a:r>
            <a:endParaRPr lang="en-US" sz="1100" dirty="0"/>
          </a:p>
          <a:p>
            <a:endParaRPr lang="en-US" sz="1100" dirty="0"/>
          </a:p>
          <a:p>
            <a:r>
              <a:rPr lang="en-US" dirty="0"/>
              <a:t>Many of the women had experienced personal violence.</a:t>
            </a:r>
            <a:endParaRPr lang="en-US" sz="1100" dirty="0"/>
          </a:p>
          <a:p>
            <a:endParaRPr lang="en-US" sz="1100" dirty="0"/>
          </a:p>
          <a:p>
            <a:r>
              <a:rPr lang="en-US" dirty="0"/>
              <a:t>They wanted a unique, provocative “in-your-face” educational and healing tool.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47C178-A330-B7E8-2FAF-A05EE828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29E73-276B-CD77-095B-CF687A18D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75760D-6052-A9BA-4FAD-51EDFD51B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136526"/>
            <a:ext cx="10515600" cy="82141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Who was Rachel Carey-Harper?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BEAAF4-FFE2-B2BA-A868-6C4D594F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4" y="1218016"/>
            <a:ext cx="6564086" cy="5138334"/>
          </a:xfrm>
        </p:spPr>
        <p:txBody>
          <a:bodyPr>
            <a:normAutofit/>
          </a:bodyPr>
          <a:lstStyle/>
          <a:p>
            <a:r>
              <a:rPr lang="en-US" dirty="0"/>
              <a:t>Visual artist – inspired by the AIDS Quilt</a:t>
            </a:r>
            <a:endParaRPr lang="en-US" sz="1000" dirty="0"/>
          </a:p>
          <a:p>
            <a:r>
              <a:rPr lang="en-US" dirty="0"/>
              <a:t>Suggested using shirts, hanging on a clothesline </a:t>
            </a:r>
            <a:endParaRPr lang="en-US" sz="1000" dirty="0"/>
          </a:p>
          <a:p>
            <a:endParaRPr lang="en-US" sz="1000" dirty="0"/>
          </a:p>
          <a:p>
            <a:r>
              <a:rPr lang="en-US" dirty="0"/>
              <a:t>Laundry was women’s work </a:t>
            </a:r>
          </a:p>
          <a:p>
            <a:r>
              <a:rPr lang="en-US" dirty="0"/>
              <a:t>Women often exchanged information over backyard fences</a:t>
            </a:r>
            <a:endParaRPr lang="en-US" sz="1000" dirty="0"/>
          </a:p>
          <a:p>
            <a:endParaRPr lang="en-US" sz="1000" dirty="0"/>
          </a:p>
          <a:p>
            <a:r>
              <a:rPr lang="en-US" dirty="0"/>
              <a:t>Each woman told her story in unique way – using word and/or art</a:t>
            </a:r>
          </a:p>
          <a:p>
            <a:r>
              <a:rPr lang="en-US" dirty="0"/>
              <a:t>She would then hang her shirt on the clothesline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1CC5AE-3427-A049-D29D-611E5D9F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0EFED63-04A7-9A46-78EB-D91CB8234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3" y="1218016"/>
            <a:ext cx="4013835" cy="301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8CC341-C419-5617-89C1-E985A08DB81B}"/>
              </a:ext>
            </a:extLst>
          </p:cNvPr>
          <p:cNvSpPr txBox="1"/>
          <p:nvPr/>
        </p:nvSpPr>
        <p:spPr>
          <a:xfrm>
            <a:off x="286874" y="3978950"/>
            <a:ext cx="40138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</a:rPr>
              <a:t>Cape Cod Community College sponsored a Clothesline Project display and lecture in April 2012. CP founder, Carol Chichetto, is shown here speaking at the event to several classes at the College.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6BDF3-DDE2-40D8-684D-3A873B940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59B6FC-FD79-6E36-13AC-1A661254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95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First Exhibit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71B861-2C5A-3993-EFB9-AE13B3452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10515600" cy="4685514"/>
          </a:xfrm>
        </p:spPr>
        <p:txBody>
          <a:bodyPr/>
          <a:lstStyle/>
          <a:p>
            <a:r>
              <a:rPr lang="en-US" dirty="0"/>
              <a:t>October, 1990 with 31 shirts</a:t>
            </a:r>
          </a:p>
          <a:p>
            <a:r>
              <a:rPr lang="en-US" dirty="0"/>
              <a:t>Hyannis, MA on the village green</a:t>
            </a:r>
          </a:p>
          <a:p>
            <a:r>
              <a:rPr lang="en-US" dirty="0"/>
              <a:t>Part of “Take Back the Night” march and rally</a:t>
            </a:r>
          </a:p>
          <a:p>
            <a:r>
              <a:rPr lang="en-US" dirty="0"/>
              <a:t>Throughout the day, women came forward to create the shirts – and the line kept growing.</a:t>
            </a:r>
          </a:p>
          <a:p>
            <a:endParaRPr lang="en-US" dirty="0"/>
          </a:p>
          <a:p>
            <a:r>
              <a:rPr lang="en-US" dirty="0"/>
              <a:t>A small blurb appeared in </a:t>
            </a:r>
            <a:r>
              <a:rPr lang="en-US" i="1" dirty="0"/>
              <a:t>Off Our Backs </a:t>
            </a:r>
            <a:r>
              <a:rPr lang="en-US" dirty="0"/>
              <a:t>magazine – it was picked up by </a:t>
            </a:r>
            <a:r>
              <a:rPr lang="en-US" i="1" dirty="0"/>
              <a:t>Ms. </a:t>
            </a:r>
            <a:r>
              <a:rPr lang="en-US" dirty="0"/>
              <a:t>Magazine, and they were off and running.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357A3-0FB6-7168-2315-8FEEF98D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38EBCD-7DD0-B327-2554-994BD924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Art? Why Shirts?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02EAED-CCB2-41CF-6AAC-A40BC72CF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Each person can tell her story in her own way.</a:t>
            </a:r>
          </a:p>
          <a:p>
            <a:r>
              <a:rPr lang="en-US" dirty="0"/>
              <a:t>It becomes an educational tool for those who view it.</a:t>
            </a:r>
          </a:p>
          <a:p>
            <a:r>
              <a:rPr lang="en-US" dirty="0"/>
              <a:t>It becomes a healing tool for those who make the shirt.</a:t>
            </a:r>
          </a:p>
          <a:p>
            <a:r>
              <a:rPr lang="en-US" dirty="0"/>
              <a:t>It allows those suffering in silence to understand they are not alone.</a:t>
            </a:r>
          </a:p>
          <a:p>
            <a:endParaRPr lang="en-US" dirty="0"/>
          </a:p>
          <a:p>
            <a:r>
              <a:rPr lang="en-US" dirty="0"/>
              <a:t>Art therapy began formally after WWII, continues to be widely adopted to help battered women and children deal with their physical and emotional scars.</a:t>
            </a:r>
          </a:p>
          <a:p>
            <a:r>
              <a:rPr lang="en-US" dirty="0"/>
              <a:t>When the healing kicks in, it restores a sense of possibility, identity, and reconnection with parts of oneself that were silenced in order to survive the violence.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0ACC3-6E84-499F-D995-7B0A17E0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8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16F50-16B3-4372-5C05-625271FB0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4535B4-143B-D82A-AFA0-744B7619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Art and Violence Against Women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5F278-C9CB-7749-250E-C5F30020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57" y="1690689"/>
            <a:ext cx="8646851" cy="473674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100" dirty="0"/>
              <a:t>Excerpt from</a:t>
            </a:r>
          </a:p>
          <a:p>
            <a:pPr marL="0" indent="0" algn="ctr">
              <a:buNone/>
            </a:pPr>
            <a:r>
              <a:rPr lang="en-US" sz="3100" dirty="0"/>
              <a:t>Telling without Talking and Domestic Violence:</a:t>
            </a:r>
          </a:p>
          <a:p>
            <a:pPr marL="0" indent="0" algn="ctr">
              <a:buNone/>
            </a:pPr>
            <a:r>
              <a:rPr lang="en-US" sz="3100" dirty="0"/>
              <a:t>Art Breaks the Silence of Domestic Violence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900" dirty="0"/>
              <a:t>While art is not the panacea for abuse, it is certainly a way through it and one that not only transforms the atrocities of violence, but also sends a powerful message that ultimately breaks the silence.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2400" dirty="0"/>
              <a:t>Cathy Malchiodi PhD</a:t>
            </a:r>
          </a:p>
          <a:p>
            <a:pPr marL="0" indent="0" algn="r">
              <a:buNone/>
            </a:pPr>
            <a:r>
              <a:rPr lang="en-US" sz="2400" dirty="0"/>
              <a:t>Psychology Today</a:t>
            </a:r>
          </a:p>
          <a:p>
            <a:pPr marL="0" indent="0" algn="r">
              <a:buNone/>
            </a:pPr>
            <a:r>
              <a:rPr lang="en-US" sz="2400" dirty="0"/>
              <a:t>Posted September 26, 2008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FBFA1-85DE-D7C9-3315-A1742856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4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9588-3287-16B7-3DC7-359BDD17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3" y="365125"/>
            <a:ext cx="11390811" cy="488315"/>
          </a:xfrm>
        </p:spPr>
        <p:txBody>
          <a:bodyPr>
            <a:normAutofit fontScale="90000"/>
          </a:bodyPr>
          <a:lstStyle/>
          <a:p>
            <a:pPr algn="ctr"/>
            <a:br>
              <a:rPr lang="en-US" u="sng" dirty="0">
                <a:hlinkClick r:id="rId2"/>
              </a:rPr>
            </a:br>
            <a:r>
              <a:rPr lang="en-US" sz="4900" b="1" dirty="0"/>
              <a:t>Oak Ridge, Tennessee (2023)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73D8-BE8E-F60C-64A5-0DD4EB9F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7694"/>
            <a:ext cx="2743200" cy="365125"/>
          </a:xfrm>
        </p:spPr>
        <p:txBody>
          <a:bodyPr/>
          <a:lstStyle/>
          <a:p>
            <a:fld id="{6E34F5B7-B9AD-41B9-AB39-9B2C128483FD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C8AE39-0DBA-832D-A4BE-538D21037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3" t="14977" r="1403" b="9988"/>
          <a:stretch>
            <a:fillRect/>
          </a:stretch>
        </p:blipFill>
        <p:spPr>
          <a:xfrm>
            <a:off x="-34640" y="1280160"/>
            <a:ext cx="2564816" cy="2614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CCB63E-F561-047E-FAD7-9B7BFAD58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212" y="3733873"/>
            <a:ext cx="2539788" cy="2804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704FE9-06CB-28F1-8C25-7061C446F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6" r="6991" b="32714"/>
          <a:stretch>
            <a:fillRect/>
          </a:stretch>
        </p:blipFill>
        <p:spPr>
          <a:xfrm>
            <a:off x="2526660" y="1248264"/>
            <a:ext cx="9665340" cy="284703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910AE3A-DE1C-C756-3A31-272597150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3538" r="14082" b="16302"/>
          <a:stretch>
            <a:fillRect/>
          </a:stretch>
        </p:blipFill>
        <p:spPr bwMode="auto">
          <a:xfrm>
            <a:off x="7438914" y="3862426"/>
            <a:ext cx="2226425" cy="267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6B3D496-ECA1-1CA7-8EDB-3164B3963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3" t="13403" r="2693" b="38929"/>
          <a:stretch>
            <a:fillRect/>
          </a:stretch>
        </p:blipFill>
        <p:spPr bwMode="auto">
          <a:xfrm>
            <a:off x="-199235" y="3894996"/>
            <a:ext cx="7890763" cy="26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078C-3495-2FFF-5308-CB0732C7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b="1" dirty="0"/>
              <a:t>Villanova 2022</a:t>
            </a: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BD72B-F1A8-18FC-91F3-D7A5307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F5B7-B9AD-41B9-AB39-9B2C128483FD}" type="slidenum">
              <a:rPr lang="en-US" smtClean="0"/>
              <a:t>9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E0EF4FB-0781-96DE-B80B-585B19597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12192000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77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1759</Words>
  <Application>Microsoft Office PowerPoint</Application>
  <PresentationFormat>Widescreen</PresentationFormat>
  <Paragraphs>197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ADVOCACY:  CLOTHESLINES AND PROMISES</vt:lpstr>
      <vt:lpstr>Presentation Topics</vt:lpstr>
      <vt:lpstr>The Clothesline Project: The Catalyst</vt:lpstr>
      <vt:lpstr>Who was Rachel Carey-Harper? </vt:lpstr>
      <vt:lpstr>The First Exhibit</vt:lpstr>
      <vt:lpstr>Why Art? Why Shirts?</vt:lpstr>
      <vt:lpstr>Art and Violence Against Women</vt:lpstr>
      <vt:lpstr> Oak Ridge, Tennessee (2023) </vt:lpstr>
      <vt:lpstr> Villanova 2022  </vt:lpstr>
      <vt:lpstr>Columbia College, South Carolina 2023</vt:lpstr>
      <vt:lpstr>Utah Valley University </vt:lpstr>
      <vt:lpstr>The Clothesline Project is International – A Sampling </vt:lpstr>
      <vt:lpstr>Who Should Create a Shirt? </vt:lpstr>
      <vt:lpstr>Writer’s Block – What do I Say?</vt:lpstr>
      <vt:lpstr>Clothesline Project Boundaries</vt:lpstr>
      <vt:lpstr>Clothesline Project Suggestions</vt:lpstr>
      <vt:lpstr>PLEDGES</vt:lpstr>
      <vt:lpstr>WHITE RIBBON CAMPAIGN (CANADA)</vt:lpstr>
      <vt:lpstr>White Ribbon Pledge</vt:lpstr>
      <vt:lpstr>University of Maine Male Athletes Against Violence</vt:lpstr>
      <vt:lpstr>University of Maine MAAV Pledge</vt:lpstr>
      <vt:lpstr>International Women’s Development Agency (Australia)</vt:lpstr>
      <vt:lpstr>International Women’s Development Agency Pledge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Denise Parrish</dc:creator>
  <cp:lastModifiedBy>Denise Parrish</cp:lastModifiedBy>
  <cp:revision>11</cp:revision>
  <cp:lastPrinted>2025-09-19T08:35:45Z</cp:lastPrinted>
  <dcterms:created xsi:type="dcterms:W3CDTF">2025-09-18T16:56:27Z</dcterms:created>
  <dcterms:modified xsi:type="dcterms:W3CDTF">2025-09-19T08:43:02Z</dcterms:modified>
</cp:coreProperties>
</file>