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revisionInfo.xml" ContentType="application/vnd.ms-powerpoint.revisioninfo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/Relationships>
</file>

<file path=ppt/presentation.xml><?xml version="1.0" encoding="utf-8"?>
<!--Generated by Aspose.Slides for .NET 21.3-->
<p:presentation xmlns:r="http://schemas.openxmlformats.org/officeDocument/2006/relationships" xmlns:a="http://schemas.openxmlformats.org/drawingml/2006/main" xmlns:p="http://schemas.openxmlformats.org/presentationml/2006/main" removePersonalInfoOnSave="1" saveSubsetFonts="1">
  <p:sldMasterIdLst>
    <p:sldMasterId id="2147483775" r:id="rId1"/>
  </p:sldMasterIdLst>
  <p:notesMasterIdLst>
    <p:notesMasterId r:id="rId2"/>
  </p:notesMasterIdLst>
  <p:sldIdLst>
    <p:sldId id="381" r:id="rId3"/>
    <p:sldId id="405" r:id="rId4"/>
    <p:sldId id="389" r:id="rId5"/>
    <p:sldId id="401" r:id="rId6"/>
    <p:sldId id="407" r:id="rId7"/>
    <p:sldId id="408" r:id="rId8"/>
    <p:sldId id="410" r:id="rId9"/>
    <p:sldId id="411" r:id="rId10"/>
    <p:sldId id="412" r:id="rId11"/>
    <p:sldId id="413" r:id="rId12"/>
    <p:sldId id="414" r:id="rId13"/>
    <p:sldId id="415" r:id="rId14"/>
    <p:sldId id="416" r:id="rId15"/>
    <p:sldId id="418" r:id="rId16"/>
    <p:sldId id="419" r:id="rId17"/>
    <p:sldId id="420" r:id="rId18"/>
    <p:sldId id="421" r:id="rId19"/>
  </p:sldIdLst>
  <p:sldSz cx="12192000" cy="6858000"/>
  <p:notesSz cx="7004050" cy="929005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06927FB-C734-4017-B656-761B71359006}">
          <p14:sldIdLst>
            <p14:sldId id="381"/>
            <p14:sldId id="405"/>
            <p14:sldId id="389"/>
            <p14:sldId id="401"/>
            <p14:sldId id="407"/>
            <p14:sldId id="408"/>
            <p14:sldId id="410"/>
            <p14:sldId id="411"/>
            <p14:sldId id="412"/>
            <p14:sldId id="413"/>
            <p14:sldId id="414"/>
            <p14:sldId id="415"/>
            <p14:sldId id="416"/>
            <p14:sldId id="418"/>
            <p14:sldId id="419"/>
            <p14:sldId id="420"/>
            <p14:sldId id="42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DA5A74-766F-4424-8FC1-AB25F87548E1}" v="123" dt="2025-09-15T18:19:22.701"/>
  </p1510:revLst>
</p1510:revInfo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3" autoAdjust="0"/>
    <p:restoredTop sz="95171" autoAdjust="0"/>
  </p:normalViewPr>
  <p:slideViewPr>
    <p:cSldViewPr snapToGrid="0">
      <p:cViewPr varScale="1">
        <p:scale>
          <a:sx n="57" d="100"/>
          <a:sy n="57" d="100"/>
        </p:scale>
        <p:origin x="98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6200" cy="76200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slide" Target="slides/slide13.xml" /><Relationship Id="rId16" Type="http://schemas.openxmlformats.org/officeDocument/2006/relationships/slide" Target="slides/slide14.xml" /><Relationship Id="rId17" Type="http://schemas.openxmlformats.org/officeDocument/2006/relationships/slide" Target="slides/slide15.xml" /><Relationship Id="rId18" Type="http://schemas.openxmlformats.org/officeDocument/2006/relationships/slide" Target="slides/slide16.xml" /><Relationship Id="rId19" Type="http://schemas.openxmlformats.org/officeDocument/2006/relationships/slide" Target="slides/slide17.xml" /><Relationship Id="rId2" Type="http://schemas.openxmlformats.org/officeDocument/2006/relationships/notesMaster" Target="notesMasters/notesMaster1.xml" /><Relationship Id="rId20" Type="http://schemas.openxmlformats.org/officeDocument/2006/relationships/tags" Target="tags/tag27.xml" /><Relationship Id="rId21" Type="http://schemas.openxmlformats.org/officeDocument/2006/relationships/presProps" Target="presProps.xml" /><Relationship Id="rId22" Type="http://schemas.openxmlformats.org/officeDocument/2006/relationships/viewProps" Target="viewProps.xml" /><Relationship Id="rId23" Type="http://schemas.openxmlformats.org/officeDocument/2006/relationships/theme" Target="theme/theme1.xml" /><Relationship Id="rId24" Type="http://schemas.microsoft.com/office/2015/10/relationships/revisionInfo" Target="revisionInfo.xml" /><Relationship Id="rId25" Type="http://schemas.openxmlformats.org/officeDocument/2006/relationships/tableStyles" Target="tableStyles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5723" cy="466406"/>
          </a:xfrm>
          <a:prstGeom prst="rect">
            <a:avLst/>
          </a:prstGeom>
        </p:spPr>
        <p:txBody>
          <a:bodyPr vert="horz" lIns="91367" tIns="45683" rIns="91367" bIns="4568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66742" y="1"/>
            <a:ext cx="3035723" cy="466406"/>
          </a:xfrm>
          <a:prstGeom prst="rect">
            <a:avLst/>
          </a:prstGeom>
        </p:spPr>
        <p:txBody>
          <a:bodyPr vert="horz" lIns="91367" tIns="45683" rIns="91367" bIns="45683" rtlCol="0"/>
          <a:lstStyle>
            <a:lvl1pPr algn="r">
              <a:defRPr sz="1200"/>
            </a:lvl1pPr>
          </a:lstStyle>
          <a:p>
            <a:fld id="{DB2C1A09-31FA-4330-8AB0-EDFD65EAF8A0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5963" y="1160463"/>
            <a:ext cx="5572125" cy="31353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0520"/>
            <a:ext cx="5601971" cy="3658274"/>
          </a:xfrm>
          <a:prstGeom prst="rect">
            <a:avLst/>
          </a:prstGeom>
        </p:spPr>
        <p:txBody>
          <a:bodyPr vert="horz" lIns="91367" tIns="45683" rIns="91367" bIns="4568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3644"/>
            <a:ext cx="3035723" cy="466406"/>
          </a:xfrm>
          <a:prstGeom prst="rect">
            <a:avLst/>
          </a:prstGeom>
        </p:spPr>
        <p:txBody>
          <a:bodyPr vert="horz" lIns="91367" tIns="45683" rIns="91367" bIns="4568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66742" y="8823644"/>
            <a:ext cx="3035723" cy="466406"/>
          </a:xfrm>
          <a:prstGeom prst="rect">
            <a:avLst/>
          </a:prstGeom>
        </p:spPr>
        <p:txBody>
          <a:bodyPr vert="horz" lIns="91367" tIns="45683" rIns="91367" bIns="45683" rtlCol="0" anchor="b"/>
          <a:lstStyle>
            <a:lvl1pPr algn="r">
              <a:defRPr sz="1200"/>
            </a:lvl1pPr>
          </a:lstStyle>
          <a:p>
            <a:fld id="{7BA54903-9D15-42DB-946C-5EB6C4DD9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48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.xml" /><Relationship Id="rId2" Type="http://schemas.openxmlformats.org/officeDocument/2006/relationships/notesMaster" Target="../notesMasters/notesMaster1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6.xml" /><Relationship Id="rId2" Type="http://schemas.openxmlformats.org/officeDocument/2006/relationships/notesMaster" Target="../notesMasters/notesMaster1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7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A54903-9D15-42DB-946C-5EB6C4DD9EF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A54903-9D15-42DB-946C-5EB6C4DD9EF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3709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A54903-9D15-42DB-946C-5EB6C4DD9EF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478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A54903-9D15-42DB-946C-5EB6C4DD9EF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443525"/>
      </p:ext>
    </p:extLst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1D6F1-0C6A-492A-8E32-37BEF083F3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849C4F-EE52-42B0-9E65-24ABC5DEE4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DE7D92-3B86-47A4-98EA-13E4D101A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317B9-7C46-49CC-A05B-52D427E592E0}" type="datetime1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96FE5-D7C0-447F-BBD1-9202052B3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2AF7BD-EE07-4EB8-A059-E3A9A75CF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809995"/>
      </p:ext>
    </p:extLst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1BBE5-4AE3-4DF4-AD65-60D1FDCA1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EA9535-7298-4FF7-A8FA-2EFF6F48C7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2844DD-2AB2-444F-924D-59AC1132E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10C33-7BC9-4737-AFB2-09D6599EA5AD}" type="datetime1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1498A6-86F3-42F4-B5FC-A43AE1E3A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119311-DF05-44D2-BCBC-2506B4CBC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830018"/>
      </p:ext>
    </p:extLst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E94F66-0908-4A78-9EDC-34F91E4966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5A7CFE-D8D5-4FD2-B6FD-C878105123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DBD0A-2604-4681-A45E-D7B716686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890FB-56BB-49AF-851D-E84986A0D9F3}" type="datetime1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47AD0E-822D-4884-86EA-4CC0A0CFD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725E1-1DF0-40A6-8A4D-E30AA0F4B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854913"/>
      </p:ext>
    </p:extLst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CA151-C9EA-446C-8848-840FCF286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94FF42-771C-400D-8A44-AACADE6795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133C5E-7DCB-4AA5-B0C3-90A2211E2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18710-A353-45A0-A732-B90DCF7ABA37}" type="datetime1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F1A92F-1151-4495-B792-0DA0919FE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74F494-6DC6-45E8-95FA-9655A77B4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665986"/>
      </p:ext>
    </p:extLst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FB853-0F18-4BA5-8426-5E5994B77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EF09E8-FE81-4DF5-80CA-E86B637FCC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FEA6A6-03DA-4466-ADEB-3B8E9F6FB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7FB5F-7155-4A31-A7F4-1F1E3AE6B540}" type="datetime1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5D4C25-0C15-40C7-8F63-BB610BDC7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2C1979-4B4B-4F36-B76B-FD9DD9929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884434"/>
      </p:ext>
    </p:extLst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6EBED-1CD1-43BB-A97D-4BF310439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51F328-452E-4E25-A161-CC796168F9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7A605E-2A11-4115-BC4B-106C466EE5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D0EA6A-FB17-4838-A1F7-0B97C001E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08281-5081-44E3-9D9C-73D975A949B0}" type="datetime1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91FCF6-4E2B-448A-82FE-C7C0FF654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991866-41B3-4C71-96A6-45E070A85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578645"/>
      </p:ext>
    </p:extLst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72B1A-EC8E-480C-860C-6E8C7C07E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E1FE6B-98C2-4566-86C8-8E7512CD20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18E718-4FE9-48AE-99E0-8B32792CED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0D38D2-89EE-4490-96DE-98166408DF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9EC7EE-1733-4C3A-9D08-2610262190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B669B3-1E9D-47FA-866F-C185B65E9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C2BFA-2DA4-4ED3-B8EA-9E8604C6EE89}" type="datetime1">
              <a:rPr lang="en-US" smtClean="0"/>
              <a:t>9/22/2025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9D6428-6EB3-4917-8D44-0EC1DEE44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D2A2E9-88FB-4F4E-A2E4-F8A1A8DCC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839864"/>
      </p:ext>
    </p:extLst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26126-7BA2-4991-A221-F8688B948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598B4C-EF1E-4829-B892-06576FDA2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D8863-A66A-46EA-A638-D29910BE4C40}" type="datetime1">
              <a:rPr lang="en-US" smtClean="0"/>
              <a:t>9/22/2025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9ED40B-AD15-4173-9B47-14329455C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91E646-3B97-4511-AC0C-401EC7095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239402"/>
      </p:ext>
    </p:extLst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819E03-856F-42E7-B871-9B9967338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BDD2A-954C-49BA-A660-DA363E93AF6C}" type="datetime1">
              <a:rPr lang="en-US" smtClean="0"/>
              <a:t>9/22/2025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D94C76-1DDB-4B69-8667-ED3497C7F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A4290D-32A6-48E3-9352-B50FAB556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826594"/>
      </p:ext>
    </p:extLst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1E210-BA27-4F82-9C60-20C56D101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06546C-8795-4690-9D3C-6F4E81E2BA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23C049-5BAD-405A-AA74-FD6F356537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C0C2EA-978D-44CB-855B-AC7F03F75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61C81-693C-49CD-9FAA-BF900F72D8F9}" type="datetime1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84FBD1-A2CF-4DA1-ABB1-B5EEF9EFB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5E0942-E199-4A82-9BA1-1EC8EECD6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428137"/>
      </p:ext>
    </p:extLst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0A7D0-06C8-472F-A74E-E52DC24F8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31C3EF-E3BE-4D85-B0E3-DB3C6FFB68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EB6590-5161-4BB7-BBCD-62BDCE6061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D76BB8-8C4F-4B18-9F95-EC4AD068E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3A17F-5C50-40F4-AAD2-822279938629}" type="datetime1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AE2AE0-D381-4597-BB8E-DDEAEFA78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14C65-0828-4F45-9C95-416643E6F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481419"/>
      </p:ext>
    </p:extLst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EE9154-C772-4588-9564-8DF2F3910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41F088-6741-4ECD-BB0A-28252A95B9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6B315-59E7-4E9E-9E97-2E7CF91389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19791F-6A66-451F-BF97-BEFDD7514856}" type="datetime1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B24107-D66B-4CCF-B7AE-67AC6E3B60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8C8A68-7ADF-4AA3-A1DB-BAB157D157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337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ransition/>
  <p:timing/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1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0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1.png" /><Relationship Id="rId3" Type="http://schemas.openxmlformats.org/officeDocument/2006/relationships/hyperlink" Target="https://www.laaha.org/en/home" TargetMode="Externa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2.jpeg" /><Relationship Id="rId3" Type="http://schemas.openxmlformats.org/officeDocument/2006/relationships/video" Target="https://www.youtube.com/embed/zGM9HKxLsHs?feature=oembed" TargetMode="Externa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1.xml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13.jpeg" /><Relationship Id="rId6" Type="http://schemas.openxmlformats.org/officeDocument/2006/relationships/tags" Target="../tags/tag4.xml" /><Relationship Id="rId7" Type="http://schemas.openxmlformats.org/officeDocument/2006/relationships/hyperlink" Target="https://www.laaha.org/en/home" TargetMode="External" /><Relationship Id="rId8" Type="http://schemas.openxmlformats.org/officeDocument/2006/relationships/tags" Target="../tags/tag5.xml" /><Relationship Id="rId9" Type="http://schemas.openxmlformats.org/officeDocument/2006/relationships/tags" Target="../tags/tag6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7.xml" /><Relationship Id="rId3" Type="http://schemas.openxmlformats.org/officeDocument/2006/relationships/tags" Target="../tags/tag8.xml" /><Relationship Id="rId4" Type="http://schemas.openxmlformats.org/officeDocument/2006/relationships/tags" Target="../tags/tag9.xml" /><Relationship Id="rId5" Type="http://schemas.openxmlformats.org/officeDocument/2006/relationships/tags" Target="../tags/tag10.xml" /><Relationship Id="rId6" Type="http://schemas.openxmlformats.org/officeDocument/2006/relationships/image" Target="../media/image14.jpeg" /><Relationship Id="rId7" Type="http://schemas.openxmlformats.org/officeDocument/2006/relationships/tags" Target="../tags/tag11.xml" /><Relationship Id="rId8" Type="http://schemas.openxmlformats.org/officeDocument/2006/relationships/tags" Target="../tags/tag12.x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0.xml" /><Relationship Id="rId11" Type="http://schemas.openxmlformats.org/officeDocument/2006/relationships/tags" Target="../tags/tag21.xml" /><Relationship Id="rId12" Type="http://schemas.openxmlformats.org/officeDocument/2006/relationships/tags" Target="../tags/tag22.xml" /><Relationship Id="rId2" Type="http://schemas.openxmlformats.org/officeDocument/2006/relationships/tags" Target="../tags/tag13.xml" /><Relationship Id="rId3" Type="http://schemas.openxmlformats.org/officeDocument/2006/relationships/tags" Target="../tags/tag14.xml" /><Relationship Id="rId4" Type="http://schemas.openxmlformats.org/officeDocument/2006/relationships/tags" Target="../tags/tag15.xml" /><Relationship Id="rId5" Type="http://schemas.openxmlformats.org/officeDocument/2006/relationships/tags" Target="../tags/tag16.xml" /><Relationship Id="rId6" Type="http://schemas.openxmlformats.org/officeDocument/2006/relationships/tags" Target="../tags/tag17.xml" /><Relationship Id="rId7" Type="http://schemas.openxmlformats.org/officeDocument/2006/relationships/tags" Target="../tags/tag18.xml" /><Relationship Id="rId8" Type="http://schemas.openxmlformats.org/officeDocument/2006/relationships/image" Target="../media/image15.png" /><Relationship Id="rId9" Type="http://schemas.openxmlformats.org/officeDocument/2006/relationships/tags" Target="../tags/tag19.xm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23.xml" /><Relationship Id="rId3" Type="http://schemas.openxmlformats.org/officeDocument/2006/relationships/tags" Target="../tags/tag24.xml" /><Relationship Id="rId4" Type="http://schemas.openxmlformats.org/officeDocument/2006/relationships/image" Target="../media/image16.jpeg" /><Relationship Id="rId5" Type="http://schemas.openxmlformats.org/officeDocument/2006/relationships/tags" Target="../tags/tag25.xml" /><Relationship Id="rId6" Type="http://schemas.openxmlformats.org/officeDocument/2006/relationships/tags" Target="../tags/tag26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.jpe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4.pn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2.xml" /><Relationship Id="rId3" Type="http://schemas.openxmlformats.org/officeDocument/2006/relationships/image" Target="../media/image5.jpe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3.xml" /><Relationship Id="rId3" Type="http://schemas.openxmlformats.org/officeDocument/2006/relationships/image" Target="../media/image6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4.xml" /><Relationship Id="rId3" Type="http://schemas.openxmlformats.org/officeDocument/2006/relationships/image" Target="../media/image7.pn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8.pn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9.jpeg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gradFill>
          <a:gsLst>
            <a:gs pos="0">
              <a:schemeClr val="accent2"/>
            </a:gs>
            <a:gs pos="78500">
              <a:schemeClr val="accent4">
                <a:lumMod val="60000"/>
                <a:lumOff val="40000"/>
              </a:schemeClr>
            </a:gs>
            <a:gs pos="58000">
              <a:srgbClr val="FFC000"/>
            </a:gs>
            <a:gs pos="83000">
              <a:schemeClr val="accent4">
                <a:lumMod val="60000"/>
                <a:lumOff val="40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9DC1A-1081-487D-8224-865418100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753" y="3546888"/>
            <a:ext cx="11310494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>
              <a:spcAft>
                <a:spcPct val="0"/>
              </a:spcAft>
            </a:pPr>
            <a:br>
              <a:rPr lang="en-US" sz="230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2300" b="1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2300" b="1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75308A-E82E-D723-DFDA-64D9A54AE1A4}"/>
              </a:ext>
            </a:extLst>
          </p:cNvPr>
          <p:cNvSpPr txBox="1"/>
          <p:nvPr/>
        </p:nvSpPr>
        <p:spPr>
          <a:xfrm>
            <a:off x="4223982" y="3752850"/>
            <a:ext cx="7485413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2362D7-7FA3-4BC9-A791-60DDA53B7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4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73B850FF-6169-4056-8077-06FFA93A5366}" type="slidenum"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</a:t>
            </a:fld>
            <a:endParaRPr lang="en-US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62E029-DE80-DB3B-8301-CC3255F6B939}"/>
              </a:ext>
            </a:extLst>
          </p:cNvPr>
          <p:cNvSpPr txBox="1"/>
          <p:nvPr/>
        </p:nvSpPr>
        <p:spPr>
          <a:xfrm>
            <a:off x="351185" y="3526926"/>
            <a:ext cx="11880964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Harnessing Artificial Intelligence to Protect Women and Girls: The Lahaa Approach</a:t>
            </a:r>
            <a:endParaRPr lang="en-US" sz="3600" b="1">
              <a:ln>
                <a:solidFill>
                  <a:sysClr val="windowText" lastClr="000000"/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1200"/>
              </a:spcBef>
            </a:pPr>
            <a:r>
              <a:rPr lang="en-US" sz="2800">
                <a:ln>
                  <a:solidFill>
                    <a:sysClr val="windowText" lastClr="0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Renée L. Coppock</a:t>
            </a:r>
          </a:p>
          <a:p>
            <a:pPr algn="ctr"/>
            <a:r>
              <a:rPr lang="en-US" sz="2800">
                <a:ln>
                  <a:solidFill>
                    <a:sysClr val="windowText" lastClr="0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District 12</a:t>
            </a:r>
          </a:p>
          <a:p>
            <a:pPr algn="ctr"/>
            <a:r>
              <a:rPr lang="en-US" sz="2800">
                <a:ln>
                  <a:solidFill>
                    <a:sysClr val="windowText" lastClr="0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Zonta Club of Billings</a:t>
            </a:r>
          </a:p>
        </p:txBody>
      </p:sp>
      <p:pic>
        <p:nvPicPr>
          <p:cNvPr id="12" name="Picture 11" descr="A person sitting at a desk with a computer&#10;&#10;AI-generated content may be incorrect.">
            <a:extLst>
              <a:ext uri="{FF2B5EF4-FFF2-40B4-BE49-F238E27FC236}">
                <a16:creationId xmlns:a16="http://schemas.microsoft.com/office/drawing/2014/main" id="{324B8F09-CD6C-2306-9CAC-D96E3D7D57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452" y="261112"/>
            <a:ext cx="5550430" cy="305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285020"/>
      </p:ext>
    </p:extLst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DF07A1-68D7-1E76-9679-EF55F787B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407228"/>
            <a:ext cx="11018520" cy="932290"/>
          </a:xfrm>
        </p:spPr>
        <p:txBody>
          <a:bodyPr anchor="b">
            <a:normAutofit/>
          </a:bodyPr>
          <a:lstStyle/>
          <a:p>
            <a:r>
              <a:rPr lang="en-US" sz="5400" b="1">
                <a:ln>
                  <a:solidFill>
                    <a:sysClr val="windowText" lastClr="000000"/>
                  </a:solidFill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Other Side of the Story…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F7AED4-C129-412F-BCAF-5539BBAC5E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1911493"/>
            <a:ext cx="7194473" cy="4791694"/>
          </a:xfrm>
        </p:spPr>
        <p:txBody>
          <a:bodyPr anchor="t">
            <a:normAutofit/>
          </a:bodyPr>
          <a:lstStyle/>
          <a:p>
            <a:pPr lvl="0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Survivor support chatbots - confidential, judgment-free spaces for women to seek help and information.</a:t>
            </a:r>
          </a:p>
          <a:p>
            <a:pPr lvl="0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Abuse detection tools - identify and remove online harassment or non-consensual images.</a:t>
            </a:r>
          </a:p>
          <a:p>
            <a:pPr lvl="0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Policy data analysis - uncover hidden trends in gender-based violence.</a:t>
            </a:r>
          </a:p>
          <a:p>
            <a:pPr lvl="0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Enhanced reporting systems powered by AI -simplify the reporting process, preserve anonymity, and connect survivors to resources.</a:t>
            </a:r>
          </a:p>
          <a:p>
            <a:endParaRPr lang="en-US" sz="2200"/>
          </a:p>
        </p:txBody>
      </p:sp>
      <p:pic>
        <p:nvPicPr>
          <p:cNvPr id="6" name="Picture 5" descr="A close-up of a person wearing glasses&#10;&#10;AI-generated content may be incorrect.">
            <a:extLst>
              <a:ext uri="{FF2B5EF4-FFF2-40B4-BE49-F238E27FC236}">
                <a16:creationId xmlns:a16="http://schemas.microsoft.com/office/drawing/2014/main" id="{ECF7C07B-573E-FB14-FF61-BBD8689247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5" r="9359" b="2"/>
          <a:stretch>
            <a:fillRect/>
          </a:stretch>
        </p:blipFill>
        <p:spPr>
          <a:xfrm>
            <a:off x="7766966" y="2093976"/>
            <a:ext cx="3941064" cy="409651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1BA66D-339E-1ED2-4957-0547C5317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3B850FF-6169-4056-8077-06FFA93A5366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150682"/>
      </p:ext>
    </p:extLst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FA0B94-9FBF-9003-DB72-F9C1904B7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5400">
                <a:ln>
                  <a:solidFill>
                    <a:sysClr val="windowText" lastClr="000000"/>
                  </a:solidFill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Promising Examples.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D2C105-0321-2EAE-B9FE-0CE703171B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 fontScale="92500" lnSpcReduction="10000"/>
          </a:bodyPr>
          <a:lstStyle/>
          <a:p>
            <a:pPr lvl="0"/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bSafe: Provides safety alerts for women.</a:t>
            </a:r>
          </a:p>
          <a:p>
            <a:pPr lvl="0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Botler.ai: Helps survivors determine violations of criminal law.</a:t>
            </a:r>
          </a:p>
          <a:p>
            <a:pPr lvl="0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Sophia and rAInbow: Provide confidential legal and emotional support.</a:t>
            </a:r>
          </a:p>
          <a:p>
            <a:pPr lvl="0"/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Laaha: Delivers essential information directly to women and girls. </a:t>
            </a:r>
          </a:p>
          <a:p>
            <a:endParaRPr lang="en-US" sz="2200"/>
          </a:p>
        </p:txBody>
      </p:sp>
      <p:pic>
        <p:nvPicPr>
          <p:cNvPr id="6" name="Picture 5" descr="A person sitting at a desk with a computer&#10;&#10;AI-generated content may be incorrect.">
            <a:extLst>
              <a:ext uri="{FF2B5EF4-FFF2-40B4-BE49-F238E27FC236}">
                <a16:creationId xmlns:a16="http://schemas.microsoft.com/office/drawing/2014/main" id="{0DEEBB6F-8A9D-DCAE-2E6F-B417DC8A12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7" r="23258" b="-1"/>
          <a:stretch>
            <a:fillRect/>
          </a:stretch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797EAF-C354-82CD-1F67-337B7C485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3B850FF-6169-4056-8077-06FFA93A5366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51770"/>
      </p:ext>
    </p:extLst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and a child&#10;&#10;AI-generated content may be incorrect.">
            <a:extLst>
              <a:ext uri="{FF2B5EF4-FFF2-40B4-BE49-F238E27FC236}">
                <a16:creationId xmlns:a16="http://schemas.microsoft.com/office/drawing/2014/main" id="{591A9DDC-0310-ACD7-CB1D-5DE88EB328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" r="53454"/>
          <a:stretch>
            <a:fillRect/>
          </a:stretch>
        </p:blipFill>
        <p:spPr bwMode="auto">
          <a:xfrm>
            <a:off x="7196188" y="1372078"/>
            <a:ext cx="4668594" cy="4581231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D813B5-D575-70EC-3FE1-11BE33F82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3334" y="915313"/>
            <a:ext cx="8556172" cy="913530"/>
          </a:xfrm>
        </p:spPr>
        <p:txBody>
          <a:bodyPr anchor="b">
            <a:normAutofit/>
          </a:bodyPr>
          <a:lstStyle/>
          <a:p>
            <a:pPr algn="ctr"/>
            <a:r>
              <a:rPr lang="en-US">
                <a:ln>
                  <a:solidFill>
                    <a:sysClr val="windowText" lastClr="000000"/>
                  </a:solidFill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Zonta’s Involvement in Laaha.</a:t>
            </a:r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4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4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D4A3B5-A5F2-C0E4-72AB-E5F5ACAC8A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5" y="2660904"/>
            <a:ext cx="6096435" cy="3547872"/>
          </a:xfrm>
        </p:spPr>
        <p:txBody>
          <a:bodyPr anchor="t">
            <a:norm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Zonta became involved in the program by vote at the Brisbane convention.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“Laha” is an Arabic word meaning “for her” or “belongs to her”. 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UNICEF made it a brand by adding an “a” so that it is “Laaha”.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 Accessed anywhere from around the world: </a:t>
            </a:r>
            <a:r>
              <a:rPr lang="en-US" u="sng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https://www.laaha.org/en/home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en-US" sz="22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B1A017-2E66-65C0-0F93-696D9EA39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3B850FF-6169-4056-8077-06FFA93A5366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44056"/>
      </p:ext>
    </p:extLst>
  </p:cSld>
  <p:clrMapOvr>
    <a:masterClrMapping/>
  </p:clrMapOvr>
  <p:transition/>
  <p:timing/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700E0F77-E936-4985-B7B1-B9823486AC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ED0E5A-6563-4ADC-E124-835EBE373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89" y="4883544"/>
            <a:ext cx="3876086" cy="1556907"/>
          </a:xfrm>
        </p:spPr>
        <p:txBody>
          <a:bodyPr anchor="ctr">
            <a:normAutofit/>
          </a:bodyPr>
          <a:lstStyle/>
          <a:p>
            <a:r>
              <a:rPr lang="en-US" sz="3600" b="1">
                <a:ln>
                  <a:solidFill>
                    <a:sysClr val="windowText" lastClr="000000"/>
                  </a:solidFill>
                </a:ln>
                <a:solidFill>
                  <a:schemeClr val="accent2"/>
                </a:solidFill>
              </a:rPr>
              <a:t>The Impact of Laaha</a:t>
            </a:r>
            <a:endParaRPr lang="en-US" sz="3600" b="1">
              <a:ln>
                <a:solidFill>
                  <a:sysClr val="windowText" lastClr="000000"/>
                </a:solidFill>
              </a:ln>
              <a:solidFill>
                <a:schemeClr val="accent2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0"/>
            <a:ext cx="11231745" cy="458818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nline Media 4" title="Shaping Laaha: A virtual safe space for women and girls">
            <a:hlinkClick action="ppaction://media"/>
            <a:extLst>
              <a:ext uri="{FF2B5EF4-FFF2-40B4-BE49-F238E27FC236}">
                <a16:creationId xmlns:a16="http://schemas.microsoft.com/office/drawing/2014/main" id="{1D70926C-63F8-94FE-B95C-75E12F4C0681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2"/>
          <a:stretch>
            <a:fillRect/>
          </a:stretch>
        </p:blipFill>
        <p:spPr>
          <a:xfrm>
            <a:off x="2076526" y="0"/>
            <a:ext cx="7983394" cy="4588184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01107" y="5661132"/>
            <a:ext cx="146304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9729B8-DDC0-68A3-E150-D8C0282351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1865" y="4714504"/>
            <a:ext cx="6837770" cy="1777736"/>
          </a:xfrm>
        </p:spPr>
        <p:txBody>
          <a:bodyPr anchor="ctr">
            <a:normAutofit fontScale="70000" lnSpcReduction="20000"/>
          </a:bodyPr>
          <a:lstStyle/>
          <a:p>
            <a:pPr marL="0" indent="0">
              <a:buNone/>
            </a:pPr>
            <a:endParaRPr lang="en-US" sz="3200"/>
          </a:p>
          <a:p>
            <a:pPr marL="0" indent="0">
              <a:buNone/>
            </a:pPr>
            <a:r>
              <a:rPr lang="en-US" sz="3200"/>
              <a:t>Over the past 2 years, Laaha has reached 1.5 million girls.</a:t>
            </a:r>
          </a:p>
          <a:p>
            <a:pPr marL="0" indent="0">
              <a:buNone/>
            </a:pPr>
            <a:endParaRPr lang="en-US" sz="3200"/>
          </a:p>
          <a:p>
            <a:pPr marL="0" indent="0">
              <a:buNone/>
            </a:pPr>
            <a:r>
              <a:rPr lang="en-US" sz="3200"/>
              <a:t>Video: https://www.youtube.com/watch?v=zGM9HKxLsHs</a:t>
            </a:r>
          </a:p>
          <a:p>
            <a:pPr marL="0" indent="0">
              <a:buNone/>
            </a:pPr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A1D7E6-FCFC-4551-4556-E2A8EBDEC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24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3B850FF-6169-4056-8077-06FFA93A5366}" type="slidenum">
              <a:rPr lang="en-US" smtClean="0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8834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7BDAC5B6-20CE-447F-8BA1-F2274AC7A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D1D22B31-BF8F-446B-9009-8A251FB17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4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gdLst>
              <a:gd name="connsiteX0" fmla="*/ 3094406 w 12192000"/>
              <a:gd name="connsiteY0" fmla="*/ 283966 h 6858000"/>
              <a:gd name="connsiteX1" fmla="*/ 3038833 w 12192000"/>
              <a:gd name="connsiteY1" fmla="*/ 309661 h 6858000"/>
              <a:gd name="connsiteX2" fmla="*/ 3348384 w 12192000"/>
              <a:gd name="connsiteY2" fmla="*/ 406000 h 6858000"/>
              <a:gd name="connsiteX3" fmla="*/ 2864309 w 12192000"/>
              <a:gd name="connsiteY3" fmla="*/ 355295 h 6858000"/>
              <a:gd name="connsiteX4" fmla="*/ 2856039 w 12192000"/>
              <a:gd name="connsiteY4" fmla="*/ 388058 h 6858000"/>
              <a:gd name="connsiteX5" fmla="*/ 3405794 w 12192000"/>
              <a:gd name="connsiteY5" fmla="*/ 512089 h 6858000"/>
              <a:gd name="connsiteX6" fmla="*/ 3356651 w 12192000"/>
              <a:gd name="connsiteY6" fmla="*/ 531204 h 6858000"/>
              <a:gd name="connsiteX7" fmla="*/ 3064552 w 12192000"/>
              <a:gd name="connsiteY7" fmla="*/ 483228 h 6858000"/>
              <a:gd name="connsiteX8" fmla="*/ 3005765 w 12192000"/>
              <a:gd name="connsiteY8" fmla="*/ 495708 h 6858000"/>
              <a:gd name="connsiteX9" fmla="*/ 3034700 w 12192000"/>
              <a:gd name="connsiteY9" fmla="*/ 553823 h 6858000"/>
              <a:gd name="connsiteX10" fmla="*/ 3161459 w 12192000"/>
              <a:gd name="connsiteY10" fmla="*/ 576445 h 6858000"/>
              <a:gd name="connsiteX11" fmla="*/ 3358949 w 12192000"/>
              <a:gd name="connsiteY11" fmla="*/ 712961 h 6858000"/>
              <a:gd name="connsiteX12" fmla="*/ 3059960 w 12192000"/>
              <a:gd name="connsiteY12" fmla="*/ 696576 h 6858000"/>
              <a:gd name="connsiteX13" fmla="*/ 3007143 w 12192000"/>
              <a:gd name="connsiteY13" fmla="*/ 729732 h 6858000"/>
              <a:gd name="connsiteX14" fmla="*/ 2986935 w 12192000"/>
              <a:gd name="connsiteY14" fmla="*/ 772635 h 6858000"/>
              <a:gd name="connsiteX15" fmla="*/ 2871197 w 12192000"/>
              <a:gd name="connsiteY15" fmla="*/ 808127 h 6858000"/>
              <a:gd name="connsiteX16" fmla="*/ 3053071 w 12192000"/>
              <a:gd name="connsiteY16" fmla="*/ 847913 h 6858000"/>
              <a:gd name="connsiteX17" fmla="*/ 2858796 w 12192000"/>
              <a:gd name="connsiteY17" fmla="*/ 847913 h 6858000"/>
              <a:gd name="connsiteX18" fmla="*/ 2635588 w 12192000"/>
              <a:gd name="connsiteY18" fmla="*/ 820611 h 6858000"/>
              <a:gd name="connsiteX19" fmla="*/ 2397683 w 12192000"/>
              <a:gd name="connsiteY19" fmla="*/ 829190 h 6858000"/>
              <a:gd name="connsiteX20" fmla="*/ 1921874 w 12192000"/>
              <a:gd name="connsiteY20" fmla="*/ 778877 h 6858000"/>
              <a:gd name="connsiteX21" fmla="*/ 1695450 w 12192000"/>
              <a:gd name="connsiteY21" fmla="*/ 782386 h 6858000"/>
              <a:gd name="connsiteX22" fmla="*/ 2954324 w 12192000"/>
              <a:gd name="connsiteY22" fmla="*/ 1120940 h 6858000"/>
              <a:gd name="connsiteX23" fmla="*/ 2890028 w 12192000"/>
              <a:gd name="connsiteY23" fmla="*/ 1195435 h 6858000"/>
              <a:gd name="connsiteX24" fmla="*/ 3153652 w 12192000"/>
              <a:gd name="connsiteY24" fmla="*/ 1276563 h 6858000"/>
              <a:gd name="connsiteX25" fmla="*/ 3218410 w 12192000"/>
              <a:gd name="connsiteY25" fmla="*/ 1356911 h 6858000"/>
              <a:gd name="connsiteX26" fmla="*/ 3137118 w 12192000"/>
              <a:gd name="connsiteY26" fmla="*/ 1349891 h 6858000"/>
              <a:gd name="connsiteX27" fmla="*/ 3067309 w 12192000"/>
              <a:gd name="connsiteY27" fmla="*/ 1365102 h 6858000"/>
              <a:gd name="connsiteX28" fmla="*/ 3096243 w 12192000"/>
              <a:gd name="connsiteY28" fmla="*/ 1467292 h 6858000"/>
              <a:gd name="connsiteX29" fmla="*/ 3468716 w 12192000"/>
              <a:gd name="connsiteY29" fmla="*/ 1599125 h 6858000"/>
              <a:gd name="connsiteX30" fmla="*/ 3502241 w 12192000"/>
              <a:gd name="connsiteY30" fmla="*/ 1642029 h 6858000"/>
              <a:gd name="connsiteX31" fmla="*/ 3457692 w 12192000"/>
              <a:gd name="connsiteY31" fmla="*/ 1672453 h 6858000"/>
              <a:gd name="connsiteX32" fmla="*/ 3337362 w 12192000"/>
              <a:gd name="connsiteY32" fmla="*/ 1688053 h 6858000"/>
              <a:gd name="connsiteX33" fmla="*/ 3505915 w 12192000"/>
              <a:gd name="connsiteY33" fmla="*/ 1834318 h 6858000"/>
              <a:gd name="connsiteX34" fmla="*/ 3567458 w 12192000"/>
              <a:gd name="connsiteY34" fmla="*/ 1874880 h 6858000"/>
              <a:gd name="connsiteX35" fmla="*/ 3672634 w 12192000"/>
              <a:gd name="connsiteY35" fmla="*/ 1937678 h 6858000"/>
              <a:gd name="connsiteX36" fmla="*/ 3674470 w 12192000"/>
              <a:gd name="connsiteY36" fmla="*/ 1956789 h 6858000"/>
              <a:gd name="connsiteX37" fmla="*/ 3531176 w 12192000"/>
              <a:gd name="connsiteY37" fmla="*/ 2024266 h 6858000"/>
              <a:gd name="connsiteX38" fmla="*/ 3272604 w 12192000"/>
              <a:gd name="connsiteY38" fmla="*/ 2005933 h 6858000"/>
              <a:gd name="connsiteX39" fmla="*/ 3654720 w 12192000"/>
              <a:gd name="connsiteY39" fmla="*/ 2106564 h 6858000"/>
              <a:gd name="connsiteX40" fmla="*/ 2417892 w 12192000"/>
              <a:gd name="connsiteY40" fmla="*/ 1866690 h 6858000"/>
              <a:gd name="connsiteX41" fmla="*/ 2496888 w 12192000"/>
              <a:gd name="connsiteY41" fmla="*/ 1929487 h 6858000"/>
              <a:gd name="connsiteX42" fmla="*/ 2929526 w 12192000"/>
              <a:gd name="connsiteY42" fmla="*/ 2094862 h 6858000"/>
              <a:gd name="connsiteX43" fmla="*/ 3052152 w 12192000"/>
              <a:gd name="connsiteY43" fmla="*/ 2198613 h 6858000"/>
              <a:gd name="connsiteX44" fmla="*/ 3180748 w 12192000"/>
              <a:gd name="connsiteY44" fmla="*/ 2255948 h 6858000"/>
              <a:gd name="connsiteX45" fmla="*/ 3361244 w 12192000"/>
              <a:gd name="connsiteY45" fmla="*/ 2254777 h 6858000"/>
              <a:gd name="connsiteX46" fmla="*/ 3489382 w 12192000"/>
              <a:gd name="connsiteY46" fmla="*/ 2342926 h 6858000"/>
              <a:gd name="connsiteX47" fmla="*/ 3355733 w 12192000"/>
              <a:gd name="connsiteY47" fmla="*/ 2361649 h 6858000"/>
              <a:gd name="connsiteX48" fmla="*/ 3199121 w 12192000"/>
              <a:gd name="connsiteY48" fmla="*/ 2347216 h 6858000"/>
              <a:gd name="connsiteX49" fmla="*/ 2861091 w 12192000"/>
              <a:gd name="connsiteY49" fmla="*/ 2351896 h 6858000"/>
              <a:gd name="connsiteX50" fmla="*/ 2667278 w 12192000"/>
              <a:gd name="connsiteY50" fmla="*/ 2369058 h 6858000"/>
              <a:gd name="connsiteX51" fmla="*/ 2221781 w 12192000"/>
              <a:gd name="connsiteY51" fmla="*/ 2339805 h 6858000"/>
              <a:gd name="connsiteX52" fmla="*/ 2247961 w 12192000"/>
              <a:gd name="connsiteY52" fmla="*/ 2414693 h 6858000"/>
              <a:gd name="connsiteX53" fmla="*/ 2231425 w 12192000"/>
              <a:gd name="connsiteY53" fmla="*/ 2479828 h 6858000"/>
              <a:gd name="connsiteX54" fmla="*/ 2224996 w 12192000"/>
              <a:gd name="connsiteY54" fmla="*/ 2621414 h 6858000"/>
              <a:gd name="connsiteX55" fmla="*/ 2229131 w 12192000"/>
              <a:gd name="connsiteY55" fmla="*/ 2644426 h 6858000"/>
              <a:gd name="connsiteX56" fmla="*/ 2129466 w 12192000"/>
              <a:gd name="connsiteY56" fmla="*/ 2659247 h 6858000"/>
              <a:gd name="connsiteX57" fmla="*/ 2723312 w 12192000"/>
              <a:gd name="connsiteY57" fmla="*/ 2953726 h 6858000"/>
              <a:gd name="connsiteX58" fmla="*/ 2326496 w 12192000"/>
              <a:gd name="connsiteY58" fmla="*/ 2878838 h 6858000"/>
              <a:gd name="connsiteX59" fmla="*/ 2272759 w 12192000"/>
              <a:gd name="connsiteY59" fmla="*/ 3002480 h 6858000"/>
              <a:gd name="connsiteX60" fmla="*/ 2459226 w 12192000"/>
              <a:gd name="connsiteY60" fmla="*/ 3112471 h 6858000"/>
              <a:gd name="connsiteX61" fmla="*/ 2528117 w 12192000"/>
              <a:gd name="connsiteY61" fmla="*/ 3330111 h 6858000"/>
              <a:gd name="connsiteX62" fmla="*/ 2494590 w 12192000"/>
              <a:gd name="connsiteY62" fmla="*/ 3529029 h 6858000"/>
              <a:gd name="connsiteX63" fmla="*/ 2414677 w 12192000"/>
              <a:gd name="connsiteY63" fmla="*/ 3592215 h 6858000"/>
              <a:gd name="connsiteX64" fmla="*/ 2298940 w 12192000"/>
              <a:gd name="connsiteY64" fmla="*/ 3705716 h 6858000"/>
              <a:gd name="connsiteX65" fmla="*/ 2227294 w 12192000"/>
              <a:gd name="connsiteY65" fmla="*/ 3775921 h 6858000"/>
              <a:gd name="connsiteX66" fmla="*/ 1978366 w 12192000"/>
              <a:gd name="connsiteY66" fmla="*/ 3748620 h 6858000"/>
              <a:gd name="connsiteX67" fmla="*/ 2310421 w 12192000"/>
              <a:gd name="connsiteY67" fmla="*/ 3926868 h 6858000"/>
              <a:gd name="connsiteX68" fmla="*/ 2041285 w 12192000"/>
              <a:gd name="connsiteY68" fmla="*/ 3904635 h 6858000"/>
              <a:gd name="connsiteX69" fmla="*/ 1953565 w 12192000"/>
              <a:gd name="connsiteY69" fmla="*/ 3917116 h 6858000"/>
              <a:gd name="connsiteX70" fmla="*/ 2003623 w 12192000"/>
              <a:gd name="connsiteY70" fmla="*/ 3974842 h 6858000"/>
              <a:gd name="connsiteX71" fmla="*/ 2201114 w 12192000"/>
              <a:gd name="connsiteY71" fmla="*/ 4072742 h 6858000"/>
              <a:gd name="connsiteX72" fmla="*/ 2608032 w 12192000"/>
              <a:gd name="connsiteY72" fmla="*/ 4337967 h 6858000"/>
              <a:gd name="connsiteX73" fmla="*/ 2213973 w 12192000"/>
              <a:gd name="connsiteY73" fmla="*/ 4216277 h 6858000"/>
              <a:gd name="connsiteX74" fmla="*/ 2629158 w 12192000"/>
              <a:gd name="connsiteY74" fmla="*/ 4488911 h 6858000"/>
              <a:gd name="connsiteX75" fmla="*/ 2721471 w 12192000"/>
              <a:gd name="connsiteY75" fmla="*/ 4579399 h 6858000"/>
              <a:gd name="connsiteX76" fmla="*/ 2907939 w 12192000"/>
              <a:gd name="connsiteY76" fmla="*/ 4804062 h 6858000"/>
              <a:gd name="connsiteX77" fmla="*/ 2898753 w 12192000"/>
              <a:gd name="connsiteY77" fmla="*/ 4829414 h 6858000"/>
              <a:gd name="connsiteX78" fmla="*/ 2683352 w 12192000"/>
              <a:gd name="connsiteY78" fmla="*/ 4793141 h 6858000"/>
              <a:gd name="connsiteX79" fmla="*/ 2962594 w 12192000"/>
              <a:gd name="connsiteY79" fmla="*/ 4981920 h 6858000"/>
              <a:gd name="connsiteX80" fmla="*/ 3251019 w 12192000"/>
              <a:gd name="connsiteY80" fmla="*/ 5127012 h 6858000"/>
              <a:gd name="connsiteX81" fmla="*/ 3046180 w 12192000"/>
              <a:gd name="connsiteY81" fmla="*/ 5104781 h 6858000"/>
              <a:gd name="connsiteX82" fmla="*/ 2764646 w 12192000"/>
              <a:gd name="connsiteY82" fmla="*/ 5021703 h 6858000"/>
              <a:gd name="connsiteX83" fmla="*/ 2666820 w 12192000"/>
              <a:gd name="connsiteY83" fmla="*/ 5052905 h 6858000"/>
              <a:gd name="connsiteX84" fmla="*/ 2933657 w 12192000"/>
              <a:gd name="connsiteY84" fmla="*/ 5190198 h 6858000"/>
              <a:gd name="connsiteX85" fmla="*/ 3086598 w 12192000"/>
              <a:gd name="connsiteY85" fmla="*/ 5253776 h 6858000"/>
              <a:gd name="connsiteX86" fmla="*/ 3147680 w 12192000"/>
              <a:gd name="connsiteY86" fmla="*/ 5302531 h 6858000"/>
              <a:gd name="connsiteX87" fmla="*/ 3322204 w 12192000"/>
              <a:gd name="connsiteY87" fmla="*/ 5476487 h 6858000"/>
              <a:gd name="connsiteX88" fmla="*/ 3834758 w 12192000"/>
              <a:gd name="connsiteY88" fmla="*/ 5666434 h 6858000"/>
              <a:gd name="connsiteX89" fmla="*/ 4314240 w 12192000"/>
              <a:gd name="connsiteY89" fmla="*/ 5902409 h 6858000"/>
              <a:gd name="connsiteX90" fmla="*/ 4688552 w 12192000"/>
              <a:gd name="connsiteY90" fmla="*/ 6049453 h 6858000"/>
              <a:gd name="connsiteX91" fmla="*/ 5634660 w 12192000"/>
              <a:gd name="connsiteY91" fmla="*/ 6238620 h 6858000"/>
              <a:gd name="connsiteX92" fmla="*/ 9222980 w 12192000"/>
              <a:gd name="connsiteY92" fmla="*/ 4955397 h 6858000"/>
              <a:gd name="connsiteX93" fmla="*/ 9268448 w 12192000"/>
              <a:gd name="connsiteY93" fmla="*/ 4917173 h 6858000"/>
              <a:gd name="connsiteX94" fmla="*/ 9442512 w 12192000"/>
              <a:gd name="connsiteY94" fmla="*/ 4773251 h 6858000"/>
              <a:gd name="connsiteX95" fmla="*/ 9590400 w 12192000"/>
              <a:gd name="connsiteY95" fmla="*/ 4643756 h 6858000"/>
              <a:gd name="connsiteX96" fmla="*/ 9513242 w 12192000"/>
              <a:gd name="connsiteY96" fmla="*/ 4600073 h 6858000"/>
              <a:gd name="connsiteX97" fmla="*/ 9617498 w 12192000"/>
              <a:gd name="connsiteY97" fmla="*/ 4476430 h 6858000"/>
              <a:gd name="connsiteX98" fmla="*/ 9949094 w 12192000"/>
              <a:gd name="connsiteY98" fmla="*/ 4095364 h 6858000"/>
              <a:gd name="connsiteX99" fmla="*/ 10094686 w 12192000"/>
              <a:gd name="connsiteY99" fmla="*/ 4011507 h 6858000"/>
              <a:gd name="connsiteX100" fmla="*/ 10271967 w 12192000"/>
              <a:gd name="connsiteY100" fmla="*/ 3800497 h 6858000"/>
              <a:gd name="connsiteX101" fmla="*/ 10297226 w 12192000"/>
              <a:gd name="connsiteY101" fmla="*/ 3751742 h 6858000"/>
              <a:gd name="connsiteX102" fmla="*/ 10260943 w 12192000"/>
              <a:gd name="connsiteY102" fmla="*/ 3689723 h 6858000"/>
              <a:gd name="connsiteX103" fmla="*/ 10233847 w 12192000"/>
              <a:gd name="connsiteY103" fmla="*/ 3627319 h 6858000"/>
              <a:gd name="connsiteX104" fmla="*/ 10269209 w 12192000"/>
              <a:gd name="connsiteY104" fmla="*/ 3608986 h 6858000"/>
              <a:gd name="connsiteX105" fmla="*/ 10496550 w 12192000"/>
              <a:gd name="connsiteY105" fmla="*/ 3577393 h 6858000"/>
              <a:gd name="connsiteX106" fmla="*/ 10364738 w 12192000"/>
              <a:gd name="connsiteY106" fmla="*/ 3458823 h 6858000"/>
              <a:gd name="connsiteX107" fmla="*/ 10132346 w 12192000"/>
              <a:gd name="connsiteY107" fmla="*/ 3282137 h 6858000"/>
              <a:gd name="connsiteX108" fmla="*/ 10026712 w 12192000"/>
              <a:gd name="connsiteY108" fmla="*/ 3156543 h 6858000"/>
              <a:gd name="connsiteX109" fmla="*/ 10014312 w 12192000"/>
              <a:gd name="connsiteY109" fmla="*/ 3044213 h 6858000"/>
              <a:gd name="connsiteX110" fmla="*/ 9806718 w 12192000"/>
              <a:gd name="connsiteY110" fmla="*/ 2977907 h 6858000"/>
              <a:gd name="connsiteX111" fmla="*/ 10001912 w 12192000"/>
              <a:gd name="connsiteY111" fmla="*/ 2740374 h 6858000"/>
              <a:gd name="connsiteX112" fmla="*/ 10021662 w 12192000"/>
              <a:gd name="connsiteY112" fmla="*/ 2691231 h 6858000"/>
              <a:gd name="connsiteX113" fmla="*/ 9904546 w 12192000"/>
              <a:gd name="connsiteY113" fmla="*/ 2515322 h 6858000"/>
              <a:gd name="connsiteX114" fmla="*/ 9885256 w 12192000"/>
              <a:gd name="connsiteY114" fmla="*/ 2487240 h 6858000"/>
              <a:gd name="connsiteX115" fmla="*/ 9842085 w 12192000"/>
              <a:gd name="connsiteY115" fmla="*/ 2431074 h 6858000"/>
              <a:gd name="connsiteX116" fmla="*/ 9718078 w 12192000"/>
              <a:gd name="connsiteY116" fmla="*/ 2417424 h 6858000"/>
              <a:gd name="connsiteX117" fmla="*/ 9782378 w 12192000"/>
              <a:gd name="connsiteY117" fmla="*/ 2377641 h 6858000"/>
              <a:gd name="connsiteX118" fmla="*/ 9907302 w 12192000"/>
              <a:gd name="connsiteY118" fmla="*/ 2243078 h 6858000"/>
              <a:gd name="connsiteX119" fmla="*/ 9824171 w 12192000"/>
              <a:gd name="connsiteY119" fmla="*/ 2114365 h 6858000"/>
              <a:gd name="connsiteX120" fmla="*/ 9818662 w 12192000"/>
              <a:gd name="connsiteY120" fmla="*/ 2043377 h 6858000"/>
              <a:gd name="connsiteX121" fmla="*/ 9958740 w 12192000"/>
              <a:gd name="connsiteY121" fmla="*/ 1952499 h 6858000"/>
              <a:gd name="connsiteX122" fmla="*/ 10064374 w 12192000"/>
              <a:gd name="connsiteY122" fmla="*/ 1916615 h 6858000"/>
              <a:gd name="connsiteX123" fmla="*/ 10113055 w 12192000"/>
              <a:gd name="connsiteY123" fmla="*/ 1865131 h 6858000"/>
              <a:gd name="connsiteX124" fmla="*/ 10055646 w 12192000"/>
              <a:gd name="connsiteY124" fmla="*/ 1822227 h 6858000"/>
              <a:gd name="connsiteX125" fmla="*/ 9800748 w 12192000"/>
              <a:gd name="connsiteY125" fmla="*/ 1720036 h 6858000"/>
              <a:gd name="connsiteX126" fmla="*/ 9938071 w 12192000"/>
              <a:gd name="connsiteY126" fmla="*/ 1634617 h 6858000"/>
              <a:gd name="connsiteX127" fmla="*/ 9220224 w 12192000"/>
              <a:gd name="connsiteY127" fmla="*/ 1231709 h 6858000"/>
              <a:gd name="connsiteX128" fmla="*/ 9133419 w 12192000"/>
              <a:gd name="connsiteY128" fmla="*/ 1170083 h 6858000"/>
              <a:gd name="connsiteX129" fmla="*/ 8672768 w 12192000"/>
              <a:gd name="connsiteY129" fmla="*/ 1020699 h 6858000"/>
              <a:gd name="connsiteX130" fmla="*/ 8198797 w 12192000"/>
              <a:gd name="connsiteY130" fmla="*/ 915000 h 6858000"/>
              <a:gd name="connsiteX131" fmla="*/ 8528095 w 12192000"/>
              <a:gd name="connsiteY131" fmla="*/ 691898 h 6858000"/>
              <a:gd name="connsiteX132" fmla="*/ 8025190 w 12192000"/>
              <a:gd name="connsiteY132" fmla="*/ 640021 h 6858000"/>
              <a:gd name="connsiteX133" fmla="*/ 7976047 w 12192000"/>
              <a:gd name="connsiteY133" fmla="*/ 641584 h 6858000"/>
              <a:gd name="connsiteX134" fmla="*/ 6988604 w 12192000"/>
              <a:gd name="connsiteY134" fmla="*/ 607260 h 6858000"/>
              <a:gd name="connsiteX135" fmla="*/ 5573116 w 12192000"/>
              <a:gd name="connsiteY135" fmla="*/ 493368 h 6858000"/>
              <a:gd name="connsiteX136" fmla="*/ 4401503 w 12192000"/>
              <a:gd name="connsiteY136" fmla="*/ 425112 h 6858000"/>
              <a:gd name="connsiteX137" fmla="*/ 3154109 w 12192000"/>
              <a:gd name="connsiteY137" fmla="*/ 292499 h 6858000"/>
              <a:gd name="connsiteX138" fmla="*/ 3094406 w 12192000"/>
              <a:gd name="connsiteY138" fmla="*/ 283966 h 6858000"/>
              <a:gd name="connsiteX139" fmla="*/ 0 w 12192000"/>
              <a:gd name="connsiteY139" fmla="*/ 0 h 6858000"/>
              <a:gd name="connsiteX140" fmla="*/ 12192000 w 12192000"/>
              <a:gd name="connsiteY140" fmla="*/ 0 h 6858000"/>
              <a:gd name="connsiteX141" fmla="*/ 12192000 w 12192000"/>
              <a:gd name="connsiteY141" fmla="*/ 6858000 h 6858000"/>
              <a:gd name="connsiteX142" fmla="*/ 0 w 12192000"/>
              <a:gd name="connsiteY142" fmla="*/ 6858000 h 685800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12192000" h="6858000">
                <a:moveTo>
                  <a:pt x="3094406" y="283966"/>
                </a:moveTo>
                <a:cubicBezTo>
                  <a:pt x="3074312" y="283528"/>
                  <a:pt x="3054907" y="288795"/>
                  <a:pt x="3038833" y="309661"/>
                </a:cubicBezTo>
                <a:cubicBezTo>
                  <a:pt x="3124259" y="364657"/>
                  <a:pt x="3233105" y="343983"/>
                  <a:pt x="3348384" y="406000"/>
                </a:cubicBezTo>
                <a:cubicBezTo>
                  <a:pt x="3161001" y="386497"/>
                  <a:pt x="3012653" y="370896"/>
                  <a:pt x="2864309" y="355295"/>
                </a:cubicBezTo>
                <a:cubicBezTo>
                  <a:pt x="2861553" y="366216"/>
                  <a:pt x="2858796" y="377136"/>
                  <a:pt x="2856039" y="388058"/>
                </a:cubicBezTo>
                <a:cubicBezTo>
                  <a:pt x="3045722" y="411070"/>
                  <a:pt x="3221166" y="470356"/>
                  <a:pt x="3405794" y="512089"/>
                </a:cubicBezTo>
                <a:cubicBezTo>
                  <a:pt x="3388799" y="537835"/>
                  <a:pt x="3371808" y="532763"/>
                  <a:pt x="3356651" y="531204"/>
                </a:cubicBezTo>
                <a:cubicBezTo>
                  <a:pt x="3257907" y="521062"/>
                  <a:pt x="3159164" y="510922"/>
                  <a:pt x="3064552" y="483228"/>
                </a:cubicBezTo>
                <a:cubicBezTo>
                  <a:pt x="3043427" y="476987"/>
                  <a:pt x="3017704" y="476987"/>
                  <a:pt x="3005765" y="495708"/>
                </a:cubicBezTo>
                <a:cubicBezTo>
                  <a:pt x="2988771" y="522231"/>
                  <a:pt x="3013113" y="539393"/>
                  <a:pt x="3034700" y="553823"/>
                </a:cubicBezTo>
                <a:cubicBezTo>
                  <a:pt x="3072360" y="578787"/>
                  <a:pt x="3117827" y="571767"/>
                  <a:pt x="3161459" y="576445"/>
                </a:cubicBezTo>
                <a:cubicBezTo>
                  <a:pt x="3277655" y="588537"/>
                  <a:pt x="3333228" y="626370"/>
                  <a:pt x="3358949" y="712961"/>
                </a:cubicBezTo>
                <a:cubicBezTo>
                  <a:pt x="3256987" y="677857"/>
                  <a:pt x="3158703" y="721151"/>
                  <a:pt x="3059960" y="696576"/>
                </a:cubicBezTo>
                <a:cubicBezTo>
                  <a:pt x="3034240" y="690338"/>
                  <a:pt x="2993364" y="699698"/>
                  <a:pt x="3007143" y="729732"/>
                </a:cubicBezTo>
                <a:cubicBezTo>
                  <a:pt x="3020003" y="757814"/>
                  <a:pt x="3062716" y="778096"/>
                  <a:pt x="2986935" y="772635"/>
                </a:cubicBezTo>
                <a:cubicBezTo>
                  <a:pt x="2932740" y="768735"/>
                  <a:pt x="2826647" y="800329"/>
                  <a:pt x="2871197" y="808127"/>
                </a:cubicBezTo>
                <a:cubicBezTo>
                  <a:pt x="2927228" y="817881"/>
                  <a:pt x="2981883" y="831921"/>
                  <a:pt x="3053071" y="847913"/>
                </a:cubicBezTo>
                <a:cubicBezTo>
                  <a:pt x="2974533" y="874043"/>
                  <a:pt x="2918042" y="868584"/>
                  <a:pt x="2858796" y="847913"/>
                </a:cubicBezTo>
                <a:cubicBezTo>
                  <a:pt x="2787150" y="822949"/>
                  <a:pt x="2693916" y="792528"/>
                  <a:pt x="2635588" y="820611"/>
                </a:cubicBezTo>
                <a:cubicBezTo>
                  <a:pt x="2548326" y="862734"/>
                  <a:pt x="2475760" y="836211"/>
                  <a:pt x="2397683" y="829190"/>
                </a:cubicBezTo>
                <a:cubicBezTo>
                  <a:pt x="2238775" y="814759"/>
                  <a:pt x="2081241" y="790576"/>
                  <a:pt x="1921874" y="778877"/>
                </a:cubicBezTo>
                <a:cubicBezTo>
                  <a:pt x="1858036" y="774195"/>
                  <a:pt x="1789143" y="751964"/>
                  <a:pt x="1695450" y="782386"/>
                </a:cubicBezTo>
                <a:cubicBezTo>
                  <a:pt x="2119822" y="938012"/>
                  <a:pt x="2575423" y="928262"/>
                  <a:pt x="2954324" y="1120940"/>
                </a:cubicBezTo>
                <a:cubicBezTo>
                  <a:pt x="2938251" y="1139269"/>
                  <a:pt x="2856502" y="1191535"/>
                  <a:pt x="2890028" y="1195435"/>
                </a:cubicBezTo>
                <a:cubicBezTo>
                  <a:pt x="2984178" y="1206748"/>
                  <a:pt x="3067767" y="1244971"/>
                  <a:pt x="3153652" y="1276563"/>
                </a:cubicBezTo>
                <a:cubicBezTo>
                  <a:pt x="3190855" y="1290216"/>
                  <a:pt x="3235862" y="1308157"/>
                  <a:pt x="3218410" y="1356911"/>
                </a:cubicBezTo>
                <a:cubicBezTo>
                  <a:pt x="3186719" y="1370562"/>
                  <a:pt x="3163296" y="1351451"/>
                  <a:pt x="3137118" y="1349891"/>
                </a:cubicBezTo>
                <a:cubicBezTo>
                  <a:pt x="3110480" y="1348331"/>
                  <a:pt x="3050773" y="1358471"/>
                  <a:pt x="3067309" y="1365102"/>
                </a:cubicBezTo>
                <a:cubicBezTo>
                  <a:pt x="3142629" y="1395136"/>
                  <a:pt x="3007143" y="1467292"/>
                  <a:pt x="3096243" y="1467292"/>
                </a:cubicBezTo>
                <a:cubicBezTo>
                  <a:pt x="3245506" y="1467681"/>
                  <a:pt x="3324961" y="1595613"/>
                  <a:pt x="3468716" y="1599125"/>
                </a:cubicBezTo>
                <a:cubicBezTo>
                  <a:pt x="3491677" y="1599513"/>
                  <a:pt x="3502700" y="1622137"/>
                  <a:pt x="3502241" y="1642029"/>
                </a:cubicBezTo>
                <a:cubicBezTo>
                  <a:pt x="3502241" y="1665822"/>
                  <a:pt x="3481116" y="1670112"/>
                  <a:pt x="3457692" y="1672453"/>
                </a:cubicBezTo>
                <a:cubicBezTo>
                  <a:pt x="3421868" y="1675962"/>
                  <a:pt x="3384667" y="1642029"/>
                  <a:pt x="3337362" y="1688053"/>
                </a:cubicBezTo>
                <a:cubicBezTo>
                  <a:pt x="3422329" y="1714966"/>
                  <a:pt x="3507294" y="1741878"/>
                  <a:pt x="3505915" y="1834318"/>
                </a:cubicBezTo>
                <a:cubicBezTo>
                  <a:pt x="3505457" y="1859279"/>
                  <a:pt x="3540820" y="1868640"/>
                  <a:pt x="3567458" y="1874880"/>
                </a:cubicBezTo>
                <a:cubicBezTo>
                  <a:pt x="3611549" y="1885023"/>
                  <a:pt x="3648750" y="1902965"/>
                  <a:pt x="3672634" y="1937678"/>
                </a:cubicBezTo>
                <a:cubicBezTo>
                  <a:pt x="3672172" y="1944308"/>
                  <a:pt x="3671715" y="1951329"/>
                  <a:pt x="3674470" y="1956789"/>
                </a:cubicBezTo>
                <a:cubicBezTo>
                  <a:pt x="3666664" y="2040646"/>
                  <a:pt x="3602363" y="2038306"/>
                  <a:pt x="3531176" y="2024266"/>
                </a:cubicBezTo>
                <a:cubicBezTo>
                  <a:pt x="3446211" y="2007103"/>
                  <a:pt x="3362164" y="1975900"/>
                  <a:pt x="3272604" y="2005933"/>
                </a:cubicBezTo>
                <a:cubicBezTo>
                  <a:pt x="3398905" y="2046107"/>
                  <a:pt x="3536229" y="2049228"/>
                  <a:pt x="3654720" y="2106564"/>
                </a:cubicBezTo>
                <a:cubicBezTo>
                  <a:pt x="3221166" y="2117095"/>
                  <a:pt x="2838130" y="1936116"/>
                  <a:pt x="2417892" y="1866690"/>
                </a:cubicBezTo>
                <a:cubicBezTo>
                  <a:pt x="2432130" y="1913105"/>
                  <a:pt x="2466114" y="1922465"/>
                  <a:pt x="2496888" y="1929487"/>
                </a:cubicBezTo>
                <a:cubicBezTo>
                  <a:pt x="2652123" y="1964590"/>
                  <a:pt x="2788067" y="2034408"/>
                  <a:pt x="2929526" y="2094862"/>
                </a:cubicBezTo>
                <a:cubicBezTo>
                  <a:pt x="2987851" y="2119825"/>
                  <a:pt x="3030106" y="2144789"/>
                  <a:pt x="3052152" y="2198613"/>
                </a:cubicBezTo>
                <a:cubicBezTo>
                  <a:pt x="3071903" y="2247367"/>
                  <a:pt x="3110021" y="2269990"/>
                  <a:pt x="3180748" y="2255948"/>
                </a:cubicBezTo>
                <a:cubicBezTo>
                  <a:pt x="3238157" y="2244246"/>
                  <a:pt x="3301078" y="2250487"/>
                  <a:pt x="3361244" y="2254777"/>
                </a:cubicBezTo>
                <a:cubicBezTo>
                  <a:pt x="3430596" y="2259459"/>
                  <a:pt x="3508213" y="2314455"/>
                  <a:pt x="3489382" y="2342926"/>
                </a:cubicBezTo>
                <a:cubicBezTo>
                  <a:pt x="3457233" y="2391292"/>
                  <a:pt x="3403498" y="2367110"/>
                  <a:pt x="3355733" y="2361649"/>
                </a:cubicBezTo>
                <a:cubicBezTo>
                  <a:pt x="3301537" y="2355018"/>
                  <a:pt x="3200957" y="2341367"/>
                  <a:pt x="3199121" y="2347216"/>
                </a:cubicBezTo>
                <a:cubicBezTo>
                  <a:pt x="3163754" y="2468518"/>
                  <a:pt x="2914827" y="2362819"/>
                  <a:pt x="2861091" y="2351896"/>
                </a:cubicBezTo>
                <a:cubicBezTo>
                  <a:pt x="2794038" y="2338245"/>
                  <a:pt x="2731116" y="2363208"/>
                  <a:pt x="2667278" y="2369058"/>
                </a:cubicBezTo>
                <a:cubicBezTo>
                  <a:pt x="2610328" y="2374518"/>
                  <a:pt x="2288376" y="2391292"/>
                  <a:pt x="2221781" y="2339805"/>
                </a:cubicBezTo>
                <a:cubicBezTo>
                  <a:pt x="2212595" y="2379978"/>
                  <a:pt x="2231884" y="2396361"/>
                  <a:pt x="2247961" y="2414693"/>
                </a:cubicBezTo>
                <a:cubicBezTo>
                  <a:pt x="2270465" y="2440824"/>
                  <a:pt x="2274138" y="2459157"/>
                  <a:pt x="2231425" y="2479828"/>
                </a:cubicBezTo>
                <a:cubicBezTo>
                  <a:pt x="2109717" y="2539115"/>
                  <a:pt x="2111557" y="2541065"/>
                  <a:pt x="2224996" y="2621414"/>
                </a:cubicBezTo>
                <a:cubicBezTo>
                  <a:pt x="2230509" y="2624923"/>
                  <a:pt x="2228211" y="2636624"/>
                  <a:pt x="2229131" y="2644426"/>
                </a:cubicBezTo>
                <a:cubicBezTo>
                  <a:pt x="2199276" y="2656906"/>
                  <a:pt x="2164373" y="2625703"/>
                  <a:pt x="2129466" y="2659247"/>
                </a:cubicBezTo>
                <a:cubicBezTo>
                  <a:pt x="2281487" y="2806680"/>
                  <a:pt x="2513421" y="2842953"/>
                  <a:pt x="2723312" y="2953726"/>
                </a:cubicBezTo>
                <a:cubicBezTo>
                  <a:pt x="2553377" y="2990389"/>
                  <a:pt x="2451419" y="2862456"/>
                  <a:pt x="2326496" y="2878838"/>
                </a:cubicBezTo>
                <a:cubicBezTo>
                  <a:pt x="2264036" y="2919012"/>
                  <a:pt x="2449582" y="2983367"/>
                  <a:pt x="2272759" y="3002480"/>
                </a:cubicBezTo>
                <a:cubicBezTo>
                  <a:pt x="2349461" y="3037583"/>
                  <a:pt x="2406411" y="3071905"/>
                  <a:pt x="2459226" y="3112471"/>
                </a:cubicBezTo>
                <a:cubicBezTo>
                  <a:pt x="2553377" y="3185016"/>
                  <a:pt x="2571749" y="3232602"/>
                  <a:pt x="2528117" y="3330111"/>
                </a:cubicBezTo>
                <a:cubicBezTo>
                  <a:pt x="2499642" y="3394076"/>
                  <a:pt x="2457848" y="3452973"/>
                  <a:pt x="2494590" y="3529029"/>
                </a:cubicBezTo>
                <a:cubicBezTo>
                  <a:pt x="2520308" y="3581294"/>
                  <a:pt x="2510206" y="3615617"/>
                  <a:pt x="2414677" y="3592215"/>
                </a:cubicBezTo>
                <a:cubicBezTo>
                  <a:pt x="2311799" y="3567251"/>
                  <a:pt x="2273221" y="3614057"/>
                  <a:pt x="2298940" y="3705716"/>
                </a:cubicBezTo>
                <a:cubicBezTo>
                  <a:pt x="2315473" y="3764612"/>
                  <a:pt x="2298020" y="3782553"/>
                  <a:pt x="2227294" y="3775921"/>
                </a:cubicBezTo>
                <a:cubicBezTo>
                  <a:pt x="2149215" y="3768512"/>
                  <a:pt x="2074811" y="3729898"/>
                  <a:pt x="1978366" y="3748620"/>
                </a:cubicBezTo>
                <a:cubicBezTo>
                  <a:pt x="2055522" y="3855492"/>
                  <a:pt x="2220403" y="3825068"/>
                  <a:pt x="2310421" y="3926868"/>
                </a:cubicBezTo>
                <a:cubicBezTo>
                  <a:pt x="2202950" y="3927259"/>
                  <a:pt x="2120739" y="3926868"/>
                  <a:pt x="2041285" y="3904635"/>
                </a:cubicBezTo>
                <a:cubicBezTo>
                  <a:pt x="2008216" y="3895664"/>
                  <a:pt x="1971934" y="3886305"/>
                  <a:pt x="1953565" y="3917116"/>
                </a:cubicBezTo>
                <a:cubicBezTo>
                  <a:pt x="1931978" y="3954170"/>
                  <a:pt x="1976527" y="3968211"/>
                  <a:pt x="2003623" y="3974842"/>
                </a:cubicBezTo>
                <a:cubicBezTo>
                  <a:pt x="2079866" y="3993563"/>
                  <a:pt x="2138192" y="4038028"/>
                  <a:pt x="2201114" y="4072742"/>
                </a:cubicBezTo>
                <a:cubicBezTo>
                  <a:pt x="2339356" y="4148800"/>
                  <a:pt x="2490917" y="4212375"/>
                  <a:pt x="2608032" y="4337967"/>
                </a:cubicBezTo>
                <a:cubicBezTo>
                  <a:pt x="2460606" y="4305983"/>
                  <a:pt x="2350838" y="4231487"/>
                  <a:pt x="2213973" y="4216277"/>
                </a:cubicBezTo>
                <a:cubicBezTo>
                  <a:pt x="2332467" y="4330557"/>
                  <a:pt x="2484945" y="4405834"/>
                  <a:pt x="2629158" y="4488911"/>
                </a:cubicBezTo>
                <a:cubicBezTo>
                  <a:pt x="2670494" y="4512315"/>
                  <a:pt x="2712289" y="4528306"/>
                  <a:pt x="2721471" y="4579399"/>
                </a:cubicBezTo>
                <a:cubicBezTo>
                  <a:pt x="2739385" y="4678470"/>
                  <a:pt x="2793121" y="4760378"/>
                  <a:pt x="2907939" y="4804062"/>
                </a:cubicBezTo>
                <a:cubicBezTo>
                  <a:pt x="2908859" y="4804452"/>
                  <a:pt x="2902428" y="4819274"/>
                  <a:pt x="2898753" y="4829414"/>
                </a:cubicBezTo>
                <a:cubicBezTo>
                  <a:pt x="2828485" y="4832536"/>
                  <a:pt x="2772912" y="4774028"/>
                  <a:pt x="2683352" y="4793141"/>
                </a:cubicBezTo>
                <a:cubicBezTo>
                  <a:pt x="2769239" y="4872708"/>
                  <a:pt x="2840885" y="4944087"/>
                  <a:pt x="2962594" y="4981920"/>
                </a:cubicBezTo>
                <a:cubicBezTo>
                  <a:pt x="3059960" y="5011952"/>
                  <a:pt x="3180289" y="5029503"/>
                  <a:pt x="3251019" y="5127012"/>
                </a:cubicBezTo>
                <a:cubicBezTo>
                  <a:pt x="3168808" y="5146126"/>
                  <a:pt x="3107723" y="5121944"/>
                  <a:pt x="3046180" y="5104781"/>
                </a:cubicBezTo>
                <a:cubicBezTo>
                  <a:pt x="2952030" y="5078258"/>
                  <a:pt x="2858796" y="5048226"/>
                  <a:pt x="2764646" y="5021703"/>
                </a:cubicBezTo>
                <a:cubicBezTo>
                  <a:pt x="2728821" y="5011563"/>
                  <a:pt x="2689782" y="5004540"/>
                  <a:pt x="2666820" y="5052905"/>
                </a:cubicBezTo>
                <a:cubicBezTo>
                  <a:pt x="2786691" y="5063047"/>
                  <a:pt x="2858337" y="5128575"/>
                  <a:pt x="2933657" y="5190198"/>
                </a:cubicBezTo>
                <a:cubicBezTo>
                  <a:pt x="2975911" y="5224912"/>
                  <a:pt x="3010358" y="5271328"/>
                  <a:pt x="3086598" y="5253776"/>
                </a:cubicBezTo>
                <a:cubicBezTo>
                  <a:pt x="3126554" y="5244415"/>
                  <a:pt x="3151814" y="5270547"/>
                  <a:pt x="3147680" y="5302531"/>
                </a:cubicBezTo>
                <a:cubicBezTo>
                  <a:pt x="3132525" y="5415251"/>
                  <a:pt x="3225759" y="5454645"/>
                  <a:pt x="3322204" y="5476487"/>
                </a:cubicBezTo>
                <a:cubicBezTo>
                  <a:pt x="3504998" y="5517440"/>
                  <a:pt x="3657018" y="5613779"/>
                  <a:pt x="3834758" y="5666434"/>
                </a:cubicBezTo>
                <a:cubicBezTo>
                  <a:pt x="4007445" y="5717529"/>
                  <a:pt x="4141095" y="5838830"/>
                  <a:pt x="4314240" y="5902409"/>
                </a:cubicBezTo>
                <a:cubicBezTo>
                  <a:pt x="4439624" y="5948433"/>
                  <a:pt x="4559494" y="6007718"/>
                  <a:pt x="4688552" y="6049453"/>
                </a:cubicBezTo>
                <a:cubicBezTo>
                  <a:pt x="4993968" y="6148131"/>
                  <a:pt x="5305360" y="6227308"/>
                  <a:pt x="5634660" y="6238620"/>
                </a:cubicBezTo>
                <a:cubicBezTo>
                  <a:pt x="5906549" y="6247590"/>
                  <a:pt x="8264931" y="6239010"/>
                  <a:pt x="9222980" y="4955397"/>
                </a:cubicBezTo>
                <a:cubicBezTo>
                  <a:pt x="9241350" y="4949155"/>
                  <a:pt x="9262017" y="4932775"/>
                  <a:pt x="9268448" y="4917173"/>
                </a:cubicBezTo>
                <a:cubicBezTo>
                  <a:pt x="9299220" y="4844235"/>
                  <a:pt x="9374540" y="4812644"/>
                  <a:pt x="9442512" y="4773251"/>
                </a:cubicBezTo>
                <a:cubicBezTo>
                  <a:pt x="9502220" y="4738536"/>
                  <a:pt x="9565600" y="4702263"/>
                  <a:pt x="9590400" y="4643756"/>
                </a:cubicBezTo>
                <a:cubicBezTo>
                  <a:pt x="9623008" y="4565749"/>
                  <a:pt x="9530236" y="4629716"/>
                  <a:pt x="9513242" y="4600073"/>
                </a:cubicBezTo>
                <a:cubicBezTo>
                  <a:pt x="9548605" y="4559509"/>
                  <a:pt x="9603261" y="4522454"/>
                  <a:pt x="9617498" y="4476430"/>
                </a:cubicBezTo>
                <a:cubicBezTo>
                  <a:pt x="9669394" y="4310276"/>
                  <a:pt x="9781460" y="4189364"/>
                  <a:pt x="9949094" y="4095364"/>
                </a:cubicBezTo>
                <a:cubicBezTo>
                  <a:pt x="9997318" y="4068452"/>
                  <a:pt x="10029007" y="4019306"/>
                  <a:pt x="10094686" y="4011507"/>
                </a:cubicBezTo>
                <a:cubicBezTo>
                  <a:pt x="10240735" y="3994345"/>
                  <a:pt x="10194808" y="3860171"/>
                  <a:pt x="10271967" y="3800497"/>
                </a:cubicBezTo>
                <a:cubicBezTo>
                  <a:pt x="10286662" y="3789184"/>
                  <a:pt x="10299980" y="3766953"/>
                  <a:pt x="10297226" y="3751742"/>
                </a:cubicBezTo>
                <a:cubicBezTo>
                  <a:pt x="10293091" y="3729898"/>
                  <a:pt x="10275639" y="3709227"/>
                  <a:pt x="10260943" y="3689723"/>
                </a:cubicBezTo>
                <a:cubicBezTo>
                  <a:pt x="10245786" y="3670222"/>
                  <a:pt x="10222825" y="3653061"/>
                  <a:pt x="10233847" y="3627319"/>
                </a:cubicBezTo>
                <a:cubicBezTo>
                  <a:pt x="10238437" y="3616788"/>
                  <a:pt x="10235225" y="3580125"/>
                  <a:pt x="10269209" y="3608986"/>
                </a:cubicBezTo>
                <a:cubicBezTo>
                  <a:pt x="10362443" y="3688165"/>
                  <a:pt x="10416637" y="3613279"/>
                  <a:pt x="10496550" y="3577393"/>
                </a:cubicBezTo>
                <a:cubicBezTo>
                  <a:pt x="10432253" y="3540340"/>
                  <a:pt x="10374383" y="3514208"/>
                  <a:pt x="10364738" y="3458823"/>
                </a:cubicBezTo>
                <a:cubicBezTo>
                  <a:pt x="10344991" y="3344542"/>
                  <a:pt x="10260485" y="3292277"/>
                  <a:pt x="10132346" y="3282137"/>
                </a:cubicBezTo>
                <a:cubicBezTo>
                  <a:pt x="10179650" y="3171757"/>
                  <a:pt x="10179650" y="3171757"/>
                  <a:pt x="10026712" y="3156543"/>
                </a:cubicBezTo>
                <a:cubicBezTo>
                  <a:pt x="10085499" y="3086337"/>
                  <a:pt x="10085499" y="3068396"/>
                  <a:pt x="10014312" y="3044213"/>
                </a:cubicBezTo>
                <a:cubicBezTo>
                  <a:pt x="9945880" y="3021201"/>
                  <a:pt x="9870100" y="3013401"/>
                  <a:pt x="9806718" y="2977907"/>
                </a:cubicBezTo>
                <a:cubicBezTo>
                  <a:pt x="9865047" y="2888199"/>
                  <a:pt x="9881580" y="2784060"/>
                  <a:pt x="10001912" y="2740374"/>
                </a:cubicBezTo>
                <a:cubicBezTo>
                  <a:pt x="10020741" y="2733743"/>
                  <a:pt x="10033600" y="2706830"/>
                  <a:pt x="10021662" y="2691231"/>
                </a:cubicBezTo>
                <a:cubicBezTo>
                  <a:pt x="9978030" y="2634675"/>
                  <a:pt x="10040492" y="2527414"/>
                  <a:pt x="9904546" y="2515322"/>
                </a:cubicBezTo>
                <a:cubicBezTo>
                  <a:pt x="9887552" y="2514152"/>
                  <a:pt x="9871936" y="2502450"/>
                  <a:pt x="9885256" y="2487240"/>
                </a:cubicBezTo>
                <a:cubicBezTo>
                  <a:pt x="9931184" y="2434196"/>
                  <a:pt x="9875611" y="2437706"/>
                  <a:pt x="9842085" y="2431074"/>
                </a:cubicBezTo>
                <a:cubicBezTo>
                  <a:pt x="9801668" y="2422884"/>
                  <a:pt x="9755740" y="2446287"/>
                  <a:pt x="9718078" y="2417424"/>
                </a:cubicBezTo>
                <a:cubicBezTo>
                  <a:pt x="9726806" y="2386999"/>
                  <a:pt x="9759413" y="2387390"/>
                  <a:pt x="9782378" y="2377641"/>
                </a:cubicBezTo>
                <a:cubicBezTo>
                  <a:pt x="9849430" y="2349558"/>
                  <a:pt x="9904086" y="2316013"/>
                  <a:pt x="9907302" y="2243078"/>
                </a:cubicBezTo>
                <a:cubicBezTo>
                  <a:pt x="9909596" y="2184182"/>
                  <a:pt x="9916946" y="2132305"/>
                  <a:pt x="9824171" y="2114365"/>
                </a:cubicBezTo>
                <a:cubicBezTo>
                  <a:pt x="9785593" y="2106953"/>
                  <a:pt x="9796616" y="2064440"/>
                  <a:pt x="9818662" y="2043377"/>
                </a:cubicBezTo>
                <a:cubicBezTo>
                  <a:pt x="9858160" y="2005933"/>
                  <a:pt x="9890766" y="1956008"/>
                  <a:pt x="9958740" y="1952499"/>
                </a:cubicBezTo>
                <a:cubicBezTo>
                  <a:pt x="10000075" y="1950158"/>
                  <a:pt x="10031764" y="1934556"/>
                  <a:pt x="10064374" y="1916615"/>
                </a:cubicBezTo>
                <a:cubicBezTo>
                  <a:pt x="10087795" y="1903743"/>
                  <a:pt x="10115810" y="1892823"/>
                  <a:pt x="10113055" y="1865131"/>
                </a:cubicBezTo>
                <a:cubicBezTo>
                  <a:pt x="10110302" y="1838607"/>
                  <a:pt x="10083203" y="1827686"/>
                  <a:pt x="10055646" y="1822227"/>
                </a:cubicBezTo>
                <a:cubicBezTo>
                  <a:pt x="9963792" y="1804675"/>
                  <a:pt x="9877448" y="1778933"/>
                  <a:pt x="9800748" y="1720036"/>
                </a:cubicBezTo>
                <a:cubicBezTo>
                  <a:pt x="9851726" y="1688834"/>
                  <a:pt x="9900410" y="1666211"/>
                  <a:pt x="9938071" y="1634617"/>
                </a:cubicBezTo>
                <a:cubicBezTo>
                  <a:pt x="10029007" y="1558172"/>
                  <a:pt x="9258802" y="1317517"/>
                  <a:pt x="9220224" y="1231709"/>
                </a:cubicBezTo>
                <a:cubicBezTo>
                  <a:pt x="9208284" y="1205187"/>
                  <a:pt x="9167410" y="1177883"/>
                  <a:pt x="9133419" y="1170083"/>
                </a:cubicBezTo>
                <a:cubicBezTo>
                  <a:pt x="8974052" y="1133420"/>
                  <a:pt x="8835810" y="1051123"/>
                  <a:pt x="8672768" y="1020699"/>
                </a:cubicBezTo>
                <a:cubicBezTo>
                  <a:pt x="8518912" y="991837"/>
                  <a:pt x="8367350" y="953222"/>
                  <a:pt x="8198797" y="915000"/>
                </a:cubicBezTo>
                <a:cubicBezTo>
                  <a:pt x="8302134" y="819048"/>
                  <a:pt x="8485382" y="830361"/>
                  <a:pt x="8528095" y="691898"/>
                </a:cubicBezTo>
                <a:cubicBezTo>
                  <a:pt x="8361379" y="656013"/>
                  <a:pt x="8185937" y="696968"/>
                  <a:pt x="8025190" y="640021"/>
                </a:cubicBezTo>
                <a:cubicBezTo>
                  <a:pt x="8011411" y="634954"/>
                  <a:pt x="7992579" y="640021"/>
                  <a:pt x="7976047" y="641584"/>
                </a:cubicBezTo>
                <a:cubicBezTo>
                  <a:pt x="7644909" y="672005"/>
                  <a:pt x="7315149" y="645484"/>
                  <a:pt x="6988604" y="607260"/>
                </a:cubicBezTo>
                <a:cubicBezTo>
                  <a:pt x="6518305" y="552656"/>
                  <a:pt x="6046170" y="517941"/>
                  <a:pt x="5573116" y="493368"/>
                </a:cubicBezTo>
                <a:cubicBezTo>
                  <a:pt x="5182272" y="473086"/>
                  <a:pt x="4790511" y="464116"/>
                  <a:pt x="4401503" y="425112"/>
                </a:cubicBezTo>
                <a:cubicBezTo>
                  <a:pt x="3985401" y="383379"/>
                  <a:pt x="3569756" y="336184"/>
                  <a:pt x="3154109" y="292499"/>
                </a:cubicBezTo>
                <a:cubicBezTo>
                  <a:pt x="3135280" y="290549"/>
                  <a:pt x="3114499" y="284406"/>
                  <a:pt x="3094406" y="28396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6" name="Picture 2" descr="Laaha A Virtual Safe Space (@laaha_org) • Instagram photos ...">
            <a:hlinkClick r:id="rId7"/>
            <a:extLst>
              <a:ext uri="{FF2B5EF4-FFF2-40B4-BE49-F238E27FC236}">
                <a16:creationId xmlns:a16="http://schemas.microsoft.com/office/drawing/2014/main" id="{788A4598-3414-5E35-3083-1CA86AB8A9B2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64830" y="842187"/>
            <a:ext cx="4107976" cy="410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E4AB6C-0025-5F32-8FA5-43C32C20391B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3B850FF-6169-4056-8077-06FFA93A5366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438A6E-AC6C-1B8C-68E8-65A80BA4895B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4826000" y="535008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u="sng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https://www.laaha.org/en/home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634439"/>
      </p:ext>
    </p:extLst>
  </p:cSld>
  <p:clrMapOvr>
    <a:masterClrMapping/>
  </p:clrMapOvr>
  <p:transition/>
  <p:timing/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A32F03-9884-39D4-BAFF-16157EC124F3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70572" y="326772"/>
            <a:ext cx="5592336" cy="813334"/>
          </a:xfrm>
        </p:spPr>
        <p:txBody>
          <a:bodyPr>
            <a:normAutofit/>
          </a:bodyPr>
          <a:lstStyle/>
          <a:p>
            <a:r>
              <a:rPr lang="en-US" sz="4800" b="1">
                <a:ln>
                  <a:solidFill>
                    <a:sysClr val="windowText" lastClr="000000"/>
                  </a:solidFill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Path Forward.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1745A7-C726-6C50-0309-69FBAC698DD4}"/>
              </a:ext>
            </a:extLst>
          </p:cNvPr>
          <p:cNvSpPr>
            <a:spLocks noGrp="1"/>
          </p:cNvSpPr>
          <p:nvPr>
            <p:ph idx="1"/>
            <p:custDataLst>
              <p:tags r:id="rId5"/>
            </p:custDataLst>
          </p:nvPr>
        </p:nvSpPr>
        <p:spPr>
          <a:xfrm>
            <a:off x="538470" y="1140106"/>
            <a:ext cx="5914170" cy="4309123"/>
          </a:xfrm>
        </p:spPr>
        <p:txBody>
          <a:bodyPr>
            <a:normAutofit fontScale="25000" lnSpcReduction="20000"/>
          </a:bodyPr>
          <a:lstStyle/>
          <a:p>
            <a:pPr>
              <a:spcAft>
                <a:spcPts val="600"/>
              </a:spcAft>
            </a:pPr>
            <a:r>
              <a:rPr lang="en-US" sz="16000">
                <a:latin typeface="Times New Roman" panose="02020603050405020304" pitchFamily="18" charset="0"/>
                <a:cs typeface="Times New Roman" panose="02020603050405020304" pitchFamily="18" charset="0"/>
              </a:rPr>
              <a:t>Ethical development.</a:t>
            </a:r>
          </a:p>
          <a:p>
            <a:pPr>
              <a:spcAft>
                <a:spcPts val="600"/>
              </a:spcAft>
            </a:pPr>
            <a:r>
              <a:rPr lang="en-US" sz="16000">
                <a:latin typeface="Times New Roman" panose="02020603050405020304" pitchFamily="18" charset="0"/>
                <a:cs typeface="Times New Roman" panose="02020603050405020304" pitchFamily="18" charset="0"/>
              </a:rPr>
              <a:t>Human-centered design. </a:t>
            </a:r>
          </a:p>
          <a:p>
            <a:pPr>
              <a:spcAft>
                <a:spcPts val="600"/>
              </a:spcAft>
            </a:pPr>
            <a:r>
              <a:rPr lang="en-US" sz="16000">
                <a:latin typeface="Times New Roman" panose="02020603050405020304" pitchFamily="18" charset="0"/>
                <a:cs typeface="Times New Roman" panose="02020603050405020304" pitchFamily="18" charset="0"/>
              </a:rPr>
              <a:t>Robust regulation and policy.</a:t>
            </a:r>
          </a:p>
          <a:p>
            <a:pPr>
              <a:spcAft>
                <a:spcPts val="600"/>
              </a:spcAft>
            </a:pPr>
            <a:r>
              <a:rPr lang="en-US" sz="16000">
                <a:latin typeface="Times New Roman" panose="02020603050405020304" pitchFamily="18" charset="0"/>
                <a:cs typeface="Times New Roman" panose="02020603050405020304" pitchFamily="18" charset="0"/>
              </a:rPr>
              <a:t>Ongoing oversight.</a:t>
            </a:r>
          </a:p>
          <a:p>
            <a:pPr>
              <a:spcAft>
                <a:spcPts val="600"/>
              </a:spcAft>
            </a:pPr>
            <a:r>
              <a:rPr lang="en-US" sz="16000">
                <a:latin typeface="Times New Roman" panose="02020603050405020304" pitchFamily="18" charset="0"/>
                <a:cs typeface="Times New Roman" panose="02020603050405020304" pitchFamily="18" charset="0"/>
              </a:rPr>
              <a:t>Support safe digital places for women and girls. </a:t>
            </a:r>
          </a:p>
          <a:p>
            <a:endParaRPr lang="en-US" sz="57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57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5900">
                <a:latin typeface="Times New Roman" panose="02020603050405020304" pitchFamily="18" charset="0"/>
                <a:cs typeface="Times New Roman" panose="02020603050405020304" pitchFamily="18" charset="0"/>
              </a:rPr>
              <a:t>Image by Roman Budnikov</a:t>
            </a:r>
          </a:p>
          <a:p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Ai text with glowing blue circuits and lights">
            <a:extLst>
              <a:ext uri="{FF2B5EF4-FFF2-40B4-BE49-F238E27FC236}">
                <a16:creationId xmlns:a16="http://schemas.microsoft.com/office/drawing/2014/main" id="{A0C88FF4-3A2A-7422-2B6E-CCD3D73ACCA4}"/>
              </a:ext>
            </a:extLst>
          </p:cNvPr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32" r="20761"/>
          <a:stretch>
            <a:fillRect/>
          </a:stretch>
        </p:blipFill>
        <p:spPr bwMode="auto">
          <a:xfrm>
            <a:off x="6991109" y="10"/>
            <a:ext cx="5200891" cy="6857990"/>
          </a:xfrm>
          <a:custGeom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577F92-071C-B86E-2E92-9D63B7991E54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3B850FF-6169-4056-8077-06FFA93A5366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15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441397"/>
      </p:ext>
    </p:extLst>
  </p:cSld>
  <p:clrMapOvr>
    <a:masterClrMapping/>
  </p:clrMapOvr>
  <p:transition/>
  <p:timing/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4FA324-AC4D-8B61-6750-8D8C9B4051F8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en-US" sz="4800" b="1">
                <a:ln>
                  <a:solidFill>
                    <a:sysClr val="windowText" lastClr="000000"/>
                  </a:solidFill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Thoughts to take home….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5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6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5D1C7A-198C-1274-1A16-92009C4ACBDA}"/>
              </a:ext>
            </a:extLst>
          </p:cNvPr>
          <p:cNvSpPr>
            <a:spLocks noGrp="1"/>
          </p:cNvSpPr>
          <p:nvPr>
            <p:ph idx="1"/>
            <p:custDataLst>
              <p:tags r:id="rId7"/>
            </p:custDataLst>
          </p:nvPr>
        </p:nvSpPr>
        <p:spPr>
          <a:xfrm>
            <a:off x="225513" y="1971164"/>
            <a:ext cx="5558750" cy="4513121"/>
          </a:xfrm>
        </p:spPr>
        <p:txBody>
          <a:bodyPr anchor="ctr">
            <a:no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Bias in AI is about justice, equality, and safety of women and girls worldwide.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Let’s help shape the future of AI into something that uplifts and empowers, bringing us closer to a truly equitable world.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Spread the word about Laaha.</a:t>
            </a:r>
          </a:p>
        </p:txBody>
      </p:sp>
      <p:pic>
        <p:nvPicPr>
          <p:cNvPr id="7" name="Picture 6" descr="A blue and orange dotted line of a person's face&#10;&#10;AI-generated content may be incorrect.">
            <a:extLst>
              <a:ext uri="{FF2B5EF4-FFF2-40B4-BE49-F238E27FC236}">
                <a16:creationId xmlns:a16="http://schemas.microsoft.com/office/drawing/2014/main" id="{7FD33891-F178-895A-695F-DC15DCCB852B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267" y="2484255"/>
            <a:ext cx="4642807" cy="371424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0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477BCF-4623-92E5-13A0-033582666875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8610600" y="649224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3B850FF-6169-4056-8077-06FFA93A5366}" type="slidenum">
              <a:rPr lang="en-US" smtClean="0"/>
              <a:pPr>
                <a:spcAft>
                  <a:spcPts val="600"/>
                </a:spcAft>
              </a:pPr>
              <a:t>16</a:t>
            </a:fld>
            <a:endParaRPr lang="en-US"/>
          </a:p>
        </p:txBody>
      </p:sp>
      <p:sp>
        <p:nvSpPr>
          <p:cNvPr id="5" name="AutoShape 2" descr="AI for SMB Image">
            <a:extLst>
              <a:ext uri="{FF2B5EF4-FFF2-40B4-BE49-F238E27FC236}">
                <a16:creationId xmlns:a16="http://schemas.microsoft.com/office/drawing/2014/main" id="{E2742A6E-429C-0FB5-59B1-947AD6A7358C}"/>
              </a:ext>
            </a:extLst>
          </p:cNvPr>
          <p:cNvSpPr>
            <a:spLocks noChangeAspect="1" noChangeArrowheads="1"/>
          </p:cNvSpPr>
          <p:nvPr>
            <p:custDataLst>
              <p:tags r:id="rId12"/>
            </p:custDataLst>
          </p:nvPr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446051"/>
      </p:ext>
    </p:extLst>
  </p:cSld>
  <p:clrMapOvr>
    <a:masterClrMapping/>
  </p:clrMapOvr>
  <p:transition/>
  <p:timing/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DB0259A-0233-59E7-DCBA-623922C62AF0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17</a:t>
            </a:fld>
            <a:endParaRPr lang="en-US"/>
          </a:p>
        </p:txBody>
      </p:sp>
      <p:pic>
        <p:nvPicPr>
          <p:cNvPr id="4" name="Picture 3" descr="A blue and white background with many question marks&#10;&#10;AI-generated content may be incorrect.">
            <a:extLst>
              <a:ext uri="{FF2B5EF4-FFF2-40B4-BE49-F238E27FC236}">
                <a16:creationId xmlns:a16="http://schemas.microsoft.com/office/drawing/2014/main" id="{AB31EECD-71DA-7803-EAAB-657E5BAD5F9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F05CB8B-BB5B-0AAC-3BA7-3BE44FF4726D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4164543" y="2967335"/>
            <a:ext cx="38629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188833517"/>
      </p:ext>
    </p:extLst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 useBgFill="1">
        <p:nvSpPr>
          <p:cNvPr id="1045" name="Rectangle 1044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47" name="Arc 1046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A0976E-1F6C-3DCE-E8AE-FD304E12E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1181" y="424114"/>
            <a:ext cx="5458838" cy="1325563"/>
          </a:xfrm>
        </p:spPr>
        <p:txBody>
          <a:bodyPr>
            <a:normAutofit/>
          </a:bodyPr>
          <a:lstStyle/>
          <a:p>
            <a:r>
              <a:rPr lang="en-US" sz="600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Bias</a:t>
            </a:r>
          </a:p>
        </p:txBody>
      </p:sp>
      <p:sp>
        <p:nvSpPr>
          <p:cNvPr id="1049" name="Freeform: Shape 1048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6" name="Picture 2" descr="Generated image">
            <a:extLst>
              <a:ext uri="{FF2B5EF4-FFF2-40B4-BE49-F238E27FC236}">
                <a16:creationId xmlns:a16="http://schemas.microsoft.com/office/drawing/2014/main" id="{7B6D690F-72A9-889A-B1E0-D10DF4740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3182" y="1749677"/>
            <a:ext cx="4777381" cy="3188901"/>
          </a:xfrm>
          <a:custGeom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D5F1BE-9E42-2D67-13F8-C909CEF597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5324" y="1603987"/>
            <a:ext cx="5845398" cy="48391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Explicit bias—refusal to hire a woman simply because she is a woman.</a:t>
            </a:r>
          </a:p>
          <a:p>
            <a:pPr marL="0" indent="0">
              <a:buNone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Unconscious or inherent biases — influence without awareness.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Affinity bias: favoring people similar to you.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Confirmation bias: seeking out information that confirms existing beliefs.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Gender bias: assumptions about roles based on sex.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Name bias: favoring certain names over   others on resumes.  </a:t>
            </a:r>
          </a:p>
          <a:p>
            <a:pPr marL="0" marR="0" indent="0">
              <a:spcBef>
                <a:spcPct val="0"/>
              </a:spcBef>
              <a:spcAft>
                <a:spcPts val="600"/>
              </a:spcAft>
              <a:buNone/>
            </a:pP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D2AE89-2A45-922A-EE77-DFC214E98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3B850FF-6169-4056-8077-06FFA93A5366}" type="slidenum">
              <a:rPr lang="en-US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369477"/>
      </p:ext>
    </p:extLst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 useBgFill="1">
        <p:nvSpPr>
          <p:cNvPr id="3100" name="Rectangle 3099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01" name="Freeform: Shape 3100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EBAA26-7ABF-4859-8F37-C07BD9A43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 b="1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</a:rPr>
              <a:t>Generative AI is Powerful, But Reproduces Biases.</a:t>
            </a:r>
          </a:p>
        </p:txBody>
      </p:sp>
      <p:sp>
        <p:nvSpPr>
          <p:cNvPr id="3102" name="Arc 310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D4DF66-FFA3-46D9-8E80-6F0C6ED3C4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Women constitute only around 22% of AI professionals globally. 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Bias in AI is a societal challenge. 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AI is increasingly being used in areas like healthcare, financial services, hiring, policing, and even armed conflicts, if it goes unchecked, it risks reinforcing existing inequalities at a much larger scale.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A550C3-BA36-4AC4-8538-0119B0B70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41564" y="6356350"/>
            <a:ext cx="181223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3B850FF-6169-4056-8077-06FFA93A5366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pic>
        <p:nvPicPr>
          <p:cNvPr id="3074" name="Picture 2" descr="Include the Indigenous in Climate Change Talks - Americas Quarterly">
            <a:extLst>
              <a:ext uri="{FF2B5EF4-FFF2-40B4-BE49-F238E27FC236}">
                <a16:creationId xmlns:a16="http://schemas.microsoft.com/office/drawing/2014/main" id="{003A7D9A-39C9-45CC-8D51-8150FBFA0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24" b="2"/>
          <a:stretch>
            <a:fillRect/>
          </a:stretch>
        </p:blipFill>
        <p:spPr bwMode="auto">
          <a:xfrm>
            <a:off x="5307325" y="-3551674"/>
            <a:ext cx="3519312" cy="3007909"/>
          </a:xfrm>
          <a:custGeom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5850918"/>
      </p:ext>
    </p:extLst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 useBgFill="1">
        <p:nvSpPr>
          <p:cNvPr id="100" name="Rectangle 99">
            <a:extLst>
              <a:ext uri="{FF2B5EF4-FFF2-40B4-BE49-F238E27FC236}">
                <a16:creationId xmlns:a16="http://schemas.microsoft.com/office/drawing/2014/main" id="{4AC6B390-BC59-4F1D-A0EE-D71A92F0A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2" name="Freeform: Shape 101">
            <a:extLst>
              <a:ext uri="{FF2B5EF4-FFF2-40B4-BE49-F238E27FC236}">
                <a16:creationId xmlns:a16="http://schemas.microsoft.com/office/drawing/2014/main" id="{B6C60D79-16F1-4C4B-B7E3-7634E7069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19137" y="5486400"/>
            <a:ext cx="2672863" cy="1371600"/>
          </a:xfrm>
          <a:custGeom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Picture 9" descr="A group of people crossing their arms&#10;&#10;AI-generated content may be incorrect.">
            <a:extLst>
              <a:ext uri="{FF2B5EF4-FFF2-40B4-BE49-F238E27FC236}">
                <a16:creationId xmlns:a16="http://schemas.microsoft.com/office/drawing/2014/main" id="{91AEAB91-F429-C115-893F-ACF64B701A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7" r="27353"/>
          <a:stretch>
            <a:fillRect/>
          </a:stretch>
        </p:blipFill>
        <p:spPr>
          <a:xfrm>
            <a:off x="6651155" y="520749"/>
            <a:ext cx="4557177" cy="5643794"/>
          </a:xfrm>
          <a:custGeom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104" name="Arc 103">
            <a:extLst>
              <a:ext uri="{FF2B5EF4-FFF2-40B4-BE49-F238E27FC236}">
                <a16:creationId xmlns:a16="http://schemas.microsoft.com/office/drawing/2014/main" id="{426B127E-6498-4C77-9C9D-4553A5113B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02050" y="650160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65D532F-A2FB-E329-6EE3-C053F089F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803" y="520749"/>
            <a:ext cx="5257800" cy="1325563"/>
          </a:xfrm>
        </p:spPr>
        <p:txBody>
          <a:bodyPr>
            <a:noAutofit/>
          </a:bodyPr>
          <a:lstStyle/>
          <a:p>
            <a:pPr algn="ctr"/>
            <a:r>
              <a:rPr lang="en-US" sz="4000" b="1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Bias Can Enter AI Systems at Multiple Stages. </a:t>
            </a:r>
            <a:endParaRPr lang="en-US" sz="4000" b="1">
              <a:ln>
                <a:solidFill>
                  <a:sysClr val="windowText" lastClr="000000"/>
                </a:solidFill>
              </a:ln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463EC20-2953-BDD4-9A06-BBE746D298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idx="1"/>
          </p:nvPr>
        </p:nvSpPr>
        <p:spPr>
          <a:xfrm>
            <a:off x="838201" y="1984443"/>
            <a:ext cx="5257800" cy="4192520"/>
          </a:xfrm>
        </p:spPr>
        <p:txBody>
          <a:bodyPr>
            <a:normAutofit/>
          </a:bodyPr>
          <a:lstStyle/>
          <a:p>
            <a:pPr lvl="0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Data Collection.  </a:t>
            </a:r>
          </a:p>
          <a:p>
            <a:pPr lvl="0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Data Labeling.</a:t>
            </a:r>
          </a:p>
          <a:p>
            <a:pPr lvl="0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Model Training.</a:t>
            </a:r>
          </a:p>
          <a:p>
            <a:pPr lvl="0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Deployment.</a:t>
            </a:r>
          </a:p>
          <a:p>
            <a:pPr marL="0" indent="0">
              <a:buNone/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Addressing bias requires continuous evaluation, feedback, and correction.</a:t>
            </a:r>
          </a:p>
          <a:p>
            <a:pPr marL="0" indent="0">
              <a:buNone/>
            </a:pPr>
            <a:endParaRPr lang="en-US" kern="10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6F4A45-63EC-4605-97DD-24CD6CF98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ellipse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73B850FF-6169-4056-8077-06FFA93A5366}" type="slidenum">
              <a:rPr lang="en-US"/>
              <a:pPr>
                <a:lnSpc>
                  <a:spcPct val="90000"/>
                </a:lnSpc>
                <a:spcAft>
                  <a:spcPts val="600"/>
                </a:spcAft>
              </a:pPr>
              <a:t>4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088F90E-2431-3467-92AC-811B38E256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2922"/>
      </p:ext>
    </p:extLst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 useBgFill="1">
        <p:nvSpPr>
          <p:cNvPr id="2069" name="Rectangle 2068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3DC89F-63FF-A216-2218-0A614AB4E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960" y="397994"/>
            <a:ext cx="5696415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Exacerbates Gender-Based Violence.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D378E3-3AFE-00B8-A1F7-9EE63AFC39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00800" cy="4720670"/>
          </a:xfrm>
        </p:spPr>
        <p:txBody>
          <a:bodyPr>
            <a:norm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CEDAW has called digitized violence the “newest category of gender-based violence.”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Violence infiltrates homes and bedrooms, workspaces, and schools. 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No geographical boundaries. 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Starts online and escalates to physical spaces.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Can end in the most extreme forms of violence, including femicide.  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6B9209-C61B-2D50-9492-61CF6B53E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3B850FF-6169-4056-8077-06FFA93A5366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pic>
        <p:nvPicPr>
          <p:cNvPr id="1026" name="Picture 2" descr="Unity Against Gender-Based Violence">
            <a:extLst>
              <a:ext uri="{FF2B5EF4-FFF2-40B4-BE49-F238E27FC236}">
                <a16:creationId xmlns:a16="http://schemas.microsoft.com/office/drawing/2014/main" id="{AE33C474-1709-DD4A-C106-4C24C6E16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01588" y="1206791"/>
            <a:ext cx="4433207" cy="4433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1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6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3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9EDE2D-4ED5-2672-D156-CDD08CB1B404}"/>
              </a:ext>
            </a:extLst>
          </p:cNvPr>
          <p:cNvSpPr txBox="1"/>
          <p:nvPr/>
        </p:nvSpPr>
        <p:spPr>
          <a:xfrm>
            <a:off x="7640445" y="6176963"/>
            <a:ext cx="3007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Image courtesy easy-peasy.AI</a:t>
            </a:r>
          </a:p>
        </p:txBody>
      </p:sp>
    </p:spTree>
    <p:extLst>
      <p:ext uri="{BB962C8B-B14F-4D97-AF65-F5344CB8AC3E}">
        <p14:creationId xmlns:p14="http://schemas.microsoft.com/office/powerpoint/2010/main" val="572364384"/>
      </p:ext>
    </p:extLst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 useBgFill="1">
        <p:nvSpPr>
          <p:cNvPr id="3093" name="Rectangle 3092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FFDF02-FBA7-516C-4721-55699FA10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3099" y="-222616"/>
            <a:ext cx="5251316" cy="1807305"/>
          </a:xfrm>
        </p:spPr>
        <p:txBody>
          <a:bodyPr>
            <a:normAutofit/>
          </a:bodyPr>
          <a:lstStyle/>
          <a:p>
            <a:r>
              <a:rPr lang="en-US" sz="6000" b="1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Statistics</a:t>
            </a:r>
            <a:endParaRPr lang="en-US" sz="6000">
              <a:ln>
                <a:solidFill>
                  <a:sysClr val="windowText" lastClr="000000"/>
                </a:solidFill>
              </a:ln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25D09E-BBC4-6FF7-71A7-DD8D4A9B92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371" y="1397019"/>
            <a:ext cx="5387967" cy="5460981"/>
          </a:xfrm>
        </p:spPr>
        <p:txBody>
          <a:bodyPr>
            <a:normAutofit fontScale="92500" lnSpcReduction="10000"/>
          </a:bodyPr>
          <a:lstStyle/>
          <a:p>
            <a:pPr lvl="0">
              <a:spcBef>
                <a:spcPts val="1200"/>
              </a:spcBef>
              <a:spcAft>
                <a:spcPts val="1200"/>
              </a:spcAft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2020: 58% of girls and young women experienced some form of online abuse.</a:t>
            </a:r>
          </a:p>
          <a:p>
            <a:pPr>
              <a:spcAft>
                <a:spcPts val="1200"/>
              </a:spcAft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2024: 78% of young women experienced some form of harmful online experience.</a:t>
            </a:r>
          </a:p>
          <a:p>
            <a:pPr lvl="0">
              <a:spcAft>
                <a:spcPts val="1200"/>
              </a:spcAft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2024: Nearly 40% of young women harassed online at least once a month and 11% daily. </a:t>
            </a:r>
          </a:p>
          <a:p>
            <a:pPr marL="0" lvl="0" indent="0">
              <a:spcAft>
                <a:spcPts val="1200"/>
              </a:spcAft>
              <a:buNone/>
            </a:pPr>
            <a:r>
              <a:rPr lang="en-US" sz="1500">
                <a:latin typeface="Times New Roman" panose="02020603050405020304" pitchFamily="18" charset="0"/>
                <a:cs typeface="Times New Roman" panose="02020603050405020304" pitchFamily="18" charset="0"/>
              </a:rPr>
              <a:t>			*Image by Kristin Webb</a:t>
            </a:r>
          </a:p>
          <a:p>
            <a:pPr lvl="0">
              <a:spcAft>
                <a:spcPts val="1200"/>
              </a:spcAft>
            </a:pP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 indent="0">
              <a:buNone/>
            </a:pP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person sitting on the floor with her hands over her face&#10;&#10;AI-generated content may be incorrect.">
            <a:extLst>
              <a:ext uri="{FF2B5EF4-FFF2-40B4-BE49-F238E27FC236}">
                <a16:creationId xmlns:a16="http://schemas.microsoft.com/office/drawing/2014/main" id="{6D111B56-36BE-5635-F2B0-0CB38E2E4C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1" r="9187" b="3"/>
          <a:stretch>
            <a:fillRect/>
          </a:stretch>
        </p:blipFill>
        <p:spPr>
          <a:xfrm>
            <a:off x="6229215" y="10"/>
            <a:ext cx="5962785" cy="6857990"/>
          </a:xfrm>
          <a:custGeom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D0E81B-E054-848C-FFD2-73A2040AC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3B850FF-6169-4056-8077-06FFA93A5366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6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176373"/>
      </p:ext>
    </p:extLst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 useBgFill="1">
        <p:nvSpPr>
          <p:cNvPr id="5134" name="Rectangle 5133">
            <a:extLst>
              <a:ext uri="{FF2B5EF4-FFF2-40B4-BE49-F238E27FC236}">
                <a16:creationId xmlns:a16="http://schemas.microsoft.com/office/drawing/2014/main" id="{B6FACB3C-9069-4791-BC5C-0DB7CD19B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36" name="Rectangle 5135">
            <a:extLst>
              <a:ext uri="{FF2B5EF4-FFF2-40B4-BE49-F238E27FC236}">
                <a16:creationId xmlns:a16="http://schemas.microsoft.com/office/drawing/2014/main" id="{71F2038E-D777-4B76-81DD-DD13EE91B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A392F0-896B-0804-5D44-575F94A98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219" y="-83296"/>
            <a:ext cx="4766330" cy="1454051"/>
          </a:xfrm>
        </p:spPr>
        <p:txBody>
          <a:bodyPr>
            <a:normAutofit/>
          </a:bodyPr>
          <a:lstStyle/>
          <a:p>
            <a:r>
              <a:rPr lang="en-US" sz="4800" b="1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Statistics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1839FE-D17C-2BF7-7463-97713ADA9B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887" y="1152802"/>
            <a:ext cx="5460484" cy="5368792"/>
          </a:xfrm>
        </p:spPr>
        <p:txBody>
          <a:bodyPr anchor="t">
            <a:normAutofit fontScale="92500"/>
          </a:bodyPr>
          <a:lstStyle/>
          <a:p>
            <a:r>
              <a:rPr lang="en-US" sz="36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86% of Indigenous women journalists reported experiencing online violence.</a:t>
            </a:r>
          </a:p>
          <a:p>
            <a:r>
              <a:rPr lang="en-US" sz="36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Violence spikes in conflict areas. </a:t>
            </a:r>
          </a:p>
          <a:p>
            <a:r>
              <a:rPr lang="en-US" sz="36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Online violence has been experienced by women journalists of all colors around the world. </a:t>
            </a:r>
          </a:p>
          <a:p>
            <a:pPr marL="0" indent="0">
              <a:buNone/>
            </a:pPr>
            <a:r>
              <a:rPr lang="en-US" sz="3600" b="1">
                <a:ln>
                  <a:solidFill>
                    <a:sysClr val="windowText" lastClr="000000"/>
                  </a:solidFill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Women’s voices are silenced.</a:t>
            </a:r>
          </a:p>
          <a:p>
            <a:pPr marL="0" lvl="1" indent="0">
              <a:spcBef>
                <a:spcPts val="1200"/>
              </a:spcBef>
              <a:buNone/>
            </a:pPr>
            <a:endParaRPr lang="en-US" sz="36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sz="18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sz="1800">
              <a:solidFill>
                <a:schemeClr val="tx2"/>
              </a:solidFill>
            </a:endParaRPr>
          </a:p>
        </p:txBody>
      </p:sp>
      <p:grpSp>
        <p:nvGrpSpPr>
          <p:cNvPr id="5138" name="Group 5137">
            <a:extLst>
              <a:ext uri="{FF2B5EF4-FFF2-40B4-BE49-F238E27FC236}">
                <a16:creationId xmlns:a16="http://schemas.microsoft.com/office/drawing/2014/main" id="{DD354807-230F-4402-B1B9-F733A8F1F1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818240" y="-16714"/>
            <a:ext cx="6373761" cy="6874714"/>
            <a:chOff x="5818240" y="-1"/>
            <a:chExt cx="6373761" cy="6874714"/>
          </a:xfrm>
        </p:grpSpPr>
        <p:sp>
          <p:nvSpPr>
            <p:cNvPr id="5139" name="Freeform: Shape 5138">
              <a:extLst>
                <a:ext uri="{FF2B5EF4-FFF2-40B4-BE49-F238E27FC236}">
                  <a16:creationId xmlns:a16="http://schemas.microsoft.com/office/drawing/2014/main" id="{BF5A6F4A-CE87-4D5C-9382-8167967CE8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18240" y="-1"/>
              <a:ext cx="6373761" cy="6874714"/>
            </a:xfrm>
            <a:custGeom>
              <a:gdLst>
                <a:gd name="connsiteX0" fmla="*/ 6373761 w 6373761"/>
                <a:gd name="connsiteY0" fmla="*/ 5771297 h 6874714"/>
                <a:gd name="connsiteX1" fmla="*/ 6373761 w 6373761"/>
                <a:gd name="connsiteY1" fmla="*/ 6247960 h 6874714"/>
                <a:gd name="connsiteX2" fmla="*/ 6235932 w 6373761"/>
                <a:gd name="connsiteY2" fmla="*/ 6361930 h 6874714"/>
                <a:gd name="connsiteX3" fmla="*/ 5960375 w 6373761"/>
                <a:gd name="connsiteY3" fmla="*/ 6587489 h 6874714"/>
                <a:gd name="connsiteX4" fmla="*/ 5822907 w 6373761"/>
                <a:gd name="connsiteY4" fmla="*/ 6701871 h 6874714"/>
                <a:gd name="connsiteX5" fmla="*/ 5681115 w 6373761"/>
                <a:gd name="connsiteY5" fmla="*/ 6816896 h 6874714"/>
                <a:gd name="connsiteX6" fmla="*/ 5604096 w 6373761"/>
                <a:gd name="connsiteY6" fmla="*/ 6874714 h 6874714"/>
                <a:gd name="connsiteX7" fmla="*/ 4878485 w 6373761"/>
                <a:gd name="connsiteY7" fmla="*/ 6874714 h 6874714"/>
                <a:gd name="connsiteX8" fmla="*/ 5006014 w 6373761"/>
                <a:gd name="connsiteY8" fmla="*/ 6800200 h 6874714"/>
                <a:gd name="connsiteX9" fmla="*/ 5149855 w 6373761"/>
                <a:gd name="connsiteY9" fmla="*/ 6707667 h 6874714"/>
                <a:gd name="connsiteX10" fmla="*/ 5431866 w 6373761"/>
                <a:gd name="connsiteY10" fmla="*/ 6506210 h 6874714"/>
                <a:gd name="connsiteX11" fmla="*/ 5571036 w 6373761"/>
                <a:gd name="connsiteY11" fmla="*/ 6399557 h 6874714"/>
                <a:gd name="connsiteX12" fmla="*/ 5711649 w 6373761"/>
                <a:gd name="connsiteY12" fmla="*/ 6288912 h 6874714"/>
                <a:gd name="connsiteX13" fmla="*/ 6276589 w 6373761"/>
                <a:gd name="connsiteY13" fmla="*/ 5852379 h 6874714"/>
                <a:gd name="connsiteX14" fmla="*/ 3975975 w 6373761"/>
                <a:gd name="connsiteY14" fmla="*/ 263 h 6874714"/>
                <a:gd name="connsiteX15" fmla="*/ 4350473 w 6373761"/>
                <a:gd name="connsiteY15" fmla="*/ 24963 h 6874714"/>
                <a:gd name="connsiteX16" fmla="*/ 5077909 w 6373761"/>
                <a:gd name="connsiteY16" fmla="*/ 189450 h 6874714"/>
                <a:gd name="connsiteX17" fmla="*/ 5746507 w 6373761"/>
                <a:gd name="connsiteY17" fmla="*/ 505804 h 6874714"/>
                <a:gd name="connsiteX18" fmla="*/ 6322456 w 6373761"/>
                <a:gd name="connsiteY18" fmla="*/ 956633 h 6874714"/>
                <a:gd name="connsiteX19" fmla="*/ 6373761 w 6373761"/>
                <a:gd name="connsiteY19" fmla="*/ 1011863 h 6874714"/>
                <a:gd name="connsiteX20" fmla="*/ 6373761 w 6373761"/>
                <a:gd name="connsiteY20" fmla="*/ 1185075 h 6874714"/>
                <a:gd name="connsiteX21" fmla="*/ 6359489 w 6373761"/>
                <a:gd name="connsiteY21" fmla="*/ 1169497 h 6874714"/>
                <a:gd name="connsiteX22" fmla="*/ 6233869 w 6373761"/>
                <a:gd name="connsiteY22" fmla="*/ 1047442 h 6874714"/>
                <a:gd name="connsiteX23" fmla="*/ 5961423 w 6373761"/>
                <a:gd name="connsiteY23" fmla="*/ 827953 h 6874714"/>
                <a:gd name="connsiteX24" fmla="*/ 5663555 w 6373761"/>
                <a:gd name="connsiteY24" fmla="*/ 645304 h 6874714"/>
                <a:gd name="connsiteX25" fmla="*/ 5013827 w 6373761"/>
                <a:gd name="connsiteY25" fmla="*/ 397863 h 6874714"/>
                <a:gd name="connsiteX26" fmla="*/ 4327409 w 6373761"/>
                <a:gd name="connsiteY26" fmla="*/ 302545 h 6874714"/>
                <a:gd name="connsiteX27" fmla="*/ 3639939 w 6373761"/>
                <a:gd name="connsiteY27" fmla="*/ 338868 h 6874714"/>
                <a:gd name="connsiteX28" fmla="*/ 3302495 w 6373761"/>
                <a:gd name="connsiteY28" fmla="*/ 403659 h 6874714"/>
                <a:gd name="connsiteX29" fmla="*/ 2971604 w 6373761"/>
                <a:gd name="connsiteY29" fmla="*/ 496273 h 6874714"/>
                <a:gd name="connsiteX30" fmla="*/ 2648706 w 6373761"/>
                <a:gd name="connsiteY30" fmla="*/ 614389 h 6874714"/>
                <a:gd name="connsiteX31" fmla="*/ 2335374 w 6373761"/>
                <a:gd name="connsiteY31" fmla="*/ 757109 h 6874714"/>
                <a:gd name="connsiteX32" fmla="*/ 1741342 w 6373761"/>
                <a:gd name="connsiteY32" fmla="*/ 1107725 h 6874714"/>
                <a:gd name="connsiteX33" fmla="*/ 1600861 w 6373761"/>
                <a:gd name="connsiteY33" fmla="*/ 1208710 h 6874714"/>
                <a:gd name="connsiteX34" fmla="*/ 1531799 w 6373761"/>
                <a:gd name="connsiteY34" fmla="*/ 1260879 h 6874714"/>
                <a:gd name="connsiteX35" fmla="*/ 1463655 w 6373761"/>
                <a:gd name="connsiteY35" fmla="*/ 1314333 h 6874714"/>
                <a:gd name="connsiteX36" fmla="*/ 1200777 w 6373761"/>
                <a:gd name="connsiteY36" fmla="*/ 1541166 h 6874714"/>
                <a:gd name="connsiteX37" fmla="*/ 731501 w 6373761"/>
                <a:gd name="connsiteY37" fmla="*/ 2055754 h 6874714"/>
                <a:gd name="connsiteX38" fmla="*/ 531393 w 6373761"/>
                <a:gd name="connsiteY38" fmla="*/ 2342739 h 6874714"/>
                <a:gd name="connsiteX39" fmla="*/ 361033 w 6373761"/>
                <a:gd name="connsiteY39" fmla="*/ 2649046 h 6874714"/>
                <a:gd name="connsiteX40" fmla="*/ 323292 w 6373761"/>
                <a:gd name="connsiteY40" fmla="*/ 2728263 h 6874714"/>
                <a:gd name="connsiteX41" fmla="*/ 304945 w 6373761"/>
                <a:gd name="connsiteY41" fmla="*/ 2768193 h 6874714"/>
                <a:gd name="connsiteX42" fmla="*/ 287516 w 6373761"/>
                <a:gd name="connsiteY42" fmla="*/ 2808510 h 6874714"/>
                <a:gd name="connsiteX43" fmla="*/ 254230 w 6373761"/>
                <a:gd name="connsiteY43" fmla="*/ 2889788 h 6874714"/>
                <a:gd name="connsiteX44" fmla="*/ 223042 w 6373761"/>
                <a:gd name="connsiteY44" fmla="*/ 2971968 h 6874714"/>
                <a:gd name="connsiteX45" fmla="*/ 121611 w 6373761"/>
                <a:gd name="connsiteY45" fmla="*/ 3308544 h 6874714"/>
                <a:gd name="connsiteX46" fmla="*/ 39314 w 6373761"/>
                <a:gd name="connsiteY46" fmla="*/ 4005912 h 6874714"/>
                <a:gd name="connsiteX47" fmla="*/ 73910 w 6373761"/>
                <a:gd name="connsiteY47" fmla="*/ 4354081 h 6874714"/>
                <a:gd name="connsiteX48" fmla="*/ 179534 w 6373761"/>
                <a:gd name="connsiteY48" fmla="*/ 4687050 h 6874714"/>
                <a:gd name="connsiteX49" fmla="*/ 215964 w 6373761"/>
                <a:gd name="connsiteY49" fmla="*/ 4766654 h 6874714"/>
                <a:gd name="connsiteX50" fmla="*/ 256457 w 6373761"/>
                <a:gd name="connsiteY50" fmla="*/ 4844455 h 6874714"/>
                <a:gd name="connsiteX51" fmla="*/ 346225 w 6373761"/>
                <a:gd name="connsiteY51" fmla="*/ 4995290 h 6874714"/>
                <a:gd name="connsiteX52" fmla="*/ 445296 w 6373761"/>
                <a:gd name="connsiteY52" fmla="*/ 5140971 h 6874714"/>
                <a:gd name="connsiteX53" fmla="*/ 551443 w 6373761"/>
                <a:gd name="connsiteY53" fmla="*/ 5282531 h 6874714"/>
                <a:gd name="connsiteX54" fmla="*/ 772387 w 6373761"/>
                <a:gd name="connsiteY54" fmla="*/ 5562561 h 6874714"/>
                <a:gd name="connsiteX55" fmla="*/ 882858 w 6373761"/>
                <a:gd name="connsiteY55" fmla="*/ 5704507 h 6874714"/>
                <a:gd name="connsiteX56" fmla="*/ 990316 w 6373761"/>
                <a:gd name="connsiteY56" fmla="*/ 5848258 h 6874714"/>
                <a:gd name="connsiteX57" fmla="*/ 1097774 w 6373761"/>
                <a:gd name="connsiteY57" fmla="*/ 5987114 h 6874714"/>
                <a:gd name="connsiteX58" fmla="*/ 1210080 w 6373761"/>
                <a:gd name="connsiteY58" fmla="*/ 6121203 h 6874714"/>
                <a:gd name="connsiteX59" fmla="*/ 1448192 w 6373761"/>
                <a:gd name="connsiteY59" fmla="*/ 6374054 h 6874714"/>
                <a:gd name="connsiteX60" fmla="*/ 1982991 w 6373761"/>
                <a:gd name="connsiteY60" fmla="*/ 6796158 h 6874714"/>
                <a:gd name="connsiteX61" fmla="*/ 2118475 w 6373761"/>
                <a:gd name="connsiteY61" fmla="*/ 6874714 h 6874714"/>
                <a:gd name="connsiteX62" fmla="*/ 1569874 w 6373761"/>
                <a:gd name="connsiteY62" fmla="*/ 6874714 h 6874714"/>
                <a:gd name="connsiteX63" fmla="*/ 1507802 w 6373761"/>
                <a:gd name="connsiteY63" fmla="*/ 6817815 h 6874714"/>
                <a:gd name="connsiteX64" fmla="*/ 1256865 w 6373761"/>
                <a:gd name="connsiteY64" fmla="*/ 6543437 h 6874714"/>
                <a:gd name="connsiteX65" fmla="*/ 1038410 w 6373761"/>
                <a:gd name="connsiteY65" fmla="*/ 6248722 h 6874714"/>
                <a:gd name="connsiteX66" fmla="*/ 845380 w 6373761"/>
                <a:gd name="connsiteY66" fmla="*/ 5941386 h 6874714"/>
                <a:gd name="connsiteX67" fmla="*/ 755351 w 6373761"/>
                <a:gd name="connsiteY67" fmla="*/ 5788877 h 6874714"/>
                <a:gd name="connsiteX68" fmla="*/ 661784 w 6373761"/>
                <a:gd name="connsiteY68" fmla="*/ 5638944 h 6874714"/>
                <a:gd name="connsiteX69" fmla="*/ 466525 w 6373761"/>
                <a:gd name="connsiteY69" fmla="*/ 5340366 h 6874714"/>
                <a:gd name="connsiteX70" fmla="*/ 370992 w 6373761"/>
                <a:gd name="connsiteY70" fmla="*/ 5188502 h 6874714"/>
                <a:gd name="connsiteX71" fmla="*/ 280046 w 6373761"/>
                <a:gd name="connsiteY71" fmla="*/ 5033287 h 6874714"/>
                <a:gd name="connsiteX72" fmla="*/ 126853 w 6373761"/>
                <a:gd name="connsiteY72" fmla="*/ 4707660 h 6874714"/>
                <a:gd name="connsiteX73" fmla="*/ 30272 w 6373761"/>
                <a:gd name="connsiteY73" fmla="*/ 4362068 h 6874714"/>
                <a:gd name="connsiteX74" fmla="*/ 0 w 6373761"/>
                <a:gd name="connsiteY74" fmla="*/ 4005912 h 6874714"/>
                <a:gd name="connsiteX75" fmla="*/ 270480 w 6373761"/>
                <a:gd name="connsiteY75" fmla="*/ 2610532 h 6874714"/>
                <a:gd name="connsiteX76" fmla="*/ 415942 w 6373761"/>
                <a:gd name="connsiteY76" fmla="*/ 2280526 h 6874714"/>
                <a:gd name="connsiteX77" fmla="*/ 590102 w 6373761"/>
                <a:gd name="connsiteY77" fmla="*/ 1962626 h 6874714"/>
                <a:gd name="connsiteX78" fmla="*/ 1020719 w 6373761"/>
                <a:gd name="connsiteY78" fmla="*/ 1373070 h 6874714"/>
                <a:gd name="connsiteX79" fmla="*/ 1275080 w 6373761"/>
                <a:gd name="connsiteY79" fmla="*/ 1107081 h 6874714"/>
                <a:gd name="connsiteX80" fmla="*/ 1342437 w 6373761"/>
                <a:gd name="connsiteY80" fmla="*/ 1043965 h 6874714"/>
                <a:gd name="connsiteX81" fmla="*/ 1411106 w 6373761"/>
                <a:gd name="connsiteY81" fmla="*/ 982138 h 6874714"/>
                <a:gd name="connsiteX82" fmla="*/ 1553029 w 6373761"/>
                <a:gd name="connsiteY82" fmla="*/ 863376 h 6874714"/>
                <a:gd name="connsiteX83" fmla="*/ 2173401 w 6373761"/>
                <a:gd name="connsiteY83" fmla="*/ 454409 h 6874714"/>
                <a:gd name="connsiteX84" fmla="*/ 3599708 w 6373761"/>
                <a:gd name="connsiteY84" fmla="*/ 16332 h 6874714"/>
                <a:gd name="connsiteX85" fmla="*/ 3975975 w 6373761"/>
                <a:gd name="connsiteY85" fmla="*/ 263 h 6874714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6373761" h="6874714">
                  <a:moveTo>
                    <a:pt x="6373761" y="5771297"/>
                  </a:moveTo>
                  <a:lnTo>
                    <a:pt x="6373761" y="6247960"/>
                  </a:lnTo>
                  <a:lnTo>
                    <a:pt x="6235932" y="6361930"/>
                  </a:lnTo>
                  <a:cubicBezTo>
                    <a:pt x="6143250" y="6437460"/>
                    <a:pt x="6051059" y="6512200"/>
                    <a:pt x="5960375" y="6587489"/>
                  </a:cubicBezTo>
                  <a:lnTo>
                    <a:pt x="5822907" y="6701871"/>
                  </a:lnTo>
                  <a:cubicBezTo>
                    <a:pt x="5776123" y="6740385"/>
                    <a:pt x="5729079" y="6778899"/>
                    <a:pt x="5681115" y="6816896"/>
                  </a:cubicBezTo>
                  <a:lnTo>
                    <a:pt x="5604096" y="6874714"/>
                  </a:lnTo>
                  <a:lnTo>
                    <a:pt x="4878485" y="6874714"/>
                  </a:lnTo>
                  <a:lnTo>
                    <a:pt x="5006014" y="6800200"/>
                  </a:lnTo>
                  <a:cubicBezTo>
                    <a:pt x="5054354" y="6770429"/>
                    <a:pt x="5102285" y="6739483"/>
                    <a:pt x="5149855" y="6707667"/>
                  </a:cubicBezTo>
                  <a:cubicBezTo>
                    <a:pt x="5244993" y="6643906"/>
                    <a:pt x="5338561" y="6576025"/>
                    <a:pt x="5431866" y="6506210"/>
                  </a:cubicBezTo>
                  <a:cubicBezTo>
                    <a:pt x="5478386" y="6471304"/>
                    <a:pt x="5524777" y="6435495"/>
                    <a:pt x="5571036" y="6399557"/>
                  </a:cubicBezTo>
                  <a:lnTo>
                    <a:pt x="5711649" y="6288912"/>
                  </a:lnTo>
                  <a:cubicBezTo>
                    <a:pt x="5902059" y="6140395"/>
                    <a:pt x="6093257" y="5998320"/>
                    <a:pt x="6276589" y="5852379"/>
                  </a:cubicBezTo>
                  <a:close/>
                  <a:moveTo>
                    <a:pt x="3975975" y="263"/>
                  </a:moveTo>
                  <a:cubicBezTo>
                    <a:pt x="4101550" y="1809"/>
                    <a:pt x="4226830" y="10149"/>
                    <a:pt x="4350473" y="24963"/>
                  </a:cubicBezTo>
                  <a:cubicBezTo>
                    <a:pt x="4598149" y="54846"/>
                    <a:pt x="4842943" y="108687"/>
                    <a:pt x="5077909" y="189450"/>
                  </a:cubicBezTo>
                  <a:cubicBezTo>
                    <a:pt x="5312876" y="269955"/>
                    <a:pt x="5537357" y="376867"/>
                    <a:pt x="5746507" y="505804"/>
                  </a:cubicBezTo>
                  <a:cubicBezTo>
                    <a:pt x="5955527" y="634999"/>
                    <a:pt x="6148688" y="786864"/>
                    <a:pt x="6322456" y="956633"/>
                  </a:cubicBezTo>
                  <a:lnTo>
                    <a:pt x="6373761" y="1011863"/>
                  </a:lnTo>
                  <a:lnTo>
                    <a:pt x="6373761" y="1185075"/>
                  </a:lnTo>
                  <a:lnTo>
                    <a:pt x="6359489" y="1169497"/>
                  </a:lnTo>
                  <a:cubicBezTo>
                    <a:pt x="6318811" y="1127602"/>
                    <a:pt x="6276917" y="1086890"/>
                    <a:pt x="6233869" y="1047442"/>
                  </a:cubicBezTo>
                  <a:cubicBezTo>
                    <a:pt x="6147509" y="968870"/>
                    <a:pt x="6056431" y="895448"/>
                    <a:pt x="5961423" y="827953"/>
                  </a:cubicBezTo>
                  <a:cubicBezTo>
                    <a:pt x="5865891" y="761102"/>
                    <a:pt x="5766688" y="699403"/>
                    <a:pt x="5663555" y="645304"/>
                  </a:cubicBezTo>
                  <a:cubicBezTo>
                    <a:pt x="5457943" y="535816"/>
                    <a:pt x="5238703" y="453894"/>
                    <a:pt x="5013827" y="397863"/>
                  </a:cubicBezTo>
                  <a:cubicBezTo>
                    <a:pt x="4788953" y="341703"/>
                    <a:pt x="4558442" y="310917"/>
                    <a:pt x="4327409" y="302545"/>
                  </a:cubicBezTo>
                  <a:cubicBezTo>
                    <a:pt x="4096111" y="293012"/>
                    <a:pt x="3867174" y="305893"/>
                    <a:pt x="3639939" y="338868"/>
                  </a:cubicBezTo>
                  <a:cubicBezTo>
                    <a:pt x="3526585" y="355999"/>
                    <a:pt x="3413885" y="377254"/>
                    <a:pt x="3302495" y="403659"/>
                  </a:cubicBezTo>
                  <a:cubicBezTo>
                    <a:pt x="3191107" y="430451"/>
                    <a:pt x="3080634" y="460978"/>
                    <a:pt x="2971604" y="496273"/>
                  </a:cubicBezTo>
                  <a:cubicBezTo>
                    <a:pt x="2862573" y="531437"/>
                    <a:pt x="2754854" y="570852"/>
                    <a:pt x="2648706" y="614389"/>
                  </a:cubicBezTo>
                  <a:cubicBezTo>
                    <a:pt x="2542690" y="658056"/>
                    <a:pt x="2438114" y="705714"/>
                    <a:pt x="2335374" y="757109"/>
                  </a:cubicBezTo>
                  <a:cubicBezTo>
                    <a:pt x="2129894" y="859769"/>
                    <a:pt x="1931228" y="976855"/>
                    <a:pt x="1741342" y="1107725"/>
                  </a:cubicBezTo>
                  <a:cubicBezTo>
                    <a:pt x="1694035" y="1140571"/>
                    <a:pt x="1646858" y="1173933"/>
                    <a:pt x="1600861" y="1208710"/>
                  </a:cubicBezTo>
                  <a:cubicBezTo>
                    <a:pt x="1577535" y="1225713"/>
                    <a:pt x="1554732" y="1243361"/>
                    <a:pt x="1531799" y="1260879"/>
                  </a:cubicBezTo>
                  <a:cubicBezTo>
                    <a:pt x="1508735" y="1278267"/>
                    <a:pt x="1486064" y="1296171"/>
                    <a:pt x="1463655" y="1314333"/>
                  </a:cubicBezTo>
                  <a:cubicBezTo>
                    <a:pt x="1373627" y="1386853"/>
                    <a:pt x="1285564" y="1462077"/>
                    <a:pt x="1200777" y="1541166"/>
                  </a:cubicBezTo>
                  <a:cubicBezTo>
                    <a:pt x="1030810" y="1698827"/>
                    <a:pt x="873161" y="1870785"/>
                    <a:pt x="731501" y="2055754"/>
                  </a:cubicBezTo>
                  <a:cubicBezTo>
                    <a:pt x="660734" y="2148239"/>
                    <a:pt x="593771" y="2243944"/>
                    <a:pt x="531393" y="2342739"/>
                  </a:cubicBezTo>
                  <a:cubicBezTo>
                    <a:pt x="470063" y="2442050"/>
                    <a:pt x="412140" y="2543810"/>
                    <a:pt x="361033" y="2649046"/>
                  </a:cubicBezTo>
                  <a:cubicBezTo>
                    <a:pt x="347798" y="2675194"/>
                    <a:pt x="335479" y="2701728"/>
                    <a:pt x="323292" y="2728263"/>
                  </a:cubicBezTo>
                  <a:lnTo>
                    <a:pt x="304945" y="2768193"/>
                  </a:lnTo>
                  <a:lnTo>
                    <a:pt x="287516" y="2808510"/>
                  </a:lnTo>
                  <a:cubicBezTo>
                    <a:pt x="276115" y="2835432"/>
                    <a:pt x="264583" y="2862352"/>
                    <a:pt x="254230" y="2889788"/>
                  </a:cubicBezTo>
                  <a:cubicBezTo>
                    <a:pt x="243877" y="2917224"/>
                    <a:pt x="232477" y="2944274"/>
                    <a:pt x="223042" y="2971968"/>
                  </a:cubicBezTo>
                  <a:cubicBezTo>
                    <a:pt x="182679" y="3081970"/>
                    <a:pt x="148475" y="3194291"/>
                    <a:pt x="121611" y="3308544"/>
                  </a:cubicBezTo>
                  <a:cubicBezTo>
                    <a:pt x="67096" y="3536534"/>
                    <a:pt x="39183" y="3771224"/>
                    <a:pt x="39314" y="4005912"/>
                  </a:cubicBezTo>
                  <a:cubicBezTo>
                    <a:pt x="39969" y="4122871"/>
                    <a:pt x="51109" y="4239571"/>
                    <a:pt x="73910" y="4354081"/>
                  </a:cubicBezTo>
                  <a:cubicBezTo>
                    <a:pt x="97892" y="4468334"/>
                    <a:pt x="132619" y="4580140"/>
                    <a:pt x="179534" y="4687050"/>
                  </a:cubicBezTo>
                  <a:cubicBezTo>
                    <a:pt x="190673" y="4713972"/>
                    <a:pt x="203647" y="4740249"/>
                    <a:pt x="215964" y="4766654"/>
                  </a:cubicBezTo>
                  <a:cubicBezTo>
                    <a:pt x="229332" y="4792674"/>
                    <a:pt x="242043" y="4818950"/>
                    <a:pt x="256457" y="4844455"/>
                  </a:cubicBezTo>
                  <a:cubicBezTo>
                    <a:pt x="283978" y="4895978"/>
                    <a:pt x="314642" y="4945956"/>
                    <a:pt x="346225" y="4995290"/>
                  </a:cubicBezTo>
                  <a:cubicBezTo>
                    <a:pt x="377676" y="5044752"/>
                    <a:pt x="411355" y="5092926"/>
                    <a:pt x="445296" y="5140971"/>
                  </a:cubicBezTo>
                  <a:cubicBezTo>
                    <a:pt x="479760" y="5188630"/>
                    <a:pt x="515537" y="5235645"/>
                    <a:pt x="551443" y="5282531"/>
                  </a:cubicBezTo>
                  <a:cubicBezTo>
                    <a:pt x="623387" y="5376434"/>
                    <a:pt x="698608" y="5468402"/>
                    <a:pt x="772387" y="5562561"/>
                  </a:cubicBezTo>
                  <a:cubicBezTo>
                    <a:pt x="809472" y="5609448"/>
                    <a:pt x="846428" y="5656719"/>
                    <a:pt x="882858" y="5704507"/>
                  </a:cubicBezTo>
                  <a:cubicBezTo>
                    <a:pt x="919159" y="5751909"/>
                    <a:pt x="955196" y="5802273"/>
                    <a:pt x="990316" y="5848258"/>
                  </a:cubicBezTo>
                  <a:cubicBezTo>
                    <a:pt x="1025175" y="5895402"/>
                    <a:pt x="1061736" y="5941129"/>
                    <a:pt x="1097774" y="5987114"/>
                  </a:cubicBezTo>
                  <a:cubicBezTo>
                    <a:pt x="1134860" y="6032326"/>
                    <a:pt x="1171684" y="6077536"/>
                    <a:pt x="1210080" y="6121203"/>
                  </a:cubicBezTo>
                  <a:cubicBezTo>
                    <a:pt x="1286350" y="6209051"/>
                    <a:pt x="1365632" y="6293677"/>
                    <a:pt x="1448192" y="6374054"/>
                  </a:cubicBezTo>
                  <a:cubicBezTo>
                    <a:pt x="1613572" y="6534420"/>
                    <a:pt x="1792057" y="6677526"/>
                    <a:pt x="1982991" y="6796158"/>
                  </a:cubicBezTo>
                  <a:lnTo>
                    <a:pt x="2118475" y="6874714"/>
                  </a:lnTo>
                  <a:lnTo>
                    <a:pt x="1569874" y="6874714"/>
                  </a:lnTo>
                  <a:lnTo>
                    <a:pt x="1507802" y="6817815"/>
                  </a:lnTo>
                  <a:cubicBezTo>
                    <a:pt x="1418412" y="6730595"/>
                    <a:pt x="1334903" y="6638562"/>
                    <a:pt x="1256865" y="6543437"/>
                  </a:cubicBezTo>
                  <a:cubicBezTo>
                    <a:pt x="1179155" y="6447861"/>
                    <a:pt x="1106817" y="6349194"/>
                    <a:pt x="1038410" y="6248722"/>
                  </a:cubicBezTo>
                  <a:cubicBezTo>
                    <a:pt x="969873" y="6148253"/>
                    <a:pt x="905922" y="6045592"/>
                    <a:pt x="845380" y="5941386"/>
                  </a:cubicBezTo>
                  <a:cubicBezTo>
                    <a:pt x="814453" y="5888704"/>
                    <a:pt x="786147" y="5839370"/>
                    <a:pt x="755351" y="5788877"/>
                  </a:cubicBezTo>
                  <a:cubicBezTo>
                    <a:pt x="724817" y="5738771"/>
                    <a:pt x="693760" y="5688665"/>
                    <a:pt x="661784" y="5638944"/>
                  </a:cubicBezTo>
                  <a:lnTo>
                    <a:pt x="466525" y="5340366"/>
                  </a:lnTo>
                  <a:cubicBezTo>
                    <a:pt x="434156" y="5290131"/>
                    <a:pt x="402181" y="5239639"/>
                    <a:pt x="370992" y="5188502"/>
                  </a:cubicBezTo>
                  <a:cubicBezTo>
                    <a:pt x="339803" y="5137364"/>
                    <a:pt x="308876" y="5086099"/>
                    <a:pt x="280046" y="5033287"/>
                  </a:cubicBezTo>
                  <a:cubicBezTo>
                    <a:pt x="222255" y="4928179"/>
                    <a:pt x="169181" y="4819982"/>
                    <a:pt x="126853" y="4707660"/>
                  </a:cubicBezTo>
                  <a:cubicBezTo>
                    <a:pt x="83739" y="4595725"/>
                    <a:pt x="51764" y="4479670"/>
                    <a:pt x="30272" y="4362068"/>
                  </a:cubicBezTo>
                  <a:cubicBezTo>
                    <a:pt x="9698" y="4244466"/>
                    <a:pt x="0" y="4125060"/>
                    <a:pt x="0" y="4005912"/>
                  </a:cubicBezTo>
                  <a:cubicBezTo>
                    <a:pt x="1704" y="3530867"/>
                    <a:pt x="95140" y="3057110"/>
                    <a:pt x="270480" y="2610532"/>
                  </a:cubicBezTo>
                  <a:cubicBezTo>
                    <a:pt x="314511" y="2498984"/>
                    <a:pt x="362212" y="2388466"/>
                    <a:pt x="415942" y="2280526"/>
                  </a:cubicBezTo>
                  <a:cubicBezTo>
                    <a:pt x="468884" y="2172197"/>
                    <a:pt x="527199" y="2066188"/>
                    <a:pt x="590102" y="1962626"/>
                  </a:cubicBezTo>
                  <a:cubicBezTo>
                    <a:pt x="716037" y="1755631"/>
                    <a:pt x="859794" y="1557653"/>
                    <a:pt x="1020719" y="1373070"/>
                  </a:cubicBezTo>
                  <a:cubicBezTo>
                    <a:pt x="1101575" y="1281101"/>
                    <a:pt x="1185969" y="1191838"/>
                    <a:pt x="1275080" y="1107081"/>
                  </a:cubicBezTo>
                  <a:cubicBezTo>
                    <a:pt x="1297227" y="1085699"/>
                    <a:pt x="1319504" y="1064575"/>
                    <a:pt x="1342437" y="1043965"/>
                  </a:cubicBezTo>
                  <a:cubicBezTo>
                    <a:pt x="1365240" y="1023226"/>
                    <a:pt x="1387648" y="1002102"/>
                    <a:pt x="1411106" y="982138"/>
                  </a:cubicBezTo>
                  <a:cubicBezTo>
                    <a:pt x="1457497" y="941563"/>
                    <a:pt x="1505065" y="902276"/>
                    <a:pt x="1553029" y="863376"/>
                  </a:cubicBezTo>
                  <a:cubicBezTo>
                    <a:pt x="1745798" y="708806"/>
                    <a:pt x="1954030" y="571882"/>
                    <a:pt x="2173401" y="454409"/>
                  </a:cubicBezTo>
                  <a:cubicBezTo>
                    <a:pt x="2612013" y="219334"/>
                    <a:pt x="3099505" y="65666"/>
                    <a:pt x="3599708" y="16332"/>
                  </a:cubicBezTo>
                  <a:cubicBezTo>
                    <a:pt x="3724530" y="3966"/>
                    <a:pt x="3850400" y="-1283"/>
                    <a:pt x="3975975" y="26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40" name="Freeform: Shape 5139">
              <a:extLst>
                <a:ext uri="{FF2B5EF4-FFF2-40B4-BE49-F238E27FC236}">
                  <a16:creationId xmlns:a16="http://schemas.microsoft.com/office/drawing/2014/main" id="{61023DD2-2E6F-4419-B404-80F08460B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5276" y="313387"/>
              <a:ext cx="6326724" cy="6561326"/>
            </a:xfrm>
            <a:custGeom>
              <a:gdLst>
                <a:gd name="connsiteX0" fmla="*/ 6326724 w 6326724"/>
                <a:gd name="connsiteY0" fmla="*/ 5020808 h 6561326"/>
                <a:gd name="connsiteX1" fmla="*/ 6326724 w 6326724"/>
                <a:gd name="connsiteY1" fmla="*/ 5698632 h 6561326"/>
                <a:gd name="connsiteX2" fmla="*/ 6067438 w 6326724"/>
                <a:gd name="connsiteY2" fmla="*/ 5902509 h 6561326"/>
                <a:gd name="connsiteX3" fmla="*/ 5799974 w 6326724"/>
                <a:gd name="connsiteY3" fmla="*/ 6102017 h 6561326"/>
                <a:gd name="connsiteX4" fmla="*/ 5665258 w 6326724"/>
                <a:gd name="connsiteY4" fmla="*/ 6202100 h 6561326"/>
                <a:gd name="connsiteX5" fmla="*/ 5526873 w 6326724"/>
                <a:gd name="connsiteY5" fmla="*/ 6302828 h 6561326"/>
                <a:gd name="connsiteX6" fmla="*/ 5385080 w 6326724"/>
                <a:gd name="connsiteY6" fmla="*/ 6402268 h 6561326"/>
                <a:gd name="connsiteX7" fmla="*/ 5238833 w 6326724"/>
                <a:gd name="connsiteY7" fmla="*/ 6498875 h 6561326"/>
                <a:gd name="connsiteX8" fmla="*/ 5138040 w 6326724"/>
                <a:gd name="connsiteY8" fmla="*/ 6561326 h 6561326"/>
                <a:gd name="connsiteX9" fmla="*/ 3946072 w 6326724"/>
                <a:gd name="connsiteY9" fmla="*/ 6561326 h 6561326"/>
                <a:gd name="connsiteX10" fmla="*/ 3976009 w 6326724"/>
                <a:gd name="connsiteY10" fmla="*/ 6555242 h 6561326"/>
                <a:gd name="connsiteX11" fmla="*/ 4404855 w 6326724"/>
                <a:gd name="connsiteY11" fmla="*/ 6399048 h 6561326"/>
                <a:gd name="connsiteX12" fmla="*/ 4938868 w 6326724"/>
                <a:gd name="connsiteY12" fmla="*/ 6072132 h 6561326"/>
                <a:gd name="connsiteX13" fmla="*/ 5068342 w 6326724"/>
                <a:gd name="connsiteY13" fmla="*/ 5976042 h 6561326"/>
                <a:gd name="connsiteX14" fmla="*/ 5197816 w 6326724"/>
                <a:gd name="connsiteY14" fmla="*/ 5876730 h 6561326"/>
                <a:gd name="connsiteX15" fmla="*/ 5460039 w 6326724"/>
                <a:gd name="connsiteY15" fmla="*/ 5670637 h 6561326"/>
                <a:gd name="connsiteX16" fmla="*/ 5999033 w 6326724"/>
                <a:gd name="connsiteY16" fmla="*/ 5271718 h 6561326"/>
                <a:gd name="connsiteX17" fmla="*/ 6258766 w 6326724"/>
                <a:gd name="connsiteY17" fmla="*/ 5077603 h 6561326"/>
                <a:gd name="connsiteX18" fmla="*/ 4139342 w 6326724"/>
                <a:gd name="connsiteY18" fmla="*/ 440 h 6561326"/>
                <a:gd name="connsiteX19" fmla="*/ 4315744 w 6326724"/>
                <a:gd name="connsiteY19" fmla="*/ 6808 h 6561326"/>
                <a:gd name="connsiteX20" fmla="*/ 5015400 w 6326724"/>
                <a:gd name="connsiteY20" fmla="*/ 113591 h 6561326"/>
                <a:gd name="connsiteX21" fmla="*/ 5681114 w 6326724"/>
                <a:gd name="connsiteY21" fmla="*/ 361418 h 6561326"/>
                <a:gd name="connsiteX22" fmla="*/ 6270952 w 6326724"/>
                <a:gd name="connsiteY22" fmla="*/ 755441 h 6561326"/>
                <a:gd name="connsiteX23" fmla="*/ 6326724 w 6326724"/>
                <a:gd name="connsiteY23" fmla="*/ 807432 h 6561326"/>
                <a:gd name="connsiteX24" fmla="*/ 6326724 w 6326724"/>
                <a:gd name="connsiteY24" fmla="*/ 1231565 h 6561326"/>
                <a:gd name="connsiteX25" fmla="*/ 6302093 w 6326724"/>
                <a:gd name="connsiteY25" fmla="*/ 1203002 h 6561326"/>
                <a:gd name="connsiteX26" fmla="*/ 6066914 w 6326724"/>
                <a:gd name="connsiteY26" fmla="*/ 989616 h 6561326"/>
                <a:gd name="connsiteX27" fmla="*/ 5533688 w 6326724"/>
                <a:gd name="connsiteY27" fmla="*/ 647242 h 6561326"/>
                <a:gd name="connsiteX28" fmla="*/ 4933626 w 6326724"/>
                <a:gd name="connsiteY28" fmla="*/ 432262 h 6561326"/>
                <a:gd name="connsiteX29" fmla="*/ 4296873 w 6326724"/>
                <a:gd name="connsiteY29" fmla="*/ 343126 h 6561326"/>
                <a:gd name="connsiteX30" fmla="*/ 3651602 w 6326724"/>
                <a:gd name="connsiteY30" fmla="*/ 365797 h 6561326"/>
                <a:gd name="connsiteX31" fmla="*/ 3018256 w 6326724"/>
                <a:gd name="connsiteY31" fmla="*/ 496666 h 6561326"/>
                <a:gd name="connsiteX32" fmla="*/ 2412429 w 6326724"/>
                <a:gd name="connsiteY32" fmla="*/ 724399 h 6561326"/>
                <a:gd name="connsiteX33" fmla="*/ 1329857 w 6326724"/>
                <a:gd name="connsiteY33" fmla="*/ 1424086 h 6561326"/>
                <a:gd name="connsiteX34" fmla="*/ 887314 w 6326724"/>
                <a:gd name="connsiteY34" fmla="*/ 1891015 h 6561326"/>
                <a:gd name="connsiteX35" fmla="*/ 537420 w 6326724"/>
                <a:gd name="connsiteY35" fmla="*/ 2427245 h 6561326"/>
                <a:gd name="connsiteX36" fmla="*/ 299965 w 6326724"/>
                <a:gd name="connsiteY36" fmla="*/ 3020021 h 6561326"/>
                <a:gd name="connsiteX37" fmla="*/ 213606 w 6326724"/>
                <a:gd name="connsiteY37" fmla="*/ 3651953 h 6561326"/>
                <a:gd name="connsiteX38" fmla="*/ 250036 w 6326724"/>
                <a:gd name="connsiteY38" fmla="*/ 3961352 h 6561326"/>
                <a:gd name="connsiteX39" fmla="*/ 357625 w 6326724"/>
                <a:gd name="connsiteY39" fmla="*/ 4250783 h 6561326"/>
                <a:gd name="connsiteX40" fmla="*/ 432715 w 6326724"/>
                <a:gd name="connsiteY40" fmla="*/ 4387063 h 6561326"/>
                <a:gd name="connsiteX41" fmla="*/ 518943 w 6326724"/>
                <a:gd name="connsiteY41" fmla="*/ 4518962 h 6561326"/>
                <a:gd name="connsiteX42" fmla="*/ 718133 w 6326724"/>
                <a:gd name="connsiteY42" fmla="*/ 4773874 h 6561326"/>
                <a:gd name="connsiteX43" fmla="*/ 933704 w 6326724"/>
                <a:gd name="connsiteY43" fmla="*/ 5030717 h 6561326"/>
                <a:gd name="connsiteX44" fmla="*/ 1040900 w 6326724"/>
                <a:gd name="connsiteY44" fmla="*/ 5164806 h 6561326"/>
                <a:gd name="connsiteX45" fmla="*/ 1092401 w 6326724"/>
                <a:gd name="connsiteY45" fmla="*/ 5230628 h 6561326"/>
                <a:gd name="connsiteX46" fmla="*/ 1142854 w 6326724"/>
                <a:gd name="connsiteY46" fmla="*/ 5293615 h 6561326"/>
                <a:gd name="connsiteX47" fmla="*/ 1576354 w 6326724"/>
                <a:gd name="connsiteY47" fmla="*/ 5759128 h 6561326"/>
                <a:gd name="connsiteX48" fmla="*/ 1806865 w 6326724"/>
                <a:gd name="connsiteY48" fmla="*/ 5968571 h 6561326"/>
                <a:gd name="connsiteX49" fmla="*/ 2048253 w 6326724"/>
                <a:gd name="connsiteY49" fmla="*/ 6161654 h 6561326"/>
                <a:gd name="connsiteX50" fmla="*/ 2587506 w 6326724"/>
                <a:gd name="connsiteY50" fmla="*/ 6467059 h 6561326"/>
                <a:gd name="connsiteX51" fmla="*/ 2889176 w 6326724"/>
                <a:gd name="connsiteY51" fmla="*/ 6553360 h 6561326"/>
                <a:gd name="connsiteX52" fmla="*/ 2929698 w 6326724"/>
                <a:gd name="connsiteY52" fmla="*/ 6561326 h 6561326"/>
                <a:gd name="connsiteX53" fmla="*/ 1816374 w 6326724"/>
                <a:gd name="connsiteY53" fmla="*/ 6561326 h 6561326"/>
                <a:gd name="connsiteX54" fmla="*/ 1787601 w 6326724"/>
                <a:gd name="connsiteY54" fmla="*/ 6545761 h 6561326"/>
                <a:gd name="connsiteX55" fmla="*/ 1225544 w 6326724"/>
                <a:gd name="connsiteY55" fmla="*/ 6094158 h 6561326"/>
                <a:gd name="connsiteX56" fmla="*/ 997654 w 6326724"/>
                <a:gd name="connsiteY56" fmla="*/ 5822374 h 6561326"/>
                <a:gd name="connsiteX57" fmla="*/ 798596 w 6326724"/>
                <a:gd name="connsiteY57" fmla="*/ 5534615 h 6561326"/>
                <a:gd name="connsiteX58" fmla="*/ 752075 w 6326724"/>
                <a:gd name="connsiteY58" fmla="*/ 5461324 h 6561326"/>
                <a:gd name="connsiteX59" fmla="*/ 707650 w 6326724"/>
                <a:gd name="connsiteY59" fmla="*/ 5390221 h 6561326"/>
                <a:gd name="connsiteX60" fmla="*/ 619980 w 6326724"/>
                <a:gd name="connsiteY60" fmla="*/ 5252396 h 6561326"/>
                <a:gd name="connsiteX61" fmla="*/ 438349 w 6326724"/>
                <a:gd name="connsiteY61" fmla="*/ 4970822 h 6561326"/>
                <a:gd name="connsiteX62" fmla="*/ 261044 w 6326724"/>
                <a:gd name="connsiteY62" fmla="*/ 4673145 h 6561326"/>
                <a:gd name="connsiteX63" fmla="*/ 181107 w 6326724"/>
                <a:gd name="connsiteY63" fmla="*/ 4515356 h 6561326"/>
                <a:gd name="connsiteX64" fmla="*/ 113224 w 6326724"/>
                <a:gd name="connsiteY64" fmla="*/ 4350223 h 6561326"/>
                <a:gd name="connsiteX65" fmla="*/ 61199 w 6326724"/>
                <a:gd name="connsiteY65" fmla="*/ 4178908 h 6561326"/>
                <a:gd name="connsiteX66" fmla="*/ 41804 w 6326724"/>
                <a:gd name="connsiteY66" fmla="*/ 4091577 h 6561326"/>
                <a:gd name="connsiteX67" fmla="*/ 33287 w 6326724"/>
                <a:gd name="connsiteY67" fmla="*/ 4047781 h 6561326"/>
                <a:gd name="connsiteX68" fmla="*/ 26209 w 6326724"/>
                <a:gd name="connsiteY68" fmla="*/ 4003858 h 6561326"/>
                <a:gd name="connsiteX69" fmla="*/ 0 w 6326724"/>
                <a:gd name="connsiteY69" fmla="*/ 3651953 h 6561326"/>
                <a:gd name="connsiteX70" fmla="*/ 72731 w 6326724"/>
                <a:gd name="connsiteY70" fmla="*/ 2966307 h 6561326"/>
                <a:gd name="connsiteX71" fmla="*/ 291316 w 6326724"/>
                <a:gd name="connsiteY71" fmla="*/ 2309385 h 6561326"/>
                <a:gd name="connsiteX72" fmla="*/ 1110878 w 6326724"/>
                <a:gd name="connsiteY72" fmla="*/ 1193776 h 6561326"/>
                <a:gd name="connsiteX73" fmla="*/ 1654327 w 6326724"/>
                <a:gd name="connsiteY73" fmla="*/ 756730 h 6561326"/>
                <a:gd name="connsiteX74" fmla="*/ 2261727 w 6326724"/>
                <a:gd name="connsiteY74" fmla="*/ 409720 h 6561326"/>
                <a:gd name="connsiteX75" fmla="*/ 3610060 w 6326724"/>
                <a:gd name="connsiteY75" fmla="*/ 27032 h 6561326"/>
                <a:gd name="connsiteX76" fmla="*/ 4139342 w 6326724"/>
                <a:gd name="connsiteY76" fmla="*/ 440 h 6561326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6326724" h="6561326">
                  <a:moveTo>
                    <a:pt x="6326724" y="5020808"/>
                  </a:moveTo>
                  <a:lnTo>
                    <a:pt x="6326724" y="5698632"/>
                  </a:lnTo>
                  <a:lnTo>
                    <a:pt x="6067438" y="5902509"/>
                  </a:lnTo>
                  <a:cubicBezTo>
                    <a:pt x="5977868" y="5970407"/>
                    <a:pt x="5888364" y="6036453"/>
                    <a:pt x="5799974" y="6102017"/>
                  </a:cubicBezTo>
                  <a:lnTo>
                    <a:pt x="5665258" y="6202100"/>
                  </a:lnTo>
                  <a:cubicBezTo>
                    <a:pt x="5619654" y="6235719"/>
                    <a:pt x="5573656" y="6269596"/>
                    <a:pt x="5526873" y="6302828"/>
                  </a:cubicBezTo>
                  <a:cubicBezTo>
                    <a:pt x="5480220" y="6336189"/>
                    <a:pt x="5433044" y="6369423"/>
                    <a:pt x="5385080" y="6402268"/>
                  </a:cubicBezTo>
                  <a:cubicBezTo>
                    <a:pt x="5336988" y="6434857"/>
                    <a:pt x="5288500" y="6467187"/>
                    <a:pt x="5238833" y="6498875"/>
                  </a:cubicBezTo>
                  <a:lnTo>
                    <a:pt x="5138040" y="6561326"/>
                  </a:lnTo>
                  <a:lnTo>
                    <a:pt x="3946072" y="6561326"/>
                  </a:lnTo>
                  <a:lnTo>
                    <a:pt x="3976009" y="6555242"/>
                  </a:lnTo>
                  <a:cubicBezTo>
                    <a:pt x="4123712" y="6519227"/>
                    <a:pt x="4266863" y="6466383"/>
                    <a:pt x="4404855" y="6399048"/>
                  </a:cubicBezTo>
                  <a:cubicBezTo>
                    <a:pt x="4589500" y="6310299"/>
                    <a:pt x="4765232" y="6196690"/>
                    <a:pt x="4938868" y="6072132"/>
                  </a:cubicBezTo>
                  <a:cubicBezTo>
                    <a:pt x="4982245" y="6041089"/>
                    <a:pt x="5025359" y="6008630"/>
                    <a:pt x="5068342" y="5976042"/>
                  </a:cubicBezTo>
                  <a:cubicBezTo>
                    <a:pt x="5111588" y="5943453"/>
                    <a:pt x="5154702" y="5910349"/>
                    <a:pt x="5197816" y="5876730"/>
                  </a:cubicBezTo>
                  <a:lnTo>
                    <a:pt x="5460039" y="5670637"/>
                  </a:lnTo>
                  <a:cubicBezTo>
                    <a:pt x="5639966" y="5530365"/>
                    <a:pt x="5821596" y="5399753"/>
                    <a:pt x="5999033" y="5271718"/>
                  </a:cubicBezTo>
                  <a:cubicBezTo>
                    <a:pt x="6087686" y="5207700"/>
                    <a:pt x="6174667" y="5143360"/>
                    <a:pt x="6258766" y="5077603"/>
                  </a:cubicBezTo>
                  <a:close/>
                  <a:moveTo>
                    <a:pt x="4139342" y="440"/>
                  </a:moveTo>
                  <a:cubicBezTo>
                    <a:pt x="4198237" y="1301"/>
                    <a:pt x="4257068" y="3427"/>
                    <a:pt x="4315744" y="6808"/>
                  </a:cubicBezTo>
                  <a:cubicBezTo>
                    <a:pt x="4550841" y="20849"/>
                    <a:pt x="4785806" y="55240"/>
                    <a:pt x="5015400" y="113591"/>
                  </a:cubicBezTo>
                  <a:cubicBezTo>
                    <a:pt x="5244992" y="171812"/>
                    <a:pt x="5469212" y="254249"/>
                    <a:pt x="5681114" y="361418"/>
                  </a:cubicBezTo>
                  <a:cubicBezTo>
                    <a:pt x="5892754" y="468586"/>
                    <a:pt x="6093124" y="599584"/>
                    <a:pt x="6270952" y="755441"/>
                  </a:cubicBezTo>
                  <a:lnTo>
                    <a:pt x="6326724" y="807432"/>
                  </a:lnTo>
                  <a:lnTo>
                    <a:pt x="6326724" y="1231565"/>
                  </a:lnTo>
                  <a:lnTo>
                    <a:pt x="6302093" y="1203002"/>
                  </a:lnTo>
                  <a:cubicBezTo>
                    <a:pt x="6227937" y="1127247"/>
                    <a:pt x="6149211" y="1056081"/>
                    <a:pt x="6066914" y="989616"/>
                  </a:cubicBezTo>
                  <a:cubicBezTo>
                    <a:pt x="5902714" y="856299"/>
                    <a:pt x="5724360" y="740371"/>
                    <a:pt x="5533688" y="647242"/>
                  </a:cubicBezTo>
                  <a:cubicBezTo>
                    <a:pt x="5343146" y="553857"/>
                    <a:pt x="5141466" y="482239"/>
                    <a:pt x="4933626" y="432262"/>
                  </a:cubicBezTo>
                  <a:cubicBezTo>
                    <a:pt x="4725788" y="382156"/>
                    <a:pt x="4512182" y="353303"/>
                    <a:pt x="4296873" y="343126"/>
                  </a:cubicBezTo>
                  <a:cubicBezTo>
                    <a:pt x="4081172" y="332435"/>
                    <a:pt x="3865732" y="339520"/>
                    <a:pt x="3651602" y="365797"/>
                  </a:cubicBezTo>
                  <a:cubicBezTo>
                    <a:pt x="3437604" y="392202"/>
                    <a:pt x="3225572" y="436384"/>
                    <a:pt x="3018256" y="496666"/>
                  </a:cubicBezTo>
                  <a:cubicBezTo>
                    <a:pt x="2810809" y="556691"/>
                    <a:pt x="2608474" y="634362"/>
                    <a:pt x="2412429" y="724399"/>
                  </a:cubicBezTo>
                  <a:cubicBezTo>
                    <a:pt x="2019160" y="902541"/>
                    <a:pt x="1651969" y="1138775"/>
                    <a:pt x="1329857" y="1424086"/>
                  </a:cubicBezTo>
                  <a:cubicBezTo>
                    <a:pt x="1169326" y="1567192"/>
                    <a:pt x="1020588" y="1723307"/>
                    <a:pt x="887314" y="1891015"/>
                  </a:cubicBezTo>
                  <a:cubicBezTo>
                    <a:pt x="753778" y="2058466"/>
                    <a:pt x="635967" y="2238026"/>
                    <a:pt x="537420" y="2427245"/>
                  </a:cubicBezTo>
                  <a:cubicBezTo>
                    <a:pt x="438874" y="2616335"/>
                    <a:pt x="356839" y="2814313"/>
                    <a:pt x="299965" y="3020021"/>
                  </a:cubicBezTo>
                  <a:cubicBezTo>
                    <a:pt x="242961" y="3225212"/>
                    <a:pt x="213474" y="3438518"/>
                    <a:pt x="213606" y="3651953"/>
                  </a:cubicBezTo>
                  <a:cubicBezTo>
                    <a:pt x="214785" y="3756804"/>
                    <a:pt x="225269" y="3860881"/>
                    <a:pt x="250036" y="3961352"/>
                  </a:cubicBezTo>
                  <a:cubicBezTo>
                    <a:pt x="274412" y="4061950"/>
                    <a:pt x="312284" y="4158171"/>
                    <a:pt x="357625" y="4250783"/>
                  </a:cubicBezTo>
                  <a:cubicBezTo>
                    <a:pt x="380558" y="4297025"/>
                    <a:pt x="405982" y="4342366"/>
                    <a:pt x="432715" y="4387063"/>
                  </a:cubicBezTo>
                  <a:cubicBezTo>
                    <a:pt x="459841" y="4431630"/>
                    <a:pt x="488803" y="4475554"/>
                    <a:pt x="518943" y="4518962"/>
                  </a:cubicBezTo>
                  <a:cubicBezTo>
                    <a:pt x="580011" y="4605521"/>
                    <a:pt x="647893" y="4689504"/>
                    <a:pt x="718133" y="4773874"/>
                  </a:cubicBezTo>
                  <a:cubicBezTo>
                    <a:pt x="788374" y="4858372"/>
                    <a:pt x="861760" y="4942871"/>
                    <a:pt x="933704" y="5030717"/>
                  </a:cubicBezTo>
                  <a:cubicBezTo>
                    <a:pt x="969742" y="5074512"/>
                    <a:pt x="1005387" y="5119337"/>
                    <a:pt x="1040900" y="5164806"/>
                  </a:cubicBezTo>
                  <a:lnTo>
                    <a:pt x="1092401" y="5230628"/>
                  </a:lnTo>
                  <a:cubicBezTo>
                    <a:pt x="1109306" y="5251624"/>
                    <a:pt x="1125425" y="5273135"/>
                    <a:pt x="1142854" y="5293615"/>
                  </a:cubicBezTo>
                  <a:cubicBezTo>
                    <a:pt x="1278880" y="5460293"/>
                    <a:pt x="1426438" y="5613704"/>
                    <a:pt x="1576354" y="5759128"/>
                  </a:cubicBezTo>
                  <a:cubicBezTo>
                    <a:pt x="1651706" y="5831519"/>
                    <a:pt x="1728368" y="5901461"/>
                    <a:pt x="1806865" y="5968571"/>
                  </a:cubicBezTo>
                  <a:cubicBezTo>
                    <a:pt x="1885362" y="6035680"/>
                    <a:pt x="1965299" y="6100599"/>
                    <a:pt x="2048253" y="6161654"/>
                  </a:cubicBezTo>
                  <a:cubicBezTo>
                    <a:pt x="2213502" y="6284022"/>
                    <a:pt x="2391724" y="6393380"/>
                    <a:pt x="2587506" y="6467059"/>
                  </a:cubicBezTo>
                  <a:cubicBezTo>
                    <a:pt x="2685137" y="6503898"/>
                    <a:pt x="2786304" y="6532106"/>
                    <a:pt x="2889176" y="6553360"/>
                  </a:cubicBezTo>
                  <a:lnTo>
                    <a:pt x="2929698" y="6561326"/>
                  </a:lnTo>
                  <a:lnTo>
                    <a:pt x="1816374" y="6561326"/>
                  </a:lnTo>
                  <a:lnTo>
                    <a:pt x="1787601" y="6545761"/>
                  </a:lnTo>
                  <a:cubicBezTo>
                    <a:pt x="1577272" y="6422749"/>
                    <a:pt x="1389483" y="6266761"/>
                    <a:pt x="1225544" y="6094158"/>
                  </a:cubicBezTo>
                  <a:cubicBezTo>
                    <a:pt x="1143116" y="6007986"/>
                    <a:pt x="1068158" y="5916274"/>
                    <a:pt x="997654" y="5822374"/>
                  </a:cubicBezTo>
                  <a:cubicBezTo>
                    <a:pt x="927546" y="5728086"/>
                    <a:pt x="860842" y="5632381"/>
                    <a:pt x="798596" y="5534615"/>
                  </a:cubicBezTo>
                  <a:cubicBezTo>
                    <a:pt x="782608" y="5510399"/>
                    <a:pt x="767537" y="5485797"/>
                    <a:pt x="752075" y="5461324"/>
                  </a:cubicBezTo>
                  <a:lnTo>
                    <a:pt x="707650" y="5390221"/>
                  </a:lnTo>
                  <a:cubicBezTo>
                    <a:pt x="679213" y="5344237"/>
                    <a:pt x="649728" y="5298638"/>
                    <a:pt x="619980" y="5252396"/>
                  </a:cubicBezTo>
                  <a:lnTo>
                    <a:pt x="438349" y="4970822"/>
                  </a:lnTo>
                  <a:cubicBezTo>
                    <a:pt x="377413" y="4874860"/>
                    <a:pt x="317263" y="4776064"/>
                    <a:pt x="261044" y="4673145"/>
                  </a:cubicBezTo>
                  <a:cubicBezTo>
                    <a:pt x="233000" y="4621622"/>
                    <a:pt x="205874" y="4569197"/>
                    <a:pt x="181107" y="4515356"/>
                  </a:cubicBezTo>
                  <a:cubicBezTo>
                    <a:pt x="156470" y="4461385"/>
                    <a:pt x="133537" y="4406385"/>
                    <a:pt x="113224" y="4350223"/>
                  </a:cubicBezTo>
                  <a:cubicBezTo>
                    <a:pt x="93305" y="4293934"/>
                    <a:pt x="75614" y="4236872"/>
                    <a:pt x="61199" y="4178908"/>
                  </a:cubicBezTo>
                  <a:cubicBezTo>
                    <a:pt x="54385" y="4149927"/>
                    <a:pt x="47440" y="4120815"/>
                    <a:pt x="41804" y="4091577"/>
                  </a:cubicBezTo>
                  <a:lnTo>
                    <a:pt x="33287" y="4047781"/>
                  </a:lnTo>
                  <a:lnTo>
                    <a:pt x="26209" y="4003858"/>
                  </a:lnTo>
                  <a:cubicBezTo>
                    <a:pt x="7732" y="3886643"/>
                    <a:pt x="0" y="3768783"/>
                    <a:pt x="0" y="3651953"/>
                  </a:cubicBezTo>
                  <a:cubicBezTo>
                    <a:pt x="524" y="3422031"/>
                    <a:pt x="25030" y="3192109"/>
                    <a:pt x="72731" y="2966307"/>
                  </a:cubicBezTo>
                  <a:cubicBezTo>
                    <a:pt x="120301" y="2740634"/>
                    <a:pt x="193163" y="2519343"/>
                    <a:pt x="291316" y="2309385"/>
                  </a:cubicBezTo>
                  <a:cubicBezTo>
                    <a:pt x="488540" y="1889469"/>
                    <a:pt x="774352" y="1513736"/>
                    <a:pt x="1110878" y="1193776"/>
                  </a:cubicBezTo>
                  <a:cubicBezTo>
                    <a:pt x="1279535" y="1033797"/>
                    <a:pt x="1461821" y="887856"/>
                    <a:pt x="1654327" y="756730"/>
                  </a:cubicBezTo>
                  <a:cubicBezTo>
                    <a:pt x="1847096" y="625732"/>
                    <a:pt x="2049956" y="509031"/>
                    <a:pt x="2261727" y="409720"/>
                  </a:cubicBezTo>
                  <a:cubicBezTo>
                    <a:pt x="2685792" y="212515"/>
                    <a:pt x="3142357" y="82162"/>
                    <a:pt x="3610060" y="27032"/>
                  </a:cubicBezTo>
                  <a:cubicBezTo>
                    <a:pt x="3785399" y="6647"/>
                    <a:pt x="3962657" y="-2144"/>
                    <a:pt x="4139342" y="44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41" name="Freeform: Shape 5140">
              <a:extLst>
                <a:ext uri="{FF2B5EF4-FFF2-40B4-BE49-F238E27FC236}">
                  <a16:creationId xmlns:a16="http://schemas.microsoft.com/office/drawing/2014/main" id="{BC4A6C98-F96E-4587-B01F-A9B01BBFA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1866928 h 6521594"/>
                <a:gd name="connsiteX4" fmla="*/ 6212358 w 6321679"/>
                <a:gd name="connsiteY4" fmla="*/ 1689281 h 6521594"/>
                <a:gd name="connsiteX5" fmla="*/ 6049880 w 6321679"/>
                <a:gd name="connsiteY5" fmla="*/ 1477173 h 6521594"/>
                <a:gd name="connsiteX6" fmla="*/ 5248663 w 6321679"/>
                <a:gd name="connsiteY6" fmla="*/ 869327 h 6521594"/>
                <a:gd name="connsiteX7" fmla="*/ 4150102 w 6321679"/>
                <a:gd name="connsiteY7" fmla="*/ 644042 h 6521594"/>
                <a:gd name="connsiteX8" fmla="*/ 2867946 w 6321679"/>
                <a:gd name="connsiteY8" fmla="*/ 886459 h 6521594"/>
                <a:gd name="connsiteX9" fmla="*/ 1728892 w 6321679"/>
                <a:gd name="connsiteY9" fmla="*/ 1552397 h 6521594"/>
                <a:gd name="connsiteX10" fmla="*/ 941043 w 6321679"/>
                <a:gd name="connsiteY10" fmla="*/ 2512664 h 6521594"/>
                <a:gd name="connsiteX11" fmla="*/ 655362 w 6321679"/>
                <a:gd name="connsiteY11" fmla="*/ 3630204 h 6521594"/>
                <a:gd name="connsiteX12" fmla="*/ 1128177 w 6321679"/>
                <a:gd name="connsiteY12" fmla="*/ 4667883 h 6521594"/>
                <a:gd name="connsiteX13" fmla="*/ 1366419 w 6321679"/>
                <a:gd name="connsiteY13" fmla="*/ 4997246 h 6521594"/>
                <a:gd name="connsiteX14" fmla="*/ 3601937 w 6321679"/>
                <a:gd name="connsiteY14" fmla="*/ 6284685 h 6521594"/>
                <a:gd name="connsiteX15" fmla="*/ 5298985 w 6321679"/>
                <a:gd name="connsiteY15" fmla="*/ 5492643 h 6521594"/>
                <a:gd name="connsiteX16" fmla="*/ 5505513 w 6321679"/>
                <a:gd name="connsiteY16" fmla="*/ 5335367 h 6521594"/>
                <a:gd name="connsiteX17" fmla="*/ 6252618 w 6321679"/>
                <a:gd name="connsiteY17" fmla="*/ 4722492 h 6521594"/>
                <a:gd name="connsiteX18" fmla="*/ 6321679 w 6321679"/>
                <a:gd name="connsiteY18" fmla="*/ 4651477 h 6521594"/>
                <a:gd name="connsiteX19" fmla="*/ 6321679 w 6321679"/>
                <a:gd name="connsiteY19" fmla="*/ 5523097 h 6521594"/>
                <a:gd name="connsiteX20" fmla="*/ 6024428 w 6321679"/>
                <a:gd name="connsiteY20" fmla="*/ 5754969 h 6521594"/>
                <a:gd name="connsiteX21" fmla="*/ 5702345 w 6321679"/>
                <a:gd name="connsiteY21" fmla="*/ 6000018 h 6521594"/>
                <a:gd name="connsiteX22" fmla="*/ 4988380 w 6321679"/>
                <a:gd name="connsiteY22" fmla="*/ 6506549 h 6521594"/>
                <a:gd name="connsiteX23" fmla="*/ 4961490 w 6321679"/>
                <a:gd name="connsiteY23" fmla="*/ 6521594 h 6521594"/>
                <a:gd name="connsiteX24" fmla="*/ 2011326 w 6321679"/>
                <a:gd name="connsiteY24" fmla="*/ 6521594 h 6521594"/>
                <a:gd name="connsiteX25" fmla="*/ 1982893 w 6321679"/>
                <a:gd name="connsiteY25" fmla="*/ 6505768 h 6521594"/>
                <a:gd name="connsiteX26" fmla="*/ 824149 w 6321679"/>
                <a:gd name="connsiteY26" fmla="*/ 5358682 h 6521594"/>
                <a:gd name="connsiteX27" fmla="*/ 0 w 6321679"/>
                <a:gd name="connsiteY27" fmla="*/ 3630075 h 6521594"/>
                <a:gd name="connsiteX28" fmla="*/ 4150102 w 6321679"/>
                <a:gd name="connsiteY28" fmla="*/ 0 h 6521594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321679" h="6521593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1866928"/>
                  </a:lnTo>
                  <a:lnTo>
                    <a:pt x="6212358" y="1689281"/>
                  </a:lnTo>
                  <a:cubicBezTo>
                    <a:pt x="6161484" y="1615222"/>
                    <a:pt x="6107295" y="1544427"/>
                    <a:pt x="6049880" y="1477173"/>
                  </a:cubicBezTo>
                  <a:cubicBezTo>
                    <a:pt x="5825135" y="1214018"/>
                    <a:pt x="5555573" y="1009470"/>
                    <a:pt x="5248663" y="869327"/>
                  </a:cubicBezTo>
                  <a:cubicBezTo>
                    <a:pt x="4921178" y="719909"/>
                    <a:pt x="4551627" y="644042"/>
                    <a:pt x="4150102" y="644042"/>
                  </a:cubicBezTo>
                  <a:cubicBezTo>
                    <a:pt x="3724203" y="644042"/>
                    <a:pt x="3292799" y="725448"/>
                    <a:pt x="2867946" y="886459"/>
                  </a:cubicBezTo>
                  <a:cubicBezTo>
                    <a:pt x="2454234" y="1042832"/>
                    <a:pt x="2060440" y="1273141"/>
                    <a:pt x="1728892" y="1552397"/>
                  </a:cubicBezTo>
                  <a:cubicBezTo>
                    <a:pt x="1391580" y="1836419"/>
                    <a:pt x="1126473" y="2159600"/>
                    <a:pt x="941043" y="2512664"/>
                  </a:cubicBezTo>
                  <a:cubicBezTo>
                    <a:pt x="751551" y="2873583"/>
                    <a:pt x="655362" y="3249575"/>
                    <a:pt x="655362" y="3630204"/>
                  </a:cubicBezTo>
                  <a:cubicBezTo>
                    <a:pt x="655362" y="4013537"/>
                    <a:pt x="808817" y="4237405"/>
                    <a:pt x="1128177" y="4667883"/>
                  </a:cubicBezTo>
                  <a:cubicBezTo>
                    <a:pt x="1205232" y="4771702"/>
                    <a:pt x="1284908" y="4879129"/>
                    <a:pt x="1366419" y="4997246"/>
                  </a:cubicBezTo>
                  <a:cubicBezTo>
                    <a:pt x="1989282" y="5899677"/>
                    <a:pt x="2657880" y="6284685"/>
                    <a:pt x="3601937" y="6284685"/>
                  </a:cubicBezTo>
                  <a:cubicBezTo>
                    <a:pt x="4221523" y="6284685"/>
                    <a:pt x="4676122" y="5971036"/>
                    <a:pt x="5298985" y="5492643"/>
                  </a:cubicBezTo>
                  <a:cubicBezTo>
                    <a:pt x="5368571" y="5439187"/>
                    <a:pt x="5438156" y="5386375"/>
                    <a:pt x="5505513" y="5335367"/>
                  </a:cubicBezTo>
                  <a:cubicBezTo>
                    <a:pt x="5779335" y="5127761"/>
                    <a:pt x="6041730" y="4928776"/>
                    <a:pt x="6252618" y="4722492"/>
                  </a:cubicBezTo>
                  <a:lnTo>
                    <a:pt x="6321679" y="4651477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42" name="Freeform: Shape 5141">
              <a:extLst>
                <a:ext uri="{FF2B5EF4-FFF2-40B4-BE49-F238E27FC236}">
                  <a16:creationId xmlns:a16="http://schemas.microsoft.com/office/drawing/2014/main" id="{A66409EC-9CC3-482A-A4A5-54ED092B3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2150195 h 6521594"/>
                <a:gd name="connsiteX4" fmla="*/ 6241288 w 6321679"/>
                <a:gd name="connsiteY4" fmla="*/ 1985338 h 6521594"/>
                <a:gd name="connsiteX5" fmla="*/ 5949367 w 6321679"/>
                <a:gd name="connsiteY5" fmla="*/ 1559997 h 6521594"/>
                <a:gd name="connsiteX6" fmla="*/ 5193362 w 6321679"/>
                <a:gd name="connsiteY6" fmla="*/ 986156 h 6521594"/>
                <a:gd name="connsiteX7" fmla="*/ 4150102 w 6321679"/>
                <a:gd name="connsiteY7" fmla="*/ 772850 h 6521594"/>
                <a:gd name="connsiteX8" fmla="*/ 2914861 w 6321679"/>
                <a:gd name="connsiteY8" fmla="*/ 1006637 h 6521594"/>
                <a:gd name="connsiteX9" fmla="*/ 1814073 w 6321679"/>
                <a:gd name="connsiteY9" fmla="*/ 1650163 h 6521594"/>
                <a:gd name="connsiteX10" fmla="*/ 1057412 w 6321679"/>
                <a:gd name="connsiteY10" fmla="*/ 2571657 h 6521594"/>
                <a:gd name="connsiteX11" fmla="*/ 786277 w 6321679"/>
                <a:gd name="connsiteY11" fmla="*/ 3630204 h 6521594"/>
                <a:gd name="connsiteX12" fmla="*/ 1233931 w 6321679"/>
                <a:gd name="connsiteY12" fmla="*/ 4592016 h 6521594"/>
                <a:gd name="connsiteX13" fmla="*/ 1474795 w 6321679"/>
                <a:gd name="connsiteY13" fmla="*/ 4924985 h 6521594"/>
                <a:gd name="connsiteX14" fmla="*/ 2393691 w 6321679"/>
                <a:gd name="connsiteY14" fmla="*/ 5846995 h 6521594"/>
                <a:gd name="connsiteX15" fmla="*/ 3601805 w 6321679"/>
                <a:gd name="connsiteY15" fmla="*/ 6155876 h 6521594"/>
                <a:gd name="connsiteX16" fmla="*/ 4378909 w 6321679"/>
                <a:gd name="connsiteY16" fmla="*/ 5959186 h 6521594"/>
                <a:gd name="connsiteX17" fmla="*/ 5218129 w 6321679"/>
                <a:gd name="connsiteY17" fmla="*/ 5391271 h 6521594"/>
                <a:gd name="connsiteX18" fmla="*/ 5425313 w 6321679"/>
                <a:gd name="connsiteY18" fmla="*/ 5233481 h 6521594"/>
                <a:gd name="connsiteX19" fmla="*/ 6254366 w 6321679"/>
                <a:gd name="connsiteY19" fmla="*/ 4534301 h 6521594"/>
                <a:gd name="connsiteX20" fmla="*/ 6321679 w 6321679"/>
                <a:gd name="connsiteY20" fmla="*/ 4456641 h 6521594"/>
                <a:gd name="connsiteX21" fmla="*/ 6321679 w 6321679"/>
                <a:gd name="connsiteY21" fmla="*/ 5523097 h 6521594"/>
                <a:gd name="connsiteX22" fmla="*/ 6024428 w 6321679"/>
                <a:gd name="connsiteY22" fmla="*/ 5754969 h 6521594"/>
                <a:gd name="connsiteX23" fmla="*/ 5702345 w 6321679"/>
                <a:gd name="connsiteY23" fmla="*/ 6000018 h 6521594"/>
                <a:gd name="connsiteX24" fmla="*/ 4988380 w 6321679"/>
                <a:gd name="connsiteY24" fmla="*/ 6506549 h 6521594"/>
                <a:gd name="connsiteX25" fmla="*/ 4961490 w 6321679"/>
                <a:gd name="connsiteY25" fmla="*/ 6521594 h 6521594"/>
                <a:gd name="connsiteX26" fmla="*/ 2011326 w 6321679"/>
                <a:gd name="connsiteY26" fmla="*/ 6521594 h 6521594"/>
                <a:gd name="connsiteX27" fmla="*/ 1982893 w 6321679"/>
                <a:gd name="connsiteY27" fmla="*/ 6505768 h 6521594"/>
                <a:gd name="connsiteX28" fmla="*/ 824149 w 6321679"/>
                <a:gd name="connsiteY28" fmla="*/ 5358682 h 6521594"/>
                <a:gd name="connsiteX29" fmla="*/ 0 w 6321679"/>
                <a:gd name="connsiteY29" fmla="*/ 3630075 h 6521594"/>
                <a:gd name="connsiteX30" fmla="*/ 4150102 w 6321679"/>
                <a:gd name="connsiteY30" fmla="*/ 0 h 6521594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21679" h="6521593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2150195"/>
                  </a:lnTo>
                  <a:lnTo>
                    <a:pt x="6241288" y="1985338"/>
                  </a:lnTo>
                  <a:cubicBezTo>
                    <a:pt x="6156788" y="1831195"/>
                    <a:pt x="6059249" y="1688709"/>
                    <a:pt x="5949367" y="1559997"/>
                  </a:cubicBezTo>
                  <a:cubicBezTo>
                    <a:pt x="5737073" y="1311397"/>
                    <a:pt x="5482843" y="1118314"/>
                    <a:pt x="5193362" y="986156"/>
                  </a:cubicBezTo>
                  <a:cubicBezTo>
                    <a:pt x="4883437" y="844596"/>
                    <a:pt x="4532365" y="772850"/>
                    <a:pt x="4150102" y="772850"/>
                  </a:cubicBezTo>
                  <a:cubicBezTo>
                    <a:pt x="3746218" y="772850"/>
                    <a:pt x="3319008" y="853613"/>
                    <a:pt x="2914861" y="1006637"/>
                  </a:cubicBezTo>
                  <a:cubicBezTo>
                    <a:pt x="2515039" y="1157857"/>
                    <a:pt x="2134350" y="1380438"/>
                    <a:pt x="1814073" y="1650163"/>
                  </a:cubicBezTo>
                  <a:cubicBezTo>
                    <a:pt x="1494190" y="1919502"/>
                    <a:pt x="1232622" y="2238173"/>
                    <a:pt x="1057412" y="2571657"/>
                  </a:cubicBezTo>
                  <a:cubicBezTo>
                    <a:pt x="877486" y="2914158"/>
                    <a:pt x="786277" y="3270313"/>
                    <a:pt x="786277" y="3630204"/>
                  </a:cubicBezTo>
                  <a:cubicBezTo>
                    <a:pt x="786277" y="3974121"/>
                    <a:pt x="923483" y="4173646"/>
                    <a:pt x="1233931" y="4592016"/>
                  </a:cubicBezTo>
                  <a:cubicBezTo>
                    <a:pt x="1311641" y="4696736"/>
                    <a:pt x="1391972" y="4805064"/>
                    <a:pt x="1474795" y="4924985"/>
                  </a:cubicBezTo>
                  <a:cubicBezTo>
                    <a:pt x="1767682" y="5349278"/>
                    <a:pt x="2068172" y="5650948"/>
                    <a:pt x="2393691" y="5846995"/>
                  </a:cubicBezTo>
                  <a:cubicBezTo>
                    <a:pt x="2738735" y="6054891"/>
                    <a:pt x="3133971" y="6155876"/>
                    <a:pt x="3601805" y="6155876"/>
                  </a:cubicBezTo>
                  <a:cubicBezTo>
                    <a:pt x="3867305" y="6155876"/>
                    <a:pt x="4114196" y="6093405"/>
                    <a:pt x="4378909" y="5959186"/>
                  </a:cubicBezTo>
                  <a:cubicBezTo>
                    <a:pt x="4650699" y="5821362"/>
                    <a:pt x="4919737" y="5620421"/>
                    <a:pt x="5218129" y="5391271"/>
                  </a:cubicBezTo>
                  <a:cubicBezTo>
                    <a:pt x="5288107" y="5337558"/>
                    <a:pt x="5357824" y="5284617"/>
                    <a:pt x="5425313" y="5233481"/>
                  </a:cubicBezTo>
                  <a:cubicBezTo>
                    <a:pt x="5739037" y="4995556"/>
                    <a:pt x="6037512" y="4769168"/>
                    <a:pt x="6254366" y="4534301"/>
                  </a:cubicBezTo>
                  <a:lnTo>
                    <a:pt x="6321679" y="4456641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52" name="Picture 4" descr="Thumbnail Image ">
            <a:extLst>
              <a:ext uri="{FF2B5EF4-FFF2-40B4-BE49-F238E27FC236}">
                <a16:creationId xmlns:a16="http://schemas.microsoft.com/office/drawing/2014/main" id="{75F04CD3-9416-5311-194F-0885AA494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08392" y="2508302"/>
            <a:ext cx="4142232" cy="2764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F54F6-37A1-66DD-7DE9-D9C339AC5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3B850FF-6169-4056-8077-06FFA93A5366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41164"/>
      </p:ext>
    </p:extLst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DC8BF-B86D-7398-C893-E35D3EF1F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657" y="1138265"/>
            <a:ext cx="5159829" cy="1401183"/>
          </a:xfrm>
        </p:spPr>
        <p:txBody>
          <a:bodyPr anchor="t">
            <a:normAutofit/>
          </a:bodyPr>
          <a:lstStyle/>
          <a:p>
            <a:pPr algn="ctr"/>
            <a:r>
              <a:rPr lang="en-US" sz="3600" b="1">
                <a:ln>
                  <a:solidFill>
                    <a:sysClr val="windowText" lastClr="000000"/>
                  </a:solidFill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Fuels and Expands Gender-Based Violence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C23E3B9-5ABF-58B3-E2B0-E9A5DAA90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462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7B535-2F42-BA2F-23D1-E4931B2649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639" y="2383919"/>
            <a:ext cx="5051131" cy="3972431"/>
          </a:xfrm>
        </p:spPr>
        <p:txBody>
          <a:bodyPr>
            <a:no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Deep fakes and image-based abuse: 98% sexual in nature and 99% affects women.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Amplification of misogynistic content.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New avenues for stalking and surveillance.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Biased risk assessments.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Reinforcement of stereotypes.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B1AC47-63A6-DC8D-EA69-C7F3107DD0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884" r="-1" b="-1"/>
          <a:stretch>
            <a:fillRect/>
          </a:stretch>
        </p:blipFill>
        <p:spPr>
          <a:xfrm>
            <a:off x="6082748" y="1538226"/>
            <a:ext cx="5334160" cy="378314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E0E306-8CA1-F550-F834-F5AA2B5EA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3B850FF-6169-4056-8077-06FFA93A5366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370067"/>
      </p:ext>
    </p:extLst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4A21D8-8A96-C60C-EB82-DAAA03D1F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37" y="-9"/>
            <a:ext cx="6000139" cy="1807305"/>
          </a:xfrm>
        </p:spPr>
        <p:txBody>
          <a:bodyPr>
            <a:normAutofit/>
          </a:bodyPr>
          <a:lstStyle/>
          <a:p>
            <a:pPr algn="ctr"/>
            <a:r>
              <a:rPr lang="en-US" sz="3600" b="1">
                <a:ln>
                  <a:solidFill>
                    <a:sysClr val="windowText" lastClr="000000"/>
                  </a:solidFill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Harm Extends Beyond </a:t>
            </a:r>
            <a:br>
              <a:rPr lang="en-US" sz="3600" b="1">
                <a:ln>
                  <a:solidFill>
                    <a:sysClr val="windowText" lastClr="000000"/>
                  </a:solidFill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>
                <a:ln>
                  <a:solidFill>
                    <a:sysClr val="windowText" lastClr="000000"/>
                  </a:solidFill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Harassment and Violence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7CCFD-F817-1D3C-3D65-A2D072383D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131" y="1527753"/>
            <a:ext cx="5962784" cy="5003673"/>
          </a:xfrm>
        </p:spPr>
        <p:txBody>
          <a:bodyPr>
            <a:norm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Economic insecurity.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Healthcare discrimination.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Mistrust in technology.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Privacy threats.</a:t>
            </a:r>
          </a:p>
          <a:p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200">
                <a:ln>
                  <a:solidFill>
                    <a:sysClr val="windowText" lastClr="000000"/>
                  </a:solidFill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is NOT just about technology. </a:t>
            </a:r>
          </a:p>
          <a:p>
            <a:pPr marL="0" indent="0" algn="ctr">
              <a:buNone/>
            </a:pPr>
            <a:r>
              <a:rPr lang="en-US" sz="3200">
                <a:ln>
                  <a:solidFill>
                    <a:sysClr val="windowText" lastClr="000000"/>
                  </a:solidFill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is about women’s safety, </a:t>
            </a:r>
          </a:p>
          <a:p>
            <a:pPr marL="0" indent="0" algn="ctr">
              <a:buNone/>
            </a:pPr>
            <a:r>
              <a:rPr lang="en-US" sz="3200">
                <a:ln>
                  <a:solidFill>
                    <a:sysClr val="windowText" lastClr="000000"/>
                  </a:solidFill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livelihoods, and voices.</a:t>
            </a:r>
          </a:p>
        </p:txBody>
      </p:sp>
      <p:pic>
        <p:nvPicPr>
          <p:cNvPr id="7" name="Picture 6" descr="A person looking at a broken phone&#10;&#10;AI-generated content may be incorrect.">
            <a:extLst>
              <a:ext uri="{FF2B5EF4-FFF2-40B4-BE49-F238E27FC236}">
                <a16:creationId xmlns:a16="http://schemas.microsoft.com/office/drawing/2014/main" id="{80FFAB02-3029-766E-B9E8-A711677AD7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7" r="5777"/>
          <a:stretch>
            <a:fillRect/>
          </a:stretch>
        </p:blipFill>
        <p:spPr>
          <a:xfrm>
            <a:off x="6229215" y="10"/>
            <a:ext cx="5962785" cy="6857990"/>
          </a:xfrm>
          <a:custGeom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B59C45-6F83-7ECD-202C-F2BE49822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3B850FF-6169-4056-8077-06FFA93A5366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9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2EE6DD46-61CF-2112-3CB1-6DB5158299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899924"/>
      </p:ext>
    </p:extLst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AS_UNIQUEID" val="1"/>
</p:tagLst>
</file>

<file path=ppt/tags/tag10.xml><?xml version="1.0" encoding="utf-8"?>
<p:tagLst xmlns:p="http://schemas.openxmlformats.org/presentationml/2006/main">
  <p:tag name="AS_UNIQUEID" val="10"/>
</p:tagLst>
</file>

<file path=ppt/tags/tag11.xml><?xml version="1.0" encoding="utf-8"?>
<p:tagLst xmlns:p="http://schemas.openxmlformats.org/presentationml/2006/main">
  <p:tag name="AS_UNIQUEID" val="11"/>
</p:tagLst>
</file>

<file path=ppt/tags/tag12.xml><?xml version="1.0" encoding="utf-8"?>
<p:tagLst xmlns:p="http://schemas.openxmlformats.org/presentationml/2006/main">
  <p:tag name="AS_UNIQUEID" val="12"/>
</p:tagLst>
</file>

<file path=ppt/tags/tag13.xml><?xml version="1.0" encoding="utf-8"?>
<p:tagLst xmlns:p="http://schemas.openxmlformats.org/presentationml/2006/main">
  <p:tag name="AS_UNIQUEID" val="13"/>
</p:tagLst>
</file>

<file path=ppt/tags/tag14.xml><?xml version="1.0" encoding="utf-8"?>
<p:tagLst xmlns:p="http://schemas.openxmlformats.org/presentationml/2006/main">
  <p:tag name="AS_UNIQUEID" val="14"/>
</p:tagLst>
</file>

<file path=ppt/tags/tag15.xml><?xml version="1.0" encoding="utf-8"?>
<p:tagLst xmlns:p="http://schemas.openxmlformats.org/presentationml/2006/main">
  <p:tag name="AS_UNIQUEID" val="15"/>
</p:tagLst>
</file>

<file path=ppt/tags/tag16.xml><?xml version="1.0" encoding="utf-8"?>
<p:tagLst xmlns:p="http://schemas.openxmlformats.org/presentationml/2006/main">
  <p:tag name="AS_UNIQUEID" val="16"/>
</p:tagLst>
</file>

<file path=ppt/tags/tag17.xml><?xml version="1.0" encoding="utf-8"?>
<p:tagLst xmlns:p="http://schemas.openxmlformats.org/presentationml/2006/main">
  <p:tag name="AS_UNIQUEID" val="17"/>
</p:tagLst>
</file>

<file path=ppt/tags/tag18.xml><?xml version="1.0" encoding="utf-8"?>
<p:tagLst xmlns:p="http://schemas.openxmlformats.org/presentationml/2006/main">
  <p:tag name="AS_UNIQUEID" val="18"/>
</p:tagLst>
</file>

<file path=ppt/tags/tag19.xml><?xml version="1.0" encoding="utf-8"?>
<p:tagLst xmlns:p="http://schemas.openxmlformats.org/presentationml/2006/main">
  <p:tag name="AS_UNIQUEID" val="19"/>
</p:tagLst>
</file>

<file path=ppt/tags/tag2.xml><?xml version="1.0" encoding="utf-8"?>
<p:tagLst xmlns:p="http://schemas.openxmlformats.org/presentationml/2006/main">
  <p:tag name="AS_UNIQUEID" val="2"/>
</p:tagLst>
</file>

<file path=ppt/tags/tag20.xml><?xml version="1.0" encoding="utf-8"?>
<p:tagLst xmlns:p="http://schemas.openxmlformats.org/presentationml/2006/main">
  <p:tag name="AS_UNIQUEID" val="20"/>
</p:tagLst>
</file>

<file path=ppt/tags/tag21.xml><?xml version="1.0" encoding="utf-8"?>
<p:tagLst xmlns:p="http://schemas.openxmlformats.org/presentationml/2006/main">
  <p:tag name="AS_UNIQUEID" val="21"/>
</p:tagLst>
</file>

<file path=ppt/tags/tag22.xml><?xml version="1.0" encoding="utf-8"?>
<p:tagLst xmlns:p="http://schemas.openxmlformats.org/presentationml/2006/main">
  <p:tag name="AS_UNIQUEID" val="22"/>
</p:tagLst>
</file>

<file path=ppt/tags/tag23.xml><?xml version="1.0" encoding="utf-8"?>
<p:tagLst xmlns:p="http://schemas.openxmlformats.org/presentationml/2006/main">
  <p:tag name="AS_UNIQUEID" val="23"/>
</p:tagLst>
</file>

<file path=ppt/tags/tag24.xml><?xml version="1.0" encoding="utf-8"?>
<p:tagLst xmlns:p="http://schemas.openxmlformats.org/presentationml/2006/main">
  <p:tag name="AS_UNIQUEID" val="24"/>
</p:tagLst>
</file>

<file path=ppt/tags/tag25.xml><?xml version="1.0" encoding="utf-8"?>
<p:tagLst xmlns:p="http://schemas.openxmlformats.org/presentationml/2006/main">
  <p:tag name="AS_UNIQUEID" val="25"/>
</p:tagLst>
</file>

<file path=ppt/tags/tag26.xml><?xml version="1.0" encoding="utf-8"?>
<p:tagLst xmlns:p="http://schemas.openxmlformats.org/presentationml/2006/main">
  <p:tag name="AS_UNIQUEID" val="26"/>
</p:tagLst>
</file>

<file path=ppt/tags/tag27.xml><?xml version="1.0" encoding="utf-8"?>
<p:tagLst xmlns:p="http://schemas.openxmlformats.org/presentationml/2006/main">
  <p:tag name="AS_NET" val="4.0.30319.42000"/>
  <p:tag name="AS_OS" val="Microsoft Windows NT 10.0.26100.0"/>
  <p:tag name="AS_RELEASE_DATE" val="2021.03.14"/>
  <p:tag name="AS_TITLE" val="Aspose.Slides for .NET 4.0 Client Profile"/>
  <p:tag name="AS_VERSION" val="21.3"/>
</p:tagLst>
</file>

<file path=ppt/tags/tag3.xml><?xml version="1.0" encoding="utf-8"?>
<p:tagLst xmlns:p="http://schemas.openxmlformats.org/presentationml/2006/main">
  <p:tag name="AS_UNIQUEID" val="3"/>
</p:tagLst>
</file>

<file path=ppt/tags/tag4.xml><?xml version="1.0" encoding="utf-8"?>
<p:tagLst xmlns:p="http://schemas.openxmlformats.org/presentationml/2006/main">
  <p:tag name="AS_UNIQUEID" val="4"/>
</p:tagLst>
</file>

<file path=ppt/tags/tag5.xml><?xml version="1.0" encoding="utf-8"?>
<p:tagLst xmlns:p="http://schemas.openxmlformats.org/presentationml/2006/main">
  <p:tag name="AS_UNIQUEID" val="5"/>
</p:tagLst>
</file>

<file path=ppt/tags/tag6.xml><?xml version="1.0" encoding="utf-8"?>
<p:tagLst xmlns:p="http://schemas.openxmlformats.org/presentationml/2006/main">
  <p:tag name="AS_UNIQUEID" val="6"/>
</p:tagLst>
</file>

<file path=ppt/tags/tag7.xml><?xml version="1.0" encoding="utf-8"?>
<p:tagLst xmlns:p="http://schemas.openxmlformats.org/presentationml/2006/main">
  <p:tag name="AS_UNIQUEID" val="7"/>
</p:tagLst>
</file>

<file path=ppt/tags/tag8.xml><?xml version="1.0" encoding="utf-8"?>
<p:tagLst xmlns:p="http://schemas.openxmlformats.org/presentationml/2006/main">
  <p:tag name="AS_UNIQUEID" val="8"/>
</p:tagLst>
</file>

<file path=ppt/tags/tag9.xml><?xml version="1.0" encoding="utf-8"?>
<p:tagLst xmlns:p="http://schemas.openxmlformats.org/presentationml/2006/main">
  <p:tag name="AS_UNIQUEID" val="9"/>
</p:tagLst>
</file>

<file path=ppt/theme/theme1.xml><?xml version="1.0" encoding="utf-8"?>
<a:theme xmlns:r="http://schemas.openxmlformats.org/officeDocument/2006/relationships"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Widescreen</PresentationFormat>
  <Paragraphs>101</Paragraphs>
  <Slides>17</Slides>
  <Notes>4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baseType="lpstr" size="24">
      <vt:lpstr>Arial</vt:lpstr>
      <vt:lpstr>Calibri Light</vt:lpstr>
      <vt:lpstr>Calibri</vt:lpstr>
      <vt:lpstr>Times New Roman</vt:lpstr>
      <vt:lpstr>Century</vt:lpstr>
      <vt:lpstr>Aptos</vt:lpstr>
      <vt:lpstr>Office Theme</vt:lpstr>
      <vt:lpstr/>
      <vt:lpstr>Bias</vt:lpstr>
      <vt:lpstr>Generative AI is Powerful, But Reproduces Biases.</vt:lpstr>
      <vt:lpstr>Bias Can Enter AI Systems at Multiple Stages. </vt:lpstr>
      <vt:lpstr>AI Exacerbates Gender-Based Violence.</vt:lpstr>
      <vt:lpstr>Statistics</vt:lpstr>
      <vt:lpstr>Statistics (cont.)</vt:lpstr>
      <vt:lpstr>AI Fuels and Expands Gender-Based Violence</vt:lpstr>
      <vt:lpstr>Harm Extends Beyond Harassment and Violence</vt:lpstr>
      <vt:lpstr>The Other Side of the Story…</vt:lpstr>
      <vt:lpstr>Promising Examples.</vt:lpstr>
      <vt:lpstr>Zonta’s Involvement in Laaha.</vt:lpstr>
      <vt:lpstr>The Impact of Laaha</vt:lpstr>
      <vt:lpstr>PowerPoint Presentation</vt:lpstr>
      <vt:lpstr>The Path Forward.</vt:lpstr>
      <vt:lpstr>Thoughts to take home….</vt:lpstr>
      <vt:lpstr>PowerPoint Presentation</vt:lpstr>
    </vt:vector>
  </TitlesOfParts>
  <LinksUpToDate>0</LinksUpToDate>
  <SharedDoc>0</SharedDoc>
  <HyperlinksChanged>0</HyperlinksChanged>
  <Application>Aspose.Slides for .NET</Application>
  <AppVersion>21.0300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CLIMATE’S IMPACT  ON  WOMEN AND GIRLS</dc:title>
  <cp:revision>60</cp:revision>
  <cp:lastPrinted>2021-05-10T02:23:25.000</cp:lastPrinted>
  <dcterms:created xsi:type="dcterms:W3CDTF">2020-10-12T20:08:42Z</dcterms:created>
  <dcterms:modified xsi:type="dcterms:W3CDTF">2025-09-22T15:58:43Z</dcterms:modified>
</cp:coreProperties>
</file>