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82" r:id="rId3"/>
    <p:sldId id="259" r:id="rId4"/>
    <p:sldId id="284" r:id="rId5"/>
    <p:sldId id="258" r:id="rId6"/>
    <p:sldId id="260" r:id="rId7"/>
    <p:sldId id="275" r:id="rId8"/>
    <p:sldId id="595" r:id="rId9"/>
    <p:sldId id="590" r:id="rId10"/>
    <p:sldId id="598" r:id="rId11"/>
    <p:sldId id="261" r:id="rId12"/>
    <p:sldId id="601" r:id="rId13"/>
    <p:sldId id="277" r:id="rId14"/>
    <p:sldId id="280" r:id="rId15"/>
    <p:sldId id="557" r:id="rId16"/>
    <p:sldId id="599" r:id="rId17"/>
    <p:sldId id="602" r:id="rId18"/>
    <p:sldId id="596" r:id="rId19"/>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912" autoAdjust="0"/>
    <p:restoredTop sz="65918" autoAdjust="0"/>
  </p:normalViewPr>
  <p:slideViewPr>
    <p:cSldViewPr>
      <p:cViewPr varScale="1">
        <p:scale>
          <a:sx n="65" d="100"/>
          <a:sy n="65" d="100"/>
        </p:scale>
        <p:origin x="1373" y="43"/>
      </p:cViewPr>
      <p:guideLst>
        <p:guide orient="horz" pos="2160"/>
        <p:guide pos="2880"/>
      </p:guideLst>
    </p:cSldViewPr>
  </p:slideViewPr>
  <p:notesTextViewPr>
    <p:cViewPr>
      <p:scale>
        <a:sx n="125" d="100"/>
        <a:sy n="125"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hyperlink" Target="http://www.zontausa.org/" TargetMode="Externa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www.zontausa.org/" TargetMode="External"/><Relationship Id="rId7" Type="http://schemas.openxmlformats.org/officeDocument/2006/relationships/image" Target="../media/image13.sv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7EEA38-6462-44F3-AECF-A54246E6EFD2}"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6E9EB595-842D-4438-B781-C0EB00CEEB07}">
      <dgm:prSet custT="1"/>
      <dgm:spPr/>
      <dgm:t>
        <a:bodyPr/>
        <a:lstStyle/>
        <a:p>
          <a:pPr>
            <a:lnSpc>
              <a:spcPct val="100000"/>
            </a:lnSpc>
          </a:pPr>
          <a:r>
            <a:rPr lang="en-US" sz="2400" dirty="0"/>
            <a:t>Established website: </a:t>
          </a:r>
          <a:r>
            <a:rPr lang="en-US" sz="2400" dirty="0">
              <a:hlinkClick xmlns:r="http://schemas.openxmlformats.org/officeDocument/2006/relationships" r:id="rId1"/>
            </a:rPr>
            <a:t>www.zontausa.org</a:t>
          </a:r>
          <a:endParaRPr lang="en-US" sz="2400" dirty="0"/>
        </a:p>
      </dgm:t>
    </dgm:pt>
    <dgm:pt modelId="{EA00D3F5-3D7E-4F4E-A249-B994B617D481}" type="parTrans" cxnId="{A6AE15CF-8478-4EE4-A86F-BBC4C9460C03}">
      <dgm:prSet/>
      <dgm:spPr/>
      <dgm:t>
        <a:bodyPr/>
        <a:lstStyle/>
        <a:p>
          <a:endParaRPr lang="en-US"/>
        </a:p>
      </dgm:t>
    </dgm:pt>
    <dgm:pt modelId="{C448A7B1-FC41-4298-8020-68CCA9382BB1}" type="sibTrans" cxnId="{A6AE15CF-8478-4EE4-A86F-BBC4C9460C03}">
      <dgm:prSet/>
      <dgm:spPr/>
      <dgm:t>
        <a:bodyPr/>
        <a:lstStyle/>
        <a:p>
          <a:endParaRPr lang="en-US"/>
        </a:p>
      </dgm:t>
    </dgm:pt>
    <dgm:pt modelId="{C46AC025-0AEC-4A1B-9F94-DAC0D84CD59D}">
      <dgm:prSet custT="1"/>
      <dgm:spPr/>
      <dgm:t>
        <a:bodyPr/>
        <a:lstStyle/>
        <a:p>
          <a:pPr>
            <a:lnSpc>
              <a:spcPct val="100000"/>
            </a:lnSpc>
          </a:pPr>
          <a:r>
            <a:rPr lang="en-US" sz="2400" dirty="0"/>
            <a:t>Created USA Advocacy Action Center </a:t>
          </a:r>
        </a:p>
      </dgm:t>
    </dgm:pt>
    <dgm:pt modelId="{35A6BFEC-B7F6-4760-BED6-06DC2ACD7A29}" type="parTrans" cxnId="{9A0C51E8-336F-48C8-835A-189EF2B249AE}">
      <dgm:prSet/>
      <dgm:spPr/>
      <dgm:t>
        <a:bodyPr/>
        <a:lstStyle/>
        <a:p>
          <a:endParaRPr lang="en-US"/>
        </a:p>
      </dgm:t>
    </dgm:pt>
    <dgm:pt modelId="{805E4DD5-05BB-4010-B114-31AC8BB26E7F}" type="sibTrans" cxnId="{9A0C51E8-336F-48C8-835A-189EF2B249AE}">
      <dgm:prSet/>
      <dgm:spPr/>
      <dgm:t>
        <a:bodyPr/>
        <a:lstStyle/>
        <a:p>
          <a:endParaRPr lang="en-US"/>
        </a:p>
      </dgm:t>
    </dgm:pt>
    <dgm:pt modelId="{18AE69D1-E49A-4743-9159-48F6D2B45EFC}">
      <dgm:prSet custT="1"/>
      <dgm:spPr/>
      <dgm:t>
        <a:bodyPr/>
        <a:lstStyle/>
        <a:p>
          <a:pPr>
            <a:lnSpc>
              <a:spcPct val="100000"/>
            </a:lnSpc>
          </a:pPr>
          <a:r>
            <a:rPr lang="en-US" sz="2400" dirty="0"/>
            <a:t>Committees Established</a:t>
          </a:r>
        </a:p>
      </dgm:t>
    </dgm:pt>
    <dgm:pt modelId="{A8FB7A6F-AAF5-4D87-A1F7-F175A0156E49}" type="parTrans" cxnId="{DDA43007-29FF-4864-A903-FAD01D0EA605}">
      <dgm:prSet/>
      <dgm:spPr/>
      <dgm:t>
        <a:bodyPr/>
        <a:lstStyle/>
        <a:p>
          <a:endParaRPr lang="en-US"/>
        </a:p>
      </dgm:t>
    </dgm:pt>
    <dgm:pt modelId="{9FE6AEAE-11AD-472C-AE0B-3ABD1EC3E8FF}" type="sibTrans" cxnId="{DDA43007-29FF-4864-A903-FAD01D0EA605}">
      <dgm:prSet/>
      <dgm:spPr/>
      <dgm:t>
        <a:bodyPr/>
        <a:lstStyle/>
        <a:p>
          <a:endParaRPr lang="en-US"/>
        </a:p>
      </dgm:t>
    </dgm:pt>
    <dgm:pt modelId="{C76D5C39-1F1B-42AC-A3FA-A776B05DB70B}">
      <dgm:prSet custT="1"/>
      <dgm:spPr/>
      <dgm:t>
        <a:bodyPr/>
        <a:lstStyle/>
        <a:p>
          <a:pPr>
            <a:lnSpc>
              <a:spcPct val="100000"/>
            </a:lnSpc>
          </a:pPr>
          <a:r>
            <a:rPr lang="en-US" sz="2400" dirty="0"/>
            <a:t>Convenors Appointed </a:t>
          </a:r>
        </a:p>
      </dgm:t>
    </dgm:pt>
    <dgm:pt modelId="{90DC590E-17C5-45A7-87C1-03E111AE8DA4}" type="parTrans" cxnId="{82398DFB-4A03-4266-B6B1-C9C7A532DE8D}">
      <dgm:prSet/>
      <dgm:spPr/>
      <dgm:t>
        <a:bodyPr/>
        <a:lstStyle/>
        <a:p>
          <a:endParaRPr lang="en-US"/>
        </a:p>
      </dgm:t>
    </dgm:pt>
    <dgm:pt modelId="{FA3C7302-4355-44C7-BCB8-67FF2C00849B}" type="sibTrans" cxnId="{82398DFB-4A03-4266-B6B1-C9C7A532DE8D}">
      <dgm:prSet/>
      <dgm:spPr/>
      <dgm:t>
        <a:bodyPr/>
        <a:lstStyle/>
        <a:p>
          <a:endParaRPr lang="en-US"/>
        </a:p>
      </dgm:t>
    </dgm:pt>
    <dgm:pt modelId="{7CA1211F-C12E-43BA-85AC-2318CCBE6294}">
      <dgm:prSet custT="1"/>
      <dgm:spPr/>
      <dgm:t>
        <a:bodyPr/>
        <a:lstStyle/>
        <a:p>
          <a:pPr>
            <a:lnSpc>
              <a:spcPct val="100000"/>
            </a:lnSpc>
          </a:pPr>
          <a:r>
            <a:rPr lang="en-US" sz="2400" dirty="0"/>
            <a:t>Branding:  Logo and screen backgrounds</a:t>
          </a:r>
        </a:p>
      </dgm:t>
    </dgm:pt>
    <dgm:pt modelId="{3258A5A0-EFCC-4E5F-BF6B-A83616E738AA}" type="parTrans" cxnId="{D24FB14B-7472-4A90-AC0D-24A492BA554D}">
      <dgm:prSet/>
      <dgm:spPr/>
      <dgm:t>
        <a:bodyPr/>
        <a:lstStyle/>
        <a:p>
          <a:endParaRPr lang="en-US"/>
        </a:p>
      </dgm:t>
    </dgm:pt>
    <dgm:pt modelId="{90A15771-D0B9-4763-840A-619DFC26F4DD}" type="sibTrans" cxnId="{D24FB14B-7472-4A90-AC0D-24A492BA554D}">
      <dgm:prSet/>
      <dgm:spPr/>
      <dgm:t>
        <a:bodyPr/>
        <a:lstStyle/>
        <a:p>
          <a:endParaRPr lang="en-US"/>
        </a:p>
      </dgm:t>
    </dgm:pt>
    <dgm:pt modelId="{8BD9858A-48D9-4AE9-B959-C29E96B2566A}" type="pres">
      <dgm:prSet presAssocID="{0D7EEA38-6462-44F3-AECF-A54246E6EFD2}" presName="root" presStyleCnt="0">
        <dgm:presLayoutVars>
          <dgm:dir/>
          <dgm:resizeHandles val="exact"/>
        </dgm:presLayoutVars>
      </dgm:prSet>
      <dgm:spPr/>
    </dgm:pt>
    <dgm:pt modelId="{04BA323D-2B4A-4006-8980-06E6A4E0352D}" type="pres">
      <dgm:prSet presAssocID="{6E9EB595-842D-4438-B781-C0EB00CEEB07}" presName="compNode" presStyleCnt="0"/>
      <dgm:spPr/>
    </dgm:pt>
    <dgm:pt modelId="{1553A55E-AB08-42F0-833D-2562AEEBC339}" type="pres">
      <dgm:prSet presAssocID="{6E9EB595-842D-4438-B781-C0EB00CEEB07}" presName="bgRect" presStyleLbl="bgShp" presStyleIdx="0" presStyleCnt="5"/>
      <dgm:spPr/>
    </dgm:pt>
    <dgm:pt modelId="{B2268C1A-363E-464A-8F3E-1220DBFD4A7A}" type="pres">
      <dgm:prSet presAssocID="{6E9EB595-842D-4438-B781-C0EB00CEEB07}" presName="iconRect" presStyleLbl="node1" presStyleIdx="0" presStyleCnt="5"/>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Monitor"/>
        </a:ext>
      </dgm:extLst>
    </dgm:pt>
    <dgm:pt modelId="{2E0F1369-3348-417E-B684-27F0565B7EF5}" type="pres">
      <dgm:prSet presAssocID="{6E9EB595-842D-4438-B781-C0EB00CEEB07}" presName="spaceRect" presStyleCnt="0"/>
      <dgm:spPr/>
    </dgm:pt>
    <dgm:pt modelId="{74F24755-09C4-4B1A-B182-141B9424C00C}" type="pres">
      <dgm:prSet presAssocID="{6E9EB595-842D-4438-B781-C0EB00CEEB07}" presName="parTx" presStyleLbl="revTx" presStyleIdx="0" presStyleCnt="5">
        <dgm:presLayoutVars>
          <dgm:chMax val="0"/>
          <dgm:chPref val="0"/>
        </dgm:presLayoutVars>
      </dgm:prSet>
      <dgm:spPr/>
    </dgm:pt>
    <dgm:pt modelId="{B4706E9B-4E40-421A-AC60-192906299B86}" type="pres">
      <dgm:prSet presAssocID="{C448A7B1-FC41-4298-8020-68CCA9382BB1}" presName="sibTrans" presStyleCnt="0"/>
      <dgm:spPr/>
    </dgm:pt>
    <dgm:pt modelId="{A4F1834C-A0FA-4BD7-A4C2-A824644A595E}" type="pres">
      <dgm:prSet presAssocID="{C46AC025-0AEC-4A1B-9F94-DAC0D84CD59D}" presName="compNode" presStyleCnt="0"/>
      <dgm:spPr/>
    </dgm:pt>
    <dgm:pt modelId="{04D4B862-3899-48D1-95AC-642365012C6E}" type="pres">
      <dgm:prSet presAssocID="{C46AC025-0AEC-4A1B-9F94-DAC0D84CD59D}" presName="bgRect" presStyleLbl="bgShp" presStyleIdx="1" presStyleCnt="5"/>
      <dgm:spPr/>
    </dgm:pt>
    <dgm:pt modelId="{89252C55-24EE-41FE-ADA6-27331B342E54}" type="pres">
      <dgm:prSet presAssocID="{C46AC025-0AEC-4A1B-9F94-DAC0D84CD59D}" presName="iconRect" presStyleLbl="node1" presStyleIdx="1" presStyleCnt="5"/>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Megaphone"/>
        </a:ext>
      </dgm:extLst>
    </dgm:pt>
    <dgm:pt modelId="{EB690D2F-DAA6-4835-B185-B8586D6B1C5C}" type="pres">
      <dgm:prSet presAssocID="{C46AC025-0AEC-4A1B-9F94-DAC0D84CD59D}" presName="spaceRect" presStyleCnt="0"/>
      <dgm:spPr/>
    </dgm:pt>
    <dgm:pt modelId="{F13AE237-1C00-42ED-8CE6-6779458C90E4}" type="pres">
      <dgm:prSet presAssocID="{C46AC025-0AEC-4A1B-9F94-DAC0D84CD59D}" presName="parTx" presStyleLbl="revTx" presStyleIdx="1" presStyleCnt="5">
        <dgm:presLayoutVars>
          <dgm:chMax val="0"/>
          <dgm:chPref val="0"/>
        </dgm:presLayoutVars>
      </dgm:prSet>
      <dgm:spPr/>
    </dgm:pt>
    <dgm:pt modelId="{C56519F0-6936-4A80-B12D-562B58007C02}" type="pres">
      <dgm:prSet presAssocID="{805E4DD5-05BB-4010-B114-31AC8BB26E7F}" presName="sibTrans" presStyleCnt="0"/>
      <dgm:spPr/>
    </dgm:pt>
    <dgm:pt modelId="{D90047E5-2AFE-49E3-B2B1-F65F64BA5011}" type="pres">
      <dgm:prSet presAssocID="{18AE69D1-E49A-4743-9159-48F6D2B45EFC}" presName="compNode" presStyleCnt="0"/>
      <dgm:spPr/>
    </dgm:pt>
    <dgm:pt modelId="{6CD200B2-3E11-4711-82A3-B26E41D468FB}" type="pres">
      <dgm:prSet presAssocID="{18AE69D1-E49A-4743-9159-48F6D2B45EFC}" presName="bgRect" presStyleLbl="bgShp" presStyleIdx="2" presStyleCnt="5"/>
      <dgm:spPr/>
    </dgm:pt>
    <dgm:pt modelId="{26C89B8A-11B4-4BD1-8D55-F8A324D32C6A}" type="pres">
      <dgm:prSet presAssocID="{18AE69D1-E49A-4743-9159-48F6D2B45EFC}" presName="iconRect" presStyleLbl="node1" presStyleIdx="2" presStyleCnt="5"/>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dgm:spPr>
      <dgm:extLst>
        <a:ext uri="{E40237B7-FDA0-4F09-8148-C483321AD2D9}">
          <dgm14:cNvPr xmlns:dgm14="http://schemas.microsoft.com/office/drawing/2010/diagram" id="0" name="" descr="Gavel"/>
        </a:ext>
      </dgm:extLst>
    </dgm:pt>
    <dgm:pt modelId="{98BD61EA-1C7E-4A1A-A67F-668F47B04461}" type="pres">
      <dgm:prSet presAssocID="{18AE69D1-E49A-4743-9159-48F6D2B45EFC}" presName="spaceRect" presStyleCnt="0"/>
      <dgm:spPr/>
    </dgm:pt>
    <dgm:pt modelId="{C7E2593C-3714-4198-91A3-B658DBC4FF78}" type="pres">
      <dgm:prSet presAssocID="{18AE69D1-E49A-4743-9159-48F6D2B45EFC}" presName="parTx" presStyleLbl="revTx" presStyleIdx="2" presStyleCnt="5">
        <dgm:presLayoutVars>
          <dgm:chMax val="0"/>
          <dgm:chPref val="0"/>
        </dgm:presLayoutVars>
      </dgm:prSet>
      <dgm:spPr/>
    </dgm:pt>
    <dgm:pt modelId="{54536C3A-5A9A-4175-9E8F-27545AC0BAAE}" type="pres">
      <dgm:prSet presAssocID="{9FE6AEAE-11AD-472C-AE0B-3ABD1EC3E8FF}" presName="sibTrans" presStyleCnt="0"/>
      <dgm:spPr/>
    </dgm:pt>
    <dgm:pt modelId="{20147C00-E34D-4B55-B155-21ED14D7C6E8}" type="pres">
      <dgm:prSet presAssocID="{C76D5C39-1F1B-42AC-A3FA-A776B05DB70B}" presName="compNode" presStyleCnt="0"/>
      <dgm:spPr/>
    </dgm:pt>
    <dgm:pt modelId="{767E035C-2A5F-41DB-A8E3-D4ECA79052A2}" type="pres">
      <dgm:prSet presAssocID="{C76D5C39-1F1B-42AC-A3FA-A776B05DB70B}" presName="bgRect" presStyleLbl="bgShp" presStyleIdx="3" presStyleCnt="5" custLinFactNeighborX="4630" custLinFactNeighborY="1158"/>
      <dgm:spPr/>
    </dgm:pt>
    <dgm:pt modelId="{945760D2-F08A-4BAA-A3B3-0C628AAA5996}" type="pres">
      <dgm:prSet presAssocID="{C76D5C39-1F1B-42AC-A3FA-A776B05DB70B}" presName="iconRect" presStyleLbl="node1" presStyleIdx="3" presStyleCnt="5"/>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dgm:spPr>
      <dgm:extLst>
        <a:ext uri="{E40237B7-FDA0-4F09-8148-C483321AD2D9}">
          <dgm14:cNvPr xmlns:dgm14="http://schemas.microsoft.com/office/drawing/2010/diagram" id="0" name="" descr="Bus"/>
        </a:ext>
      </dgm:extLst>
    </dgm:pt>
    <dgm:pt modelId="{BBD60B0F-B035-4005-82C4-09B2A2E28375}" type="pres">
      <dgm:prSet presAssocID="{C76D5C39-1F1B-42AC-A3FA-A776B05DB70B}" presName="spaceRect" presStyleCnt="0"/>
      <dgm:spPr/>
    </dgm:pt>
    <dgm:pt modelId="{7E660D16-0984-451D-8D84-5BE9179B44C3}" type="pres">
      <dgm:prSet presAssocID="{C76D5C39-1F1B-42AC-A3FA-A776B05DB70B}" presName="parTx" presStyleLbl="revTx" presStyleIdx="3" presStyleCnt="5">
        <dgm:presLayoutVars>
          <dgm:chMax val="0"/>
          <dgm:chPref val="0"/>
        </dgm:presLayoutVars>
      </dgm:prSet>
      <dgm:spPr/>
    </dgm:pt>
    <dgm:pt modelId="{0D8A7661-8D5B-4C7F-8923-910929F7F2FD}" type="pres">
      <dgm:prSet presAssocID="{FA3C7302-4355-44C7-BCB8-67FF2C00849B}" presName="sibTrans" presStyleCnt="0"/>
      <dgm:spPr/>
    </dgm:pt>
    <dgm:pt modelId="{E690921E-2B3B-434A-AB3F-2504A0B27166}" type="pres">
      <dgm:prSet presAssocID="{7CA1211F-C12E-43BA-85AC-2318CCBE6294}" presName="compNode" presStyleCnt="0"/>
      <dgm:spPr/>
    </dgm:pt>
    <dgm:pt modelId="{DE9EAEA9-8F3F-4BD4-8EC6-7C76DA56B634}" type="pres">
      <dgm:prSet presAssocID="{7CA1211F-C12E-43BA-85AC-2318CCBE6294}" presName="bgRect" presStyleLbl="bgShp" presStyleIdx="4" presStyleCnt="5"/>
      <dgm:spPr/>
    </dgm:pt>
    <dgm:pt modelId="{46071318-5DD8-49FF-9587-D70A74D00B93}" type="pres">
      <dgm:prSet presAssocID="{7CA1211F-C12E-43BA-85AC-2318CCBE6294}" presName="iconRect" presStyleLbl="node1" presStyleIdx="4" presStyleCnt="5"/>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dgm:spPr>
      <dgm:extLst>
        <a:ext uri="{E40237B7-FDA0-4F09-8148-C483321AD2D9}">
          <dgm14:cNvPr xmlns:dgm14="http://schemas.microsoft.com/office/drawing/2010/diagram" id="0" name="" descr="Checkmark"/>
        </a:ext>
      </dgm:extLst>
    </dgm:pt>
    <dgm:pt modelId="{C20114A7-89FF-406B-8DAF-594FC58512DE}" type="pres">
      <dgm:prSet presAssocID="{7CA1211F-C12E-43BA-85AC-2318CCBE6294}" presName="spaceRect" presStyleCnt="0"/>
      <dgm:spPr/>
    </dgm:pt>
    <dgm:pt modelId="{4030E075-B8C7-4054-BF2D-810FE33BE0A1}" type="pres">
      <dgm:prSet presAssocID="{7CA1211F-C12E-43BA-85AC-2318CCBE6294}" presName="parTx" presStyleLbl="revTx" presStyleIdx="4" presStyleCnt="5">
        <dgm:presLayoutVars>
          <dgm:chMax val="0"/>
          <dgm:chPref val="0"/>
        </dgm:presLayoutVars>
      </dgm:prSet>
      <dgm:spPr/>
    </dgm:pt>
  </dgm:ptLst>
  <dgm:cxnLst>
    <dgm:cxn modelId="{DDA43007-29FF-4864-A903-FAD01D0EA605}" srcId="{0D7EEA38-6462-44F3-AECF-A54246E6EFD2}" destId="{18AE69D1-E49A-4743-9159-48F6D2B45EFC}" srcOrd="2" destOrd="0" parTransId="{A8FB7A6F-AAF5-4D87-A1F7-F175A0156E49}" sibTransId="{9FE6AEAE-11AD-472C-AE0B-3ABD1EC3E8FF}"/>
    <dgm:cxn modelId="{0F01F519-E888-4D61-9094-B344E9D68FB1}" type="presOf" srcId="{7CA1211F-C12E-43BA-85AC-2318CCBE6294}" destId="{4030E075-B8C7-4054-BF2D-810FE33BE0A1}" srcOrd="0" destOrd="0" presId="urn:microsoft.com/office/officeart/2018/2/layout/IconVerticalSolidList"/>
    <dgm:cxn modelId="{236EDA1D-D703-49D8-AD0A-142FD3A90D77}" type="presOf" srcId="{C46AC025-0AEC-4A1B-9F94-DAC0D84CD59D}" destId="{F13AE237-1C00-42ED-8CE6-6779458C90E4}" srcOrd="0" destOrd="0" presId="urn:microsoft.com/office/officeart/2018/2/layout/IconVerticalSolidList"/>
    <dgm:cxn modelId="{39887B3B-3EDC-48BC-B786-4622520B6554}" type="presOf" srcId="{6E9EB595-842D-4438-B781-C0EB00CEEB07}" destId="{74F24755-09C4-4B1A-B182-141B9424C00C}" srcOrd="0" destOrd="0" presId="urn:microsoft.com/office/officeart/2018/2/layout/IconVerticalSolidList"/>
    <dgm:cxn modelId="{675F325D-455F-407B-9589-9C6327D523D6}" type="presOf" srcId="{18AE69D1-E49A-4743-9159-48F6D2B45EFC}" destId="{C7E2593C-3714-4198-91A3-B658DBC4FF78}" srcOrd="0" destOrd="0" presId="urn:microsoft.com/office/officeart/2018/2/layout/IconVerticalSolidList"/>
    <dgm:cxn modelId="{D24FB14B-7472-4A90-AC0D-24A492BA554D}" srcId="{0D7EEA38-6462-44F3-AECF-A54246E6EFD2}" destId="{7CA1211F-C12E-43BA-85AC-2318CCBE6294}" srcOrd="4" destOrd="0" parTransId="{3258A5A0-EFCC-4E5F-BF6B-A83616E738AA}" sibTransId="{90A15771-D0B9-4763-840A-619DFC26F4DD}"/>
    <dgm:cxn modelId="{CFDC5654-2DFE-41B5-8659-8D5FBAAF6222}" type="presOf" srcId="{0D7EEA38-6462-44F3-AECF-A54246E6EFD2}" destId="{8BD9858A-48D9-4AE9-B959-C29E96B2566A}" srcOrd="0" destOrd="0" presId="urn:microsoft.com/office/officeart/2018/2/layout/IconVerticalSolidList"/>
    <dgm:cxn modelId="{45ED45CE-13BE-4CCA-8C45-8D2C4CA8CF99}" type="presOf" srcId="{C76D5C39-1F1B-42AC-A3FA-A776B05DB70B}" destId="{7E660D16-0984-451D-8D84-5BE9179B44C3}" srcOrd="0" destOrd="0" presId="urn:microsoft.com/office/officeart/2018/2/layout/IconVerticalSolidList"/>
    <dgm:cxn modelId="{A6AE15CF-8478-4EE4-A86F-BBC4C9460C03}" srcId="{0D7EEA38-6462-44F3-AECF-A54246E6EFD2}" destId="{6E9EB595-842D-4438-B781-C0EB00CEEB07}" srcOrd="0" destOrd="0" parTransId="{EA00D3F5-3D7E-4F4E-A249-B994B617D481}" sibTransId="{C448A7B1-FC41-4298-8020-68CCA9382BB1}"/>
    <dgm:cxn modelId="{9A0C51E8-336F-48C8-835A-189EF2B249AE}" srcId="{0D7EEA38-6462-44F3-AECF-A54246E6EFD2}" destId="{C46AC025-0AEC-4A1B-9F94-DAC0D84CD59D}" srcOrd="1" destOrd="0" parTransId="{35A6BFEC-B7F6-4760-BED6-06DC2ACD7A29}" sibTransId="{805E4DD5-05BB-4010-B114-31AC8BB26E7F}"/>
    <dgm:cxn modelId="{82398DFB-4A03-4266-B6B1-C9C7A532DE8D}" srcId="{0D7EEA38-6462-44F3-AECF-A54246E6EFD2}" destId="{C76D5C39-1F1B-42AC-A3FA-A776B05DB70B}" srcOrd="3" destOrd="0" parTransId="{90DC590E-17C5-45A7-87C1-03E111AE8DA4}" sibTransId="{FA3C7302-4355-44C7-BCB8-67FF2C00849B}"/>
    <dgm:cxn modelId="{2C09E638-8136-4751-B4AB-78C529788650}" type="presParOf" srcId="{8BD9858A-48D9-4AE9-B959-C29E96B2566A}" destId="{04BA323D-2B4A-4006-8980-06E6A4E0352D}" srcOrd="0" destOrd="0" presId="urn:microsoft.com/office/officeart/2018/2/layout/IconVerticalSolidList"/>
    <dgm:cxn modelId="{E8393A17-F349-4217-BD89-7558FFDE97F7}" type="presParOf" srcId="{04BA323D-2B4A-4006-8980-06E6A4E0352D}" destId="{1553A55E-AB08-42F0-833D-2562AEEBC339}" srcOrd="0" destOrd="0" presId="urn:microsoft.com/office/officeart/2018/2/layout/IconVerticalSolidList"/>
    <dgm:cxn modelId="{A5422DDD-9184-460A-85F7-701BA3BCEFF6}" type="presParOf" srcId="{04BA323D-2B4A-4006-8980-06E6A4E0352D}" destId="{B2268C1A-363E-464A-8F3E-1220DBFD4A7A}" srcOrd="1" destOrd="0" presId="urn:microsoft.com/office/officeart/2018/2/layout/IconVerticalSolidList"/>
    <dgm:cxn modelId="{CA8760A8-A6C9-413B-BC3F-FED20DCAE35D}" type="presParOf" srcId="{04BA323D-2B4A-4006-8980-06E6A4E0352D}" destId="{2E0F1369-3348-417E-B684-27F0565B7EF5}" srcOrd="2" destOrd="0" presId="urn:microsoft.com/office/officeart/2018/2/layout/IconVerticalSolidList"/>
    <dgm:cxn modelId="{D82756EA-184B-40CF-B1A2-DEA42EF7185F}" type="presParOf" srcId="{04BA323D-2B4A-4006-8980-06E6A4E0352D}" destId="{74F24755-09C4-4B1A-B182-141B9424C00C}" srcOrd="3" destOrd="0" presId="urn:microsoft.com/office/officeart/2018/2/layout/IconVerticalSolidList"/>
    <dgm:cxn modelId="{93D9A03D-3733-4728-A500-596350E23F3A}" type="presParOf" srcId="{8BD9858A-48D9-4AE9-B959-C29E96B2566A}" destId="{B4706E9B-4E40-421A-AC60-192906299B86}" srcOrd="1" destOrd="0" presId="urn:microsoft.com/office/officeart/2018/2/layout/IconVerticalSolidList"/>
    <dgm:cxn modelId="{01D0E40E-3CB6-49E1-AA96-FB0933493C81}" type="presParOf" srcId="{8BD9858A-48D9-4AE9-B959-C29E96B2566A}" destId="{A4F1834C-A0FA-4BD7-A4C2-A824644A595E}" srcOrd="2" destOrd="0" presId="urn:microsoft.com/office/officeart/2018/2/layout/IconVerticalSolidList"/>
    <dgm:cxn modelId="{241C24CF-6B2D-449B-9999-06E4BFCEBFFE}" type="presParOf" srcId="{A4F1834C-A0FA-4BD7-A4C2-A824644A595E}" destId="{04D4B862-3899-48D1-95AC-642365012C6E}" srcOrd="0" destOrd="0" presId="urn:microsoft.com/office/officeart/2018/2/layout/IconVerticalSolidList"/>
    <dgm:cxn modelId="{EB452579-FCE6-4EC2-B39F-E526099B85BA}" type="presParOf" srcId="{A4F1834C-A0FA-4BD7-A4C2-A824644A595E}" destId="{89252C55-24EE-41FE-ADA6-27331B342E54}" srcOrd="1" destOrd="0" presId="urn:microsoft.com/office/officeart/2018/2/layout/IconVerticalSolidList"/>
    <dgm:cxn modelId="{374140C3-9C3C-4E11-A6AC-C42AE02E7534}" type="presParOf" srcId="{A4F1834C-A0FA-4BD7-A4C2-A824644A595E}" destId="{EB690D2F-DAA6-4835-B185-B8586D6B1C5C}" srcOrd="2" destOrd="0" presId="urn:microsoft.com/office/officeart/2018/2/layout/IconVerticalSolidList"/>
    <dgm:cxn modelId="{63F420F8-7285-46E5-A19E-D2D4056FD80D}" type="presParOf" srcId="{A4F1834C-A0FA-4BD7-A4C2-A824644A595E}" destId="{F13AE237-1C00-42ED-8CE6-6779458C90E4}" srcOrd="3" destOrd="0" presId="urn:microsoft.com/office/officeart/2018/2/layout/IconVerticalSolidList"/>
    <dgm:cxn modelId="{C8F60CD5-E46A-42DE-8CB9-A2171BADB757}" type="presParOf" srcId="{8BD9858A-48D9-4AE9-B959-C29E96B2566A}" destId="{C56519F0-6936-4A80-B12D-562B58007C02}" srcOrd="3" destOrd="0" presId="urn:microsoft.com/office/officeart/2018/2/layout/IconVerticalSolidList"/>
    <dgm:cxn modelId="{3026F8E4-D6F4-48EC-8F8D-BCA40B2E2C55}" type="presParOf" srcId="{8BD9858A-48D9-4AE9-B959-C29E96B2566A}" destId="{D90047E5-2AFE-49E3-B2B1-F65F64BA5011}" srcOrd="4" destOrd="0" presId="urn:microsoft.com/office/officeart/2018/2/layout/IconVerticalSolidList"/>
    <dgm:cxn modelId="{6A6985BA-8D15-4C80-B208-3B6B58F9504E}" type="presParOf" srcId="{D90047E5-2AFE-49E3-B2B1-F65F64BA5011}" destId="{6CD200B2-3E11-4711-82A3-B26E41D468FB}" srcOrd="0" destOrd="0" presId="urn:microsoft.com/office/officeart/2018/2/layout/IconVerticalSolidList"/>
    <dgm:cxn modelId="{86304E79-8053-4F7A-BBCD-5A62881A6C1E}" type="presParOf" srcId="{D90047E5-2AFE-49E3-B2B1-F65F64BA5011}" destId="{26C89B8A-11B4-4BD1-8D55-F8A324D32C6A}" srcOrd="1" destOrd="0" presId="urn:microsoft.com/office/officeart/2018/2/layout/IconVerticalSolidList"/>
    <dgm:cxn modelId="{43167494-6BD4-4455-89B9-DD4AD450925D}" type="presParOf" srcId="{D90047E5-2AFE-49E3-B2B1-F65F64BA5011}" destId="{98BD61EA-1C7E-4A1A-A67F-668F47B04461}" srcOrd="2" destOrd="0" presId="urn:microsoft.com/office/officeart/2018/2/layout/IconVerticalSolidList"/>
    <dgm:cxn modelId="{9055BB21-E1C7-4A6F-89AD-19E162E3AE32}" type="presParOf" srcId="{D90047E5-2AFE-49E3-B2B1-F65F64BA5011}" destId="{C7E2593C-3714-4198-91A3-B658DBC4FF78}" srcOrd="3" destOrd="0" presId="urn:microsoft.com/office/officeart/2018/2/layout/IconVerticalSolidList"/>
    <dgm:cxn modelId="{895CE257-C6B0-4886-A509-54CAD18E4593}" type="presParOf" srcId="{8BD9858A-48D9-4AE9-B959-C29E96B2566A}" destId="{54536C3A-5A9A-4175-9E8F-27545AC0BAAE}" srcOrd="5" destOrd="0" presId="urn:microsoft.com/office/officeart/2018/2/layout/IconVerticalSolidList"/>
    <dgm:cxn modelId="{B5A88B1B-364C-4AA0-BD75-CE38C4D91F72}" type="presParOf" srcId="{8BD9858A-48D9-4AE9-B959-C29E96B2566A}" destId="{20147C00-E34D-4B55-B155-21ED14D7C6E8}" srcOrd="6" destOrd="0" presId="urn:microsoft.com/office/officeart/2018/2/layout/IconVerticalSolidList"/>
    <dgm:cxn modelId="{779C4F71-769F-4EEE-B65C-E10C78B75DC2}" type="presParOf" srcId="{20147C00-E34D-4B55-B155-21ED14D7C6E8}" destId="{767E035C-2A5F-41DB-A8E3-D4ECA79052A2}" srcOrd="0" destOrd="0" presId="urn:microsoft.com/office/officeart/2018/2/layout/IconVerticalSolidList"/>
    <dgm:cxn modelId="{37821831-D640-4911-9765-81081140FC16}" type="presParOf" srcId="{20147C00-E34D-4B55-B155-21ED14D7C6E8}" destId="{945760D2-F08A-4BAA-A3B3-0C628AAA5996}" srcOrd="1" destOrd="0" presId="urn:microsoft.com/office/officeart/2018/2/layout/IconVerticalSolidList"/>
    <dgm:cxn modelId="{1A4D726A-42E0-4114-AD7E-91117721313B}" type="presParOf" srcId="{20147C00-E34D-4B55-B155-21ED14D7C6E8}" destId="{BBD60B0F-B035-4005-82C4-09B2A2E28375}" srcOrd="2" destOrd="0" presId="urn:microsoft.com/office/officeart/2018/2/layout/IconVerticalSolidList"/>
    <dgm:cxn modelId="{5CAF7B7D-CCCA-4E3D-AEB8-7D36E8F8C56C}" type="presParOf" srcId="{20147C00-E34D-4B55-B155-21ED14D7C6E8}" destId="{7E660D16-0984-451D-8D84-5BE9179B44C3}" srcOrd="3" destOrd="0" presId="urn:microsoft.com/office/officeart/2018/2/layout/IconVerticalSolidList"/>
    <dgm:cxn modelId="{D55D6398-E6B8-4172-8193-30994AACF82C}" type="presParOf" srcId="{8BD9858A-48D9-4AE9-B959-C29E96B2566A}" destId="{0D8A7661-8D5B-4C7F-8923-910929F7F2FD}" srcOrd="7" destOrd="0" presId="urn:microsoft.com/office/officeart/2018/2/layout/IconVerticalSolidList"/>
    <dgm:cxn modelId="{3BBB16AA-F6B2-4901-8096-7A5660D035E9}" type="presParOf" srcId="{8BD9858A-48D9-4AE9-B959-C29E96B2566A}" destId="{E690921E-2B3B-434A-AB3F-2504A0B27166}" srcOrd="8" destOrd="0" presId="urn:microsoft.com/office/officeart/2018/2/layout/IconVerticalSolidList"/>
    <dgm:cxn modelId="{77E994DF-675B-4560-BC6C-7558556BD879}" type="presParOf" srcId="{E690921E-2B3B-434A-AB3F-2504A0B27166}" destId="{DE9EAEA9-8F3F-4BD4-8EC6-7C76DA56B634}" srcOrd="0" destOrd="0" presId="urn:microsoft.com/office/officeart/2018/2/layout/IconVerticalSolidList"/>
    <dgm:cxn modelId="{85583CCA-5753-4447-B9DD-51D8D206F68E}" type="presParOf" srcId="{E690921E-2B3B-434A-AB3F-2504A0B27166}" destId="{46071318-5DD8-49FF-9587-D70A74D00B93}" srcOrd="1" destOrd="0" presId="urn:microsoft.com/office/officeart/2018/2/layout/IconVerticalSolidList"/>
    <dgm:cxn modelId="{29AB64E5-0B0F-42DD-9DCE-D2314E3963B1}" type="presParOf" srcId="{E690921E-2B3B-434A-AB3F-2504A0B27166}" destId="{C20114A7-89FF-406B-8DAF-594FC58512DE}" srcOrd="2" destOrd="0" presId="urn:microsoft.com/office/officeart/2018/2/layout/IconVerticalSolidList"/>
    <dgm:cxn modelId="{9750FC13-173F-46AF-B6EF-B9DBABCA1DAA}" type="presParOf" srcId="{E690921E-2B3B-434A-AB3F-2504A0B27166}" destId="{4030E075-B8C7-4054-BF2D-810FE33BE0A1}"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53A55E-AB08-42F0-833D-2562AEEBC339}">
      <dsp:nvSpPr>
        <dsp:cNvPr id="0" name=""/>
        <dsp:cNvSpPr/>
      </dsp:nvSpPr>
      <dsp:spPr>
        <a:xfrm>
          <a:off x="0" y="3378"/>
          <a:ext cx="8229600" cy="71972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268C1A-363E-464A-8F3E-1220DBFD4A7A}">
      <dsp:nvSpPr>
        <dsp:cNvPr id="0" name=""/>
        <dsp:cNvSpPr/>
      </dsp:nvSpPr>
      <dsp:spPr>
        <a:xfrm>
          <a:off x="217717" y="165317"/>
          <a:ext cx="395849" cy="3958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F24755-09C4-4B1A-B182-141B9424C00C}">
      <dsp:nvSpPr>
        <dsp:cNvPr id="0" name=""/>
        <dsp:cNvSpPr/>
      </dsp:nvSpPr>
      <dsp:spPr>
        <a:xfrm>
          <a:off x="831283" y="3378"/>
          <a:ext cx="7398316" cy="719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171" tIns="76171" rIns="76171" bIns="76171" numCol="1" spcCol="1270" anchor="ctr" anchorCtr="0">
          <a:noAutofit/>
        </a:bodyPr>
        <a:lstStyle/>
        <a:p>
          <a:pPr marL="0" lvl="0" indent="0" algn="l" defTabSz="1066800">
            <a:lnSpc>
              <a:spcPct val="100000"/>
            </a:lnSpc>
            <a:spcBef>
              <a:spcPct val="0"/>
            </a:spcBef>
            <a:spcAft>
              <a:spcPct val="35000"/>
            </a:spcAft>
            <a:buNone/>
          </a:pPr>
          <a:r>
            <a:rPr lang="en-US" sz="2400" kern="1200" dirty="0"/>
            <a:t>Established website: </a:t>
          </a:r>
          <a:r>
            <a:rPr lang="en-US" sz="2400" kern="1200" dirty="0">
              <a:hlinkClick xmlns:r="http://schemas.openxmlformats.org/officeDocument/2006/relationships" r:id="rId3"/>
            </a:rPr>
            <a:t>www.zontausa.org</a:t>
          </a:r>
          <a:endParaRPr lang="en-US" sz="2400" kern="1200" dirty="0"/>
        </a:p>
      </dsp:txBody>
      <dsp:txXfrm>
        <a:off x="831283" y="3378"/>
        <a:ext cx="7398316" cy="719725"/>
      </dsp:txXfrm>
    </dsp:sp>
    <dsp:sp modelId="{04D4B862-3899-48D1-95AC-642365012C6E}">
      <dsp:nvSpPr>
        <dsp:cNvPr id="0" name=""/>
        <dsp:cNvSpPr/>
      </dsp:nvSpPr>
      <dsp:spPr>
        <a:xfrm>
          <a:off x="0" y="903036"/>
          <a:ext cx="8229600" cy="71972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252C55-24EE-41FE-ADA6-27331B342E54}">
      <dsp:nvSpPr>
        <dsp:cNvPr id="0" name=""/>
        <dsp:cNvSpPr/>
      </dsp:nvSpPr>
      <dsp:spPr>
        <a:xfrm>
          <a:off x="217717" y="1064974"/>
          <a:ext cx="395849" cy="395849"/>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3AE237-1C00-42ED-8CE6-6779458C90E4}">
      <dsp:nvSpPr>
        <dsp:cNvPr id="0" name=""/>
        <dsp:cNvSpPr/>
      </dsp:nvSpPr>
      <dsp:spPr>
        <a:xfrm>
          <a:off x="831283" y="903036"/>
          <a:ext cx="7398316" cy="719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171" tIns="76171" rIns="76171" bIns="76171" numCol="1" spcCol="1270" anchor="ctr" anchorCtr="0">
          <a:noAutofit/>
        </a:bodyPr>
        <a:lstStyle/>
        <a:p>
          <a:pPr marL="0" lvl="0" indent="0" algn="l" defTabSz="1066800">
            <a:lnSpc>
              <a:spcPct val="100000"/>
            </a:lnSpc>
            <a:spcBef>
              <a:spcPct val="0"/>
            </a:spcBef>
            <a:spcAft>
              <a:spcPct val="35000"/>
            </a:spcAft>
            <a:buNone/>
          </a:pPr>
          <a:r>
            <a:rPr lang="en-US" sz="2400" kern="1200" dirty="0"/>
            <a:t>Created USA Advocacy Action Center </a:t>
          </a:r>
        </a:p>
      </dsp:txBody>
      <dsp:txXfrm>
        <a:off x="831283" y="903036"/>
        <a:ext cx="7398316" cy="719725"/>
      </dsp:txXfrm>
    </dsp:sp>
    <dsp:sp modelId="{6CD200B2-3E11-4711-82A3-B26E41D468FB}">
      <dsp:nvSpPr>
        <dsp:cNvPr id="0" name=""/>
        <dsp:cNvSpPr/>
      </dsp:nvSpPr>
      <dsp:spPr>
        <a:xfrm>
          <a:off x="0" y="1802693"/>
          <a:ext cx="8229600" cy="71972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C89B8A-11B4-4BD1-8D55-F8A324D32C6A}">
      <dsp:nvSpPr>
        <dsp:cNvPr id="0" name=""/>
        <dsp:cNvSpPr/>
      </dsp:nvSpPr>
      <dsp:spPr>
        <a:xfrm>
          <a:off x="217717" y="1964631"/>
          <a:ext cx="395849" cy="395849"/>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E2593C-3714-4198-91A3-B658DBC4FF78}">
      <dsp:nvSpPr>
        <dsp:cNvPr id="0" name=""/>
        <dsp:cNvSpPr/>
      </dsp:nvSpPr>
      <dsp:spPr>
        <a:xfrm>
          <a:off x="831283" y="1802693"/>
          <a:ext cx="7398316" cy="719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171" tIns="76171" rIns="76171" bIns="76171" numCol="1" spcCol="1270" anchor="ctr" anchorCtr="0">
          <a:noAutofit/>
        </a:bodyPr>
        <a:lstStyle/>
        <a:p>
          <a:pPr marL="0" lvl="0" indent="0" algn="l" defTabSz="1066800">
            <a:lnSpc>
              <a:spcPct val="100000"/>
            </a:lnSpc>
            <a:spcBef>
              <a:spcPct val="0"/>
            </a:spcBef>
            <a:spcAft>
              <a:spcPct val="35000"/>
            </a:spcAft>
            <a:buNone/>
          </a:pPr>
          <a:r>
            <a:rPr lang="en-US" sz="2400" kern="1200" dirty="0"/>
            <a:t>Committees Established</a:t>
          </a:r>
        </a:p>
      </dsp:txBody>
      <dsp:txXfrm>
        <a:off x="831283" y="1802693"/>
        <a:ext cx="7398316" cy="719725"/>
      </dsp:txXfrm>
    </dsp:sp>
    <dsp:sp modelId="{767E035C-2A5F-41DB-A8E3-D4ECA79052A2}">
      <dsp:nvSpPr>
        <dsp:cNvPr id="0" name=""/>
        <dsp:cNvSpPr/>
      </dsp:nvSpPr>
      <dsp:spPr>
        <a:xfrm>
          <a:off x="0" y="2710684"/>
          <a:ext cx="8229600" cy="71972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5760D2-F08A-4BAA-A3B3-0C628AAA5996}">
      <dsp:nvSpPr>
        <dsp:cNvPr id="0" name=""/>
        <dsp:cNvSpPr/>
      </dsp:nvSpPr>
      <dsp:spPr>
        <a:xfrm>
          <a:off x="217717" y="2864288"/>
          <a:ext cx="395849" cy="395849"/>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660D16-0984-451D-8D84-5BE9179B44C3}">
      <dsp:nvSpPr>
        <dsp:cNvPr id="0" name=""/>
        <dsp:cNvSpPr/>
      </dsp:nvSpPr>
      <dsp:spPr>
        <a:xfrm>
          <a:off x="831283" y="2702350"/>
          <a:ext cx="7398316" cy="719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171" tIns="76171" rIns="76171" bIns="76171" numCol="1" spcCol="1270" anchor="ctr" anchorCtr="0">
          <a:noAutofit/>
        </a:bodyPr>
        <a:lstStyle/>
        <a:p>
          <a:pPr marL="0" lvl="0" indent="0" algn="l" defTabSz="1066800">
            <a:lnSpc>
              <a:spcPct val="100000"/>
            </a:lnSpc>
            <a:spcBef>
              <a:spcPct val="0"/>
            </a:spcBef>
            <a:spcAft>
              <a:spcPct val="35000"/>
            </a:spcAft>
            <a:buNone/>
          </a:pPr>
          <a:r>
            <a:rPr lang="en-US" sz="2400" kern="1200" dirty="0"/>
            <a:t>Convenors Appointed </a:t>
          </a:r>
        </a:p>
      </dsp:txBody>
      <dsp:txXfrm>
        <a:off x="831283" y="2702350"/>
        <a:ext cx="7398316" cy="719725"/>
      </dsp:txXfrm>
    </dsp:sp>
    <dsp:sp modelId="{DE9EAEA9-8F3F-4BD4-8EC6-7C76DA56B634}">
      <dsp:nvSpPr>
        <dsp:cNvPr id="0" name=""/>
        <dsp:cNvSpPr/>
      </dsp:nvSpPr>
      <dsp:spPr>
        <a:xfrm>
          <a:off x="0" y="3602007"/>
          <a:ext cx="8229600" cy="71972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071318-5DD8-49FF-9587-D70A74D00B93}">
      <dsp:nvSpPr>
        <dsp:cNvPr id="0" name=""/>
        <dsp:cNvSpPr/>
      </dsp:nvSpPr>
      <dsp:spPr>
        <a:xfrm>
          <a:off x="217717" y="3763945"/>
          <a:ext cx="395849" cy="395849"/>
        </a:xfrm>
        <a:prstGeom prst="rect">
          <a:avLst/>
        </a:prstGeom>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30E075-B8C7-4054-BF2D-810FE33BE0A1}">
      <dsp:nvSpPr>
        <dsp:cNvPr id="0" name=""/>
        <dsp:cNvSpPr/>
      </dsp:nvSpPr>
      <dsp:spPr>
        <a:xfrm>
          <a:off x="831283" y="3602007"/>
          <a:ext cx="7398316" cy="719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171" tIns="76171" rIns="76171" bIns="76171" numCol="1" spcCol="1270" anchor="ctr" anchorCtr="0">
          <a:noAutofit/>
        </a:bodyPr>
        <a:lstStyle/>
        <a:p>
          <a:pPr marL="0" lvl="0" indent="0" algn="l" defTabSz="1066800">
            <a:lnSpc>
              <a:spcPct val="100000"/>
            </a:lnSpc>
            <a:spcBef>
              <a:spcPct val="0"/>
            </a:spcBef>
            <a:spcAft>
              <a:spcPct val="35000"/>
            </a:spcAft>
            <a:buNone/>
          </a:pPr>
          <a:r>
            <a:rPr lang="en-US" sz="2400" kern="1200" dirty="0"/>
            <a:t>Branding:  Logo and screen backgrounds</a:t>
          </a:r>
        </a:p>
      </dsp:txBody>
      <dsp:txXfrm>
        <a:off x="831283" y="3602007"/>
        <a:ext cx="7398316" cy="71972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40" cy="469424"/>
          </a:xfrm>
          <a:prstGeom prst="rect">
            <a:avLst/>
          </a:prstGeom>
        </p:spPr>
        <p:txBody>
          <a:bodyPr vert="horz" lIns="94110" tIns="47055" rIns="94110" bIns="47055" rtlCol="0"/>
          <a:lstStyle>
            <a:lvl1pPr algn="l">
              <a:defRPr sz="1200"/>
            </a:lvl1pPr>
          </a:lstStyle>
          <a:p>
            <a:endParaRPr lang="en-US"/>
          </a:p>
        </p:txBody>
      </p:sp>
      <p:sp>
        <p:nvSpPr>
          <p:cNvPr id="3" name="Date Placeholder 2"/>
          <p:cNvSpPr>
            <a:spLocks noGrp="1"/>
          </p:cNvSpPr>
          <p:nvPr>
            <p:ph type="dt" idx="1"/>
          </p:nvPr>
        </p:nvSpPr>
        <p:spPr>
          <a:xfrm>
            <a:off x="4023093" y="0"/>
            <a:ext cx="3077740" cy="469424"/>
          </a:xfrm>
          <a:prstGeom prst="rect">
            <a:avLst/>
          </a:prstGeom>
        </p:spPr>
        <p:txBody>
          <a:bodyPr vert="horz" lIns="94110" tIns="47055" rIns="94110" bIns="47055" rtlCol="0"/>
          <a:lstStyle>
            <a:lvl1pPr algn="r">
              <a:defRPr sz="1200"/>
            </a:lvl1pPr>
          </a:lstStyle>
          <a:p>
            <a:fld id="{D70EF6E6-6A8A-468A-A18F-F2053ED1FF45}" type="datetimeFigureOut">
              <a:rPr lang="en-US" smtClean="0"/>
              <a:pPr/>
              <a:t>9/13/2023</a:t>
            </a:fld>
            <a:endParaRPr lang="en-US"/>
          </a:p>
        </p:txBody>
      </p:sp>
      <p:sp>
        <p:nvSpPr>
          <p:cNvPr id="4" name="Slide Image Placeholder 3"/>
          <p:cNvSpPr>
            <a:spLocks noGrp="1" noRot="1" noChangeAspect="1"/>
          </p:cNvSpPr>
          <p:nvPr>
            <p:ph type="sldImg" idx="2"/>
          </p:nvPr>
        </p:nvSpPr>
        <p:spPr>
          <a:xfrm>
            <a:off x="1203325" y="704850"/>
            <a:ext cx="4695825" cy="3521075"/>
          </a:xfrm>
          <a:prstGeom prst="rect">
            <a:avLst/>
          </a:prstGeom>
          <a:noFill/>
          <a:ln w="12700">
            <a:solidFill>
              <a:prstClr val="black"/>
            </a:solidFill>
          </a:ln>
        </p:spPr>
        <p:txBody>
          <a:bodyPr vert="horz" lIns="94110" tIns="47055" rIns="94110" bIns="47055"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110" tIns="47055" rIns="94110" bIns="4705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40" cy="469424"/>
          </a:xfrm>
          <a:prstGeom prst="rect">
            <a:avLst/>
          </a:prstGeom>
        </p:spPr>
        <p:txBody>
          <a:bodyPr vert="horz" lIns="94110" tIns="47055" rIns="94110" bIns="47055"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2"/>
            <a:ext cx="3077740" cy="469424"/>
          </a:xfrm>
          <a:prstGeom prst="rect">
            <a:avLst/>
          </a:prstGeom>
        </p:spPr>
        <p:txBody>
          <a:bodyPr vert="horz" lIns="94110" tIns="47055" rIns="94110" bIns="47055" rtlCol="0" anchor="b"/>
          <a:lstStyle>
            <a:lvl1pPr algn="r">
              <a:defRPr sz="1200"/>
            </a:lvl1pPr>
          </a:lstStyle>
          <a:p>
            <a:fld id="{0B390278-3D5C-4D25-855D-C35FE45BB84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Who is in the room?</a:t>
            </a:r>
          </a:p>
          <a:p>
            <a:r>
              <a:rPr lang="en-US" dirty="0"/>
              <a:t>What do folks know about the Caucus? Former members?</a:t>
            </a:r>
          </a:p>
          <a:p>
            <a:r>
              <a:rPr lang="en-US" dirty="0"/>
              <a:t>Lots of experienced </a:t>
            </a:r>
            <a:r>
              <a:rPr lang="en-US" dirty="0" err="1"/>
              <a:t>Zontians</a:t>
            </a:r>
            <a:r>
              <a:rPr lang="en-US" dirty="0"/>
              <a:t> in the room who can add to the discussion.    </a:t>
            </a:r>
          </a:p>
        </p:txBody>
      </p:sp>
      <p:sp>
        <p:nvSpPr>
          <p:cNvPr id="4" name="Slide Number Placeholder 3"/>
          <p:cNvSpPr>
            <a:spLocks noGrp="1"/>
          </p:cNvSpPr>
          <p:nvPr>
            <p:ph type="sldNum" sz="quarter" idx="10"/>
          </p:nvPr>
        </p:nvSpPr>
        <p:spPr/>
        <p:txBody>
          <a:bodyPr/>
          <a:lstStyle/>
          <a:p>
            <a:fld id="{0B390278-3D5C-4D25-855D-C35FE45BB84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current Committees</a:t>
            </a:r>
          </a:p>
          <a:p>
            <a:r>
              <a:rPr lang="en-US" dirty="0"/>
              <a:t>Non-Caucus members are welcome to join Committees!</a:t>
            </a:r>
          </a:p>
        </p:txBody>
      </p:sp>
      <p:sp>
        <p:nvSpPr>
          <p:cNvPr id="4" name="Slide Number Placeholder 3"/>
          <p:cNvSpPr>
            <a:spLocks noGrp="1"/>
          </p:cNvSpPr>
          <p:nvPr>
            <p:ph type="sldNum" sz="quarter" idx="5"/>
          </p:nvPr>
        </p:nvSpPr>
        <p:spPr/>
        <p:txBody>
          <a:bodyPr/>
          <a:lstStyle/>
          <a:p>
            <a:fld id="{0B390278-3D5C-4D25-855D-C35FE45BB84A}" type="slidenum">
              <a:rPr lang="en-US" smtClean="0"/>
              <a:pPr/>
              <a:t>10</a:t>
            </a:fld>
            <a:endParaRPr lang="en-US"/>
          </a:p>
        </p:txBody>
      </p:sp>
    </p:spTree>
    <p:extLst>
      <p:ext uri="{BB962C8B-B14F-4D97-AF65-F5344CB8AC3E}">
        <p14:creationId xmlns:p14="http://schemas.microsoft.com/office/powerpoint/2010/main" val="39231174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390278-3D5C-4D25-855D-C35FE45BB84A}" type="slidenum">
              <a:rPr lang="en-US" smtClean="0"/>
              <a:pPr/>
              <a:t>11</a:t>
            </a:fld>
            <a:endParaRPr lang="en-US"/>
          </a:p>
        </p:txBody>
      </p:sp>
    </p:spTree>
    <p:extLst>
      <p:ext uri="{BB962C8B-B14F-4D97-AF65-F5344CB8AC3E}">
        <p14:creationId xmlns:p14="http://schemas.microsoft.com/office/powerpoint/2010/main" val="3984737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390278-3D5C-4D25-855D-C35FE45BB84A}" type="slidenum">
              <a:rPr lang="en-US" smtClean="0"/>
              <a:pPr/>
              <a:t>12</a:t>
            </a:fld>
            <a:endParaRPr lang="en-US"/>
          </a:p>
        </p:txBody>
      </p:sp>
    </p:spTree>
    <p:extLst>
      <p:ext uri="{BB962C8B-B14F-4D97-AF65-F5344CB8AC3E}">
        <p14:creationId xmlns:p14="http://schemas.microsoft.com/office/powerpoint/2010/main" val="3575380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390278-3D5C-4D25-855D-C35FE45BB84A}" type="slidenum">
              <a:rPr lang="en-US" smtClean="0"/>
              <a:pPr/>
              <a:t>13</a:t>
            </a:fld>
            <a:endParaRPr lang="en-US"/>
          </a:p>
        </p:txBody>
      </p:sp>
    </p:spTree>
    <p:extLst>
      <p:ext uri="{BB962C8B-B14F-4D97-AF65-F5344CB8AC3E}">
        <p14:creationId xmlns:p14="http://schemas.microsoft.com/office/powerpoint/2010/main" val="17010719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Call to Action! Huge opportunity—we have 8000 members in the USA.  Think about the impact we could have if all </a:t>
            </a:r>
            <a:r>
              <a:rPr lang="en-US" dirty="0" err="1"/>
              <a:t>Zontians</a:t>
            </a:r>
            <a:r>
              <a:rPr lang="en-US" dirty="0"/>
              <a:t> were engaged in Fast Action Friday to amplify our collective voices.</a:t>
            </a:r>
          </a:p>
          <a:p>
            <a:endParaRPr lang="en-US" dirty="0"/>
          </a:p>
          <a:p>
            <a:r>
              <a:rPr lang="en-US" dirty="0"/>
              <a:t>Non-</a:t>
            </a:r>
            <a:r>
              <a:rPr lang="en-US" dirty="0" err="1"/>
              <a:t>Zontians</a:t>
            </a:r>
            <a:r>
              <a:rPr lang="en-US" dirty="0"/>
              <a:t> can also participate</a:t>
            </a:r>
          </a:p>
        </p:txBody>
      </p:sp>
      <p:sp>
        <p:nvSpPr>
          <p:cNvPr id="4" name="Slide Number Placeholder 3"/>
          <p:cNvSpPr>
            <a:spLocks noGrp="1"/>
          </p:cNvSpPr>
          <p:nvPr>
            <p:ph type="sldNum" sz="quarter" idx="5"/>
          </p:nvPr>
        </p:nvSpPr>
        <p:spPr/>
        <p:txBody>
          <a:bodyPr/>
          <a:lstStyle/>
          <a:p>
            <a:fld id="{0B390278-3D5C-4D25-855D-C35FE45BB84A}" type="slidenum">
              <a:rPr lang="en-US" smtClean="0"/>
              <a:pPr/>
              <a:t>14</a:t>
            </a:fld>
            <a:endParaRPr lang="en-US"/>
          </a:p>
        </p:txBody>
      </p:sp>
    </p:spTree>
    <p:extLst>
      <p:ext uri="{BB962C8B-B14F-4D97-AF65-F5344CB8AC3E}">
        <p14:creationId xmlns:p14="http://schemas.microsoft.com/office/powerpoint/2010/main" val="4853001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Let’s consider short breakout groups to get ideas on how we can get all </a:t>
            </a:r>
            <a:r>
              <a:rPr lang="en-US" dirty="0" err="1"/>
              <a:t>Zontians</a:t>
            </a:r>
            <a:r>
              <a:rPr lang="en-US" dirty="0"/>
              <a:t> in the US to take action!</a:t>
            </a:r>
          </a:p>
          <a:p>
            <a:r>
              <a:rPr lang="en-US" dirty="0"/>
              <a:t>And have people review the website. Take them through the various resources.                                                                                                                                                                                                                                                                                                                                                                                                                                                                                                                                                                                                                                                                                                                                                                                                                                                                                                                                                                                                                                                                                                                                                                                                                                                                                                             </a:t>
            </a:r>
          </a:p>
        </p:txBody>
      </p:sp>
      <p:sp>
        <p:nvSpPr>
          <p:cNvPr id="4" name="Slide Number Placeholder 3"/>
          <p:cNvSpPr>
            <a:spLocks noGrp="1"/>
          </p:cNvSpPr>
          <p:nvPr>
            <p:ph type="sldNum" sz="quarter" idx="5"/>
          </p:nvPr>
        </p:nvSpPr>
        <p:spPr/>
        <p:txBody>
          <a:bodyPr/>
          <a:lstStyle/>
          <a:p>
            <a:fld id="{0B390278-3D5C-4D25-855D-C35FE45BB84A}" type="slidenum">
              <a:rPr lang="en-US" smtClean="0"/>
              <a:pPr/>
              <a:t>15</a:t>
            </a:fld>
            <a:endParaRPr lang="en-US"/>
          </a:p>
        </p:txBody>
      </p:sp>
    </p:spTree>
    <p:extLst>
      <p:ext uri="{BB962C8B-B14F-4D97-AF65-F5344CB8AC3E}">
        <p14:creationId xmlns:p14="http://schemas.microsoft.com/office/powerpoint/2010/main" val="8634440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Resources galore</a:t>
            </a:r>
          </a:p>
          <a:p>
            <a:endParaRPr lang="en-US" dirty="0"/>
          </a:p>
        </p:txBody>
      </p:sp>
      <p:sp>
        <p:nvSpPr>
          <p:cNvPr id="4" name="Slide Number Placeholder 3"/>
          <p:cNvSpPr>
            <a:spLocks noGrp="1"/>
          </p:cNvSpPr>
          <p:nvPr>
            <p:ph type="sldNum" sz="quarter" idx="5"/>
          </p:nvPr>
        </p:nvSpPr>
        <p:spPr/>
        <p:txBody>
          <a:bodyPr/>
          <a:lstStyle/>
          <a:p>
            <a:fld id="{0B390278-3D5C-4D25-855D-C35FE45BB84A}" type="slidenum">
              <a:rPr lang="en-US" smtClean="0"/>
              <a:pPr/>
              <a:t>16</a:t>
            </a:fld>
            <a:endParaRPr lang="en-US"/>
          </a:p>
        </p:txBody>
      </p:sp>
    </p:spTree>
    <p:extLst>
      <p:ext uri="{BB962C8B-B14F-4D97-AF65-F5344CB8AC3E}">
        <p14:creationId xmlns:p14="http://schemas.microsoft.com/office/powerpoint/2010/main" val="20711856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390278-3D5C-4D25-855D-C35FE45BB84A}" type="slidenum">
              <a:rPr lang="en-US" smtClean="0"/>
              <a:pPr/>
              <a:t>17</a:t>
            </a:fld>
            <a:endParaRPr lang="en-US"/>
          </a:p>
        </p:txBody>
      </p:sp>
    </p:spTree>
    <p:extLst>
      <p:ext uri="{BB962C8B-B14F-4D97-AF65-F5344CB8AC3E}">
        <p14:creationId xmlns:p14="http://schemas.microsoft.com/office/powerpoint/2010/main" val="16110667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390278-3D5C-4D25-855D-C35FE45BB84A}" type="slidenum">
              <a:rPr lang="en-US" smtClean="0"/>
              <a:pPr/>
              <a:t>18</a:t>
            </a:fld>
            <a:endParaRPr lang="en-US"/>
          </a:p>
        </p:txBody>
      </p:sp>
    </p:spTree>
    <p:extLst>
      <p:ext uri="{BB962C8B-B14F-4D97-AF65-F5344CB8AC3E}">
        <p14:creationId xmlns:p14="http://schemas.microsoft.com/office/powerpoint/2010/main" val="2173718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Main objective is to increase knowledge about the Caucus, it’s resources and to get more </a:t>
            </a:r>
            <a:r>
              <a:rPr lang="en-US" dirty="0" err="1"/>
              <a:t>Zontians</a:t>
            </a:r>
            <a:r>
              <a:rPr lang="en-US" dirty="0"/>
              <a:t> engaged in national advocacy thru FAF’s. </a:t>
            </a:r>
          </a:p>
        </p:txBody>
      </p:sp>
      <p:sp>
        <p:nvSpPr>
          <p:cNvPr id="4" name="Slide Number Placeholder 3"/>
          <p:cNvSpPr>
            <a:spLocks noGrp="1"/>
          </p:cNvSpPr>
          <p:nvPr>
            <p:ph type="sldNum" sz="quarter" idx="5"/>
          </p:nvPr>
        </p:nvSpPr>
        <p:spPr/>
        <p:txBody>
          <a:bodyPr/>
          <a:lstStyle/>
          <a:p>
            <a:fld id="{0B390278-3D5C-4D25-855D-C35FE45BB84A}" type="slidenum">
              <a:rPr lang="en-US" smtClean="0"/>
              <a:pPr/>
              <a:t>2</a:t>
            </a:fld>
            <a:endParaRPr lang="en-US"/>
          </a:p>
        </p:txBody>
      </p:sp>
    </p:spTree>
    <p:extLst>
      <p:ext uri="{BB962C8B-B14F-4D97-AF65-F5344CB8AC3E}">
        <p14:creationId xmlns:p14="http://schemas.microsoft.com/office/powerpoint/2010/main" val="3118122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2017 Women’s March. The first March was a grassroots movement as women feared women’s rights were at risk. The mission organizers put together a non partisan event and the ZI Board agreed </a:t>
            </a:r>
            <a:r>
              <a:rPr lang="en-US" dirty="0" err="1"/>
              <a:t>Zontians</a:t>
            </a:r>
            <a:r>
              <a:rPr lang="en-US" dirty="0"/>
              <a:t> in the  US could march as </a:t>
            </a:r>
            <a:r>
              <a:rPr lang="en-US" dirty="0" err="1"/>
              <a:t>Zontians</a:t>
            </a:r>
            <a:r>
              <a:rPr lang="en-US" dirty="0"/>
              <a: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few </a:t>
            </a:r>
            <a:r>
              <a:rPr lang="en-US" dirty="0" err="1"/>
              <a:t>Zontians</a:t>
            </a:r>
            <a:r>
              <a:rPr lang="en-US" dirty="0"/>
              <a:t> who attended CSW and  the NAIDM later that year talked about how to create a Zonta voice at the national level in the US.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US Women’s Caucus at the UN was forming and for Zonta to have a voice, we  needed a US organization to do so. Bobbee Cardillo and Cheryl Mulhern  came up with a recommendation, which was approved by the ZI International Board.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 Women’s Caucus at the UN---</a:t>
            </a:r>
            <a:r>
              <a:rPr lang="en-US" b="1" dirty="0"/>
              <a:t>US Feminists Collaborating to Advance Human Rights and Gender Equity for Women and Girls Worldwide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p:txBody>
      </p:sp>
      <p:sp>
        <p:nvSpPr>
          <p:cNvPr id="4" name="Slide Number Placeholder 3"/>
          <p:cNvSpPr>
            <a:spLocks noGrp="1"/>
          </p:cNvSpPr>
          <p:nvPr>
            <p:ph type="sldNum" sz="quarter" idx="5"/>
          </p:nvPr>
        </p:nvSpPr>
        <p:spPr/>
        <p:txBody>
          <a:bodyPr/>
          <a:lstStyle/>
          <a:p>
            <a:fld id="{0B390278-3D5C-4D25-855D-C35FE45BB84A}" type="slidenum">
              <a:rPr lang="en-US" smtClean="0"/>
              <a:pPr/>
              <a:t>3</a:t>
            </a:fld>
            <a:endParaRPr lang="en-US"/>
          </a:p>
        </p:txBody>
      </p:sp>
    </p:spTree>
    <p:extLst>
      <p:ext uri="{BB962C8B-B14F-4D97-AF65-F5344CB8AC3E}">
        <p14:creationId xmlns:p14="http://schemas.microsoft.com/office/powerpoint/2010/main" val="472405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goals here truly represent the original purpose (and today’s primary purpose) of the Caucus. However, it seems that we are starting to expand a bit and have started provided more ideas and information to Clubs that involve more types of advocacy that involved more focus beyond just passing legislation…Perhaps ideas that raise awareness of issues for which there might not yet be legislation (but should be).</a:t>
            </a:r>
          </a:p>
          <a:p>
            <a:endParaRPr lang="en-US" dirty="0"/>
          </a:p>
          <a:p>
            <a:r>
              <a:rPr lang="en-US" dirty="0"/>
              <a:t>The website is a great resource and the Caucus is now sharing a lot more information that Clubs can use in their advocacy efforts. There are educational materials, service projects ideas aligned to our Advocacy efforts, best practices, and sharing so every Club doesn’t have to reinvent the wheel.  </a:t>
            </a:r>
          </a:p>
        </p:txBody>
      </p:sp>
      <p:sp>
        <p:nvSpPr>
          <p:cNvPr id="4" name="Slide Number Placeholder 3"/>
          <p:cNvSpPr>
            <a:spLocks noGrp="1"/>
          </p:cNvSpPr>
          <p:nvPr>
            <p:ph type="sldNum" sz="quarter" idx="5"/>
          </p:nvPr>
        </p:nvSpPr>
        <p:spPr/>
        <p:txBody>
          <a:bodyPr/>
          <a:lstStyle/>
          <a:p>
            <a:fld id="{0B390278-3D5C-4D25-855D-C35FE45BB84A}" type="slidenum">
              <a:rPr lang="en-US" smtClean="0"/>
              <a:pPr/>
              <a:t>4</a:t>
            </a:fld>
            <a:endParaRPr lang="en-US"/>
          </a:p>
        </p:txBody>
      </p:sp>
    </p:spTree>
    <p:extLst>
      <p:ext uri="{BB962C8B-B14F-4D97-AF65-F5344CB8AC3E}">
        <p14:creationId xmlns:p14="http://schemas.microsoft.com/office/powerpoint/2010/main" val="4026223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 early principle was the concept of partnering with other organizations who share our mission or goals.</a:t>
            </a:r>
          </a:p>
          <a:p>
            <a:endParaRPr lang="en-US" dirty="0"/>
          </a:p>
          <a:p>
            <a:r>
              <a:rPr lang="en-US" dirty="0"/>
              <a:t>The US Women’s Caucus at the UN is an alliance of US feminists and non-governmental organizations engaged in joint advocacy at the United Nations Commission on the Status of Women. We research issues, exchange information, and promote the principles of the women’s human rights agenda declared in the UN Convention on the Elimination of All Forms of Discrimination Against Women (CEDAW) and the Beijing Platform for Action. We advocate for greater gender equality at home and abroad with the US government including the White House, Congress, State Department, and US Mission to the UN. Through this collaboration, we all have a larger, louder, stronger voice together by leveraging our collective knowledge and capabilities.</a:t>
            </a:r>
          </a:p>
          <a:p>
            <a:endParaRPr lang="en-US" dirty="0"/>
          </a:p>
          <a:p>
            <a:r>
              <a:rPr lang="en-US" dirty="0"/>
              <a:t>Many </a:t>
            </a:r>
            <a:r>
              <a:rPr lang="en-US" dirty="0" err="1"/>
              <a:t>Zontians</a:t>
            </a:r>
            <a:r>
              <a:rPr lang="en-US" dirty="0"/>
              <a:t> were involved as individuals., and many took leadership roles. </a:t>
            </a:r>
          </a:p>
        </p:txBody>
      </p:sp>
      <p:sp>
        <p:nvSpPr>
          <p:cNvPr id="4" name="Slide Number Placeholder 3"/>
          <p:cNvSpPr>
            <a:spLocks noGrp="1"/>
          </p:cNvSpPr>
          <p:nvPr>
            <p:ph type="sldNum" sz="quarter" idx="5"/>
          </p:nvPr>
        </p:nvSpPr>
        <p:spPr/>
        <p:txBody>
          <a:bodyPr/>
          <a:lstStyle/>
          <a:p>
            <a:fld id="{0B390278-3D5C-4D25-855D-C35FE45BB84A}" type="slidenum">
              <a:rPr lang="en-US" smtClean="0"/>
              <a:pPr/>
              <a:t>5</a:t>
            </a:fld>
            <a:endParaRPr lang="en-US"/>
          </a:p>
        </p:txBody>
      </p:sp>
    </p:spTree>
    <p:extLst>
      <p:ext uri="{BB962C8B-B14F-4D97-AF65-F5344CB8AC3E}">
        <p14:creationId xmlns:p14="http://schemas.microsoft.com/office/powerpoint/2010/main" val="764105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Branding</a:t>
            </a:r>
          </a:p>
          <a:p>
            <a:r>
              <a:rPr lang="en-US" dirty="0"/>
              <a:t>Get people to use website! It is a great Advocacy Resource</a:t>
            </a:r>
          </a:p>
        </p:txBody>
      </p:sp>
      <p:sp>
        <p:nvSpPr>
          <p:cNvPr id="4" name="Slide Number Placeholder 3"/>
          <p:cNvSpPr>
            <a:spLocks noGrp="1"/>
          </p:cNvSpPr>
          <p:nvPr>
            <p:ph type="sldNum" sz="quarter" idx="5"/>
          </p:nvPr>
        </p:nvSpPr>
        <p:spPr/>
        <p:txBody>
          <a:bodyPr/>
          <a:lstStyle/>
          <a:p>
            <a:fld id="{0B390278-3D5C-4D25-855D-C35FE45BB84A}" type="slidenum">
              <a:rPr lang="en-US" smtClean="0"/>
              <a:pPr/>
              <a:t>6</a:t>
            </a:fld>
            <a:endParaRPr lang="en-US"/>
          </a:p>
        </p:txBody>
      </p:sp>
    </p:spTree>
    <p:extLst>
      <p:ext uri="{BB962C8B-B14F-4D97-AF65-F5344CB8AC3E}">
        <p14:creationId xmlns:p14="http://schemas.microsoft.com/office/powerpoint/2010/main" val="2378903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390278-3D5C-4D25-855D-C35FE45BB84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we download video?</a:t>
            </a:r>
          </a:p>
          <a:p>
            <a:endParaRPr lang="en-US" dirty="0"/>
          </a:p>
          <a:p>
            <a:r>
              <a:rPr lang="en-US" dirty="0"/>
              <a:t>Sherilyn to lead</a:t>
            </a:r>
          </a:p>
        </p:txBody>
      </p:sp>
      <p:sp>
        <p:nvSpPr>
          <p:cNvPr id="4" name="Slide Number Placeholder 3"/>
          <p:cNvSpPr>
            <a:spLocks noGrp="1"/>
          </p:cNvSpPr>
          <p:nvPr>
            <p:ph type="sldNum" sz="quarter" idx="5"/>
          </p:nvPr>
        </p:nvSpPr>
        <p:spPr/>
        <p:txBody>
          <a:bodyPr/>
          <a:lstStyle/>
          <a:p>
            <a:fld id="{0B390278-3D5C-4D25-855D-C35FE45BB84A}" type="slidenum">
              <a:rPr lang="en-US" smtClean="0"/>
              <a:pPr/>
              <a:t>8</a:t>
            </a:fld>
            <a:endParaRPr lang="en-US"/>
          </a:p>
        </p:txBody>
      </p:sp>
    </p:spTree>
    <p:extLst>
      <p:ext uri="{BB962C8B-B14F-4D97-AF65-F5344CB8AC3E}">
        <p14:creationId xmlns:p14="http://schemas.microsoft.com/office/powerpoint/2010/main" val="4090182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390278-3D5C-4D25-855D-C35FE45BB84A}" type="slidenum">
              <a:rPr lang="en-US" smtClean="0"/>
              <a:pPr/>
              <a:t>9</a:t>
            </a:fld>
            <a:endParaRPr lang="en-US"/>
          </a:p>
        </p:txBody>
      </p:sp>
    </p:spTree>
    <p:extLst>
      <p:ext uri="{BB962C8B-B14F-4D97-AF65-F5344CB8AC3E}">
        <p14:creationId xmlns:p14="http://schemas.microsoft.com/office/powerpoint/2010/main" val="4284725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705600" y="4206240"/>
            <a:ext cx="960120" cy="457200"/>
          </a:xfrm>
        </p:spPr>
        <p:txBody>
          <a:bodyPr/>
          <a:lstStyle/>
          <a:p>
            <a:fld id="{C3F416CD-67A3-4CF0-A210-F6AF31AC147F}" type="datetimeFigureOut">
              <a:rPr lang="en-US" smtClean="0"/>
              <a:pPr/>
              <a:t>9/13/2023</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kumimoji="0" lang="en-US" dirty="0"/>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pPr algn="r" eaLnBrk="1" latinLnBrk="0" hangingPunct="1"/>
            <a:fld id="{96652B35-718D-4E28-AFEB-B694A3B357E8}" type="slidenum">
              <a:rPr kumimoji="0" lang="en-US" smtClean="0"/>
              <a:pPr algn="r" eaLnBrk="1" latinLnBrk="0" hangingPunct="1"/>
              <a:t>‹#›</a:t>
            </a:fld>
            <a:endParaRPr kumimoji="0" lang="en-US" sz="1800" dirty="0">
              <a:solidFill>
                <a:schemeClr val="bg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3F416CD-67A3-4CF0-A210-F6AF31AC147F}" type="datetimeFigureOut">
              <a:rPr lang="en-US" smtClean="0"/>
              <a:pPr/>
              <a:t>9/13/2023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652B35-718D-4E28-AFEB-B694A3B357E8}"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3F416CD-67A3-4CF0-A210-F6AF31AC147F}" type="datetimeFigureOut">
              <a:rPr lang="en-US" smtClean="0"/>
              <a:pPr/>
              <a:t>9/13/2023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652B35-718D-4E28-AFEB-B694A3B357E8}"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3F416CD-67A3-4CF0-A210-F6AF31AC147F}" type="datetimeFigureOut">
              <a:rPr lang="en-US" smtClean="0"/>
              <a:pPr/>
              <a:t>9/13/2023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652B35-718D-4E28-AFEB-B694A3B357E8}"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C3F416CD-67A3-4CF0-A210-F6AF31AC147F}" type="datetimeFigureOut">
              <a:rPr lang="en-US" smtClean="0"/>
              <a:pPr/>
              <a:t>9/13/2023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652B35-718D-4E28-AFEB-B694A3B357E8}" type="slidenum">
              <a:rPr kumimoji="0" lang="en-US" smtClean="0"/>
              <a:pPr/>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3F416CD-67A3-4CF0-A210-F6AF31AC147F}" type="datetimeFigureOut">
              <a:rPr lang="en-US" smtClean="0"/>
              <a:pPr/>
              <a:t>9/13/2023</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6652B35-718D-4E28-AFEB-B694A3B357E8}"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pPr algn="l" eaLnBrk="1" latinLnBrk="0" hangingPunct="1"/>
            <a:fld id="{C3F416CD-67A3-4CF0-A210-F6AF31AC147F}" type="datetimeFigureOut">
              <a:rPr lang="en-US" smtClean="0"/>
              <a:pPr algn="l" eaLnBrk="1" latinLnBrk="0" hangingPunct="1"/>
              <a:t>9/13/2023</a:t>
            </a:fld>
            <a:endParaRPr lang="en-US"/>
          </a:p>
        </p:txBody>
      </p:sp>
      <p:sp>
        <p:nvSpPr>
          <p:cNvPr id="27" name="Slide Number Placeholder 26"/>
          <p:cNvSpPr>
            <a:spLocks noGrp="1"/>
          </p:cNvSpPr>
          <p:nvPr>
            <p:ph type="sldNum" sz="quarter" idx="11"/>
          </p:nvPr>
        </p:nvSpPr>
        <p:spPr/>
        <p:txBody>
          <a:bodyPr rtlCol="0"/>
          <a:lstStyle/>
          <a:p>
            <a:pPr algn="r" eaLnBrk="1" latinLnBrk="0" hangingPunct="1"/>
            <a:fld id="{96652B35-718D-4E28-AFEB-B694A3B357E8}" type="slidenum">
              <a:rPr kumimoji="0" lang="en-US" smtClean="0"/>
              <a:pPr algn="r" eaLnBrk="1" latinLnBrk="0" hangingPunct="1"/>
              <a:t>‹#›</a:t>
            </a:fld>
            <a:endParaRPr kumimoji="0" lang="en-US"/>
          </a:p>
        </p:txBody>
      </p:sp>
      <p:sp>
        <p:nvSpPr>
          <p:cNvPr id="28" name="Footer Placeholder 27"/>
          <p:cNvSpPr>
            <a:spLocks noGrp="1"/>
          </p:cNvSpPr>
          <p:nvPr>
            <p:ph type="ftr" sz="quarter" idx="12"/>
          </p:nvPr>
        </p:nvSpPr>
        <p:spPr/>
        <p:txBody>
          <a:bodyPr rtlCol="0"/>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p:spPr>
        <p:txBody>
          <a:bodyPr/>
          <a:lstStyle/>
          <a:p>
            <a:fld id="{C3F416CD-67A3-4CF0-A210-F6AF31AC147F}" type="datetimeFigureOut">
              <a:rPr lang="en-US" smtClean="0"/>
              <a:pPr/>
              <a:t>9/13/2023</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kumimoji="0" lang="en-US" dirty="0"/>
          </a:p>
        </p:txBody>
      </p:sp>
      <p:sp>
        <p:nvSpPr>
          <p:cNvPr id="5" name="Slide Number Placeholder 4"/>
          <p:cNvSpPr>
            <a:spLocks noGrp="1"/>
          </p:cNvSpPr>
          <p:nvPr>
            <p:ph type="sldNum" sz="quarter" idx="12"/>
          </p:nvPr>
        </p:nvSpPr>
        <p:spPr>
          <a:xfrm>
            <a:off x="8174736" y="2272"/>
            <a:ext cx="762000" cy="365760"/>
          </a:xfrm>
        </p:spPr>
        <p:txBody>
          <a:bodyPr/>
          <a:lstStyle/>
          <a:p>
            <a:fld id="{96652B35-718D-4E28-AFEB-B694A3B357E8}" type="slidenum">
              <a:rPr kumimoji="0" lang="en-US" smtClean="0"/>
              <a:pPr/>
              <a:t>‹#›</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F416CD-67A3-4CF0-A210-F6AF31AC147F}" type="datetimeFigureOut">
              <a:rPr lang="en-US" smtClean="0"/>
              <a:pPr/>
              <a:t>9/13/2023</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96652B35-718D-4E28-AFEB-B694A3B357E8}"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3F416CD-67A3-4CF0-A210-F6AF31AC147F}" type="datetimeFigureOut">
              <a:rPr lang="en-US" smtClean="0"/>
              <a:pPr/>
              <a:t>9/13/2023</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6652B35-718D-4E28-AFEB-B694A3B357E8}"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C3F416CD-67A3-4CF0-A210-F6AF31AC147F}" type="datetimeFigureOut">
              <a:rPr lang="en-US" smtClean="0"/>
              <a:pPr/>
              <a:t>9/13/2023</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6652B35-718D-4E28-AFEB-B694A3B357E8}" type="slidenum">
              <a:rPr kumimoji="0" lang="en-US" smtClean="0"/>
              <a:pPr/>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pPr algn="l" eaLnBrk="1" latinLnBrk="0" hangingPunct="1"/>
            <a:fld id="{C3F416CD-67A3-4CF0-A210-F6AF31AC147F}" type="datetimeFigureOut">
              <a:rPr lang="en-US" smtClean="0"/>
              <a:pPr algn="l" eaLnBrk="1" latinLnBrk="0" hangingPunct="1"/>
              <a:t>9/13/2023</a:t>
            </a:fld>
            <a:endParaRPr lang="en-US" sz="800" dirty="0">
              <a:solidFill>
                <a:schemeClr val="accent2"/>
              </a:solidFill>
            </a:endParaRPr>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pPr algn="r" eaLnBrk="1" latinLnBrk="0" hangingPunct="1"/>
            <a:endParaRPr kumimoji="0" lang="en-US" sz="800" dirty="0">
              <a:solidFill>
                <a:schemeClr val="accent2"/>
              </a:solidFill>
            </a:endParaRPr>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pPr algn="r" eaLnBrk="1" latinLnBrk="0" hangingPunct="1"/>
            <a:fld id="{96652B35-718D-4E28-AFEB-B694A3B357E8}" type="slidenum">
              <a:rPr kumimoji="0" lang="en-US" smtClean="0"/>
              <a:pPr algn="r" eaLnBrk="1" latinLnBrk="0" hangingPunct="1"/>
              <a:t>‹#›</a:t>
            </a:fld>
            <a:endParaRPr kumimoji="0" lang="en-US" sz="18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zontausa.org/advocacy-political-yes-non-partisan-ye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0"/>
            <a:ext cx="8915400" cy="4191000"/>
          </a:xfrm>
        </p:spPr>
        <p:txBody>
          <a:bodyPr>
            <a:normAutofit/>
          </a:bodyPr>
          <a:lstStyle/>
          <a:p>
            <a:pPr algn="ctr"/>
            <a:r>
              <a:rPr lang="en-US" sz="3600" b="1" dirty="0"/>
              <a:t>Zonta USA Caucus 2018-2024</a:t>
            </a:r>
            <a:br>
              <a:rPr lang="en-US" dirty="0"/>
            </a:br>
            <a:br>
              <a:rPr lang="en-US" dirty="0"/>
            </a:br>
            <a:r>
              <a:rPr lang="en-US" sz="2000" b="1" dirty="0"/>
              <a:t>Ranelle Randles, Advocacy Chair Boulder Foothills Club and D12 USA Caucus Delegate</a:t>
            </a:r>
            <a:br>
              <a:rPr lang="en-US" sz="2000" b="1" dirty="0"/>
            </a:br>
            <a:br>
              <a:rPr lang="en-US" sz="2000" b="1" dirty="0"/>
            </a:br>
            <a:r>
              <a:rPr lang="en-US" sz="2000" b="1" dirty="0"/>
              <a:t>Denise Parrish, D12 Advocacy Chair, Cheyenne Club Advocacy Chair, and Former D12 USA Caucus Delegate (currently Alternate)</a:t>
            </a:r>
            <a:br>
              <a:rPr lang="en-US" sz="2000" b="1" dirty="0"/>
            </a:br>
            <a:br>
              <a:rPr lang="en-US" sz="2000" b="1" dirty="0"/>
            </a:br>
            <a:r>
              <a:rPr lang="en-US" sz="2000" b="1" dirty="0"/>
              <a:t>Sherilyn Gourley, Advocacy Chair North 40</a:t>
            </a:r>
            <a:br>
              <a:rPr lang="en-US" sz="2000" b="1" dirty="0"/>
            </a:br>
            <a:br>
              <a:rPr lang="en-US" sz="2000" dirty="0"/>
            </a:br>
            <a:endParaRPr lang="en-US" sz="2000" dirty="0"/>
          </a:p>
        </p:txBody>
      </p:sp>
      <p:sp>
        <p:nvSpPr>
          <p:cNvPr id="3" name="Subtitle 2"/>
          <p:cNvSpPr>
            <a:spLocks noGrp="1"/>
          </p:cNvSpPr>
          <p:nvPr>
            <p:ph type="subTitle" idx="1"/>
          </p:nvPr>
        </p:nvSpPr>
        <p:spPr>
          <a:xfrm>
            <a:off x="228600" y="4114800"/>
            <a:ext cx="4876800" cy="2743200"/>
          </a:xfrm>
        </p:spPr>
        <p:txBody>
          <a:bodyPr>
            <a:normAutofit/>
          </a:bodyPr>
          <a:lstStyle/>
          <a:p>
            <a:endParaRPr lang="en-US" b="1" dirty="0"/>
          </a:p>
          <a:p>
            <a:endParaRPr lang="en-US" b="1" dirty="0"/>
          </a:p>
          <a:p>
            <a:r>
              <a:rPr lang="en-US" b="1" dirty="0">
                <a:solidFill>
                  <a:schemeClr val="tx1"/>
                </a:solidFill>
              </a:rPr>
              <a:t>D12 Conference</a:t>
            </a:r>
          </a:p>
          <a:p>
            <a:r>
              <a:rPr lang="en-US" b="1" dirty="0">
                <a:solidFill>
                  <a:schemeClr val="tx1"/>
                </a:solidFill>
              </a:rPr>
              <a:t>September 16, 2023</a:t>
            </a:r>
          </a:p>
          <a:p>
            <a:r>
              <a:rPr lang="en-US" b="1" dirty="0">
                <a:solidFill>
                  <a:schemeClr val="tx1"/>
                </a:solidFill>
              </a:rPr>
              <a:t>Ft. Collins, CO</a:t>
            </a:r>
          </a:p>
        </p:txBody>
      </p:sp>
      <p:pic>
        <p:nvPicPr>
          <p:cNvPr id="5" name="Picture 4" descr="Zonta Country Logo_Horizontal_Color _USA Caucus.jpg"/>
          <p:cNvPicPr>
            <a:picLocks noChangeAspect="1"/>
          </p:cNvPicPr>
          <p:nvPr/>
        </p:nvPicPr>
        <p:blipFill>
          <a:blip r:embed="rId3" cstate="print"/>
          <a:stretch>
            <a:fillRect/>
          </a:stretch>
        </p:blipFill>
        <p:spPr>
          <a:xfrm>
            <a:off x="4800600" y="4800600"/>
            <a:ext cx="4073744" cy="20574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
            <a:extLst>
              <a:ext uri="{FF2B5EF4-FFF2-40B4-BE49-F238E27FC236}">
                <a16:creationId xmlns:a16="http://schemas.microsoft.com/office/drawing/2014/main" id="{BABCA7A8-3D0B-EC9C-654B-D47009FA69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9600"/>
            <a:ext cx="9144000" cy="6019800"/>
          </a:xfrm>
          <a:prstGeom prst="rect">
            <a:avLst/>
          </a:prstGeom>
        </p:spPr>
      </p:pic>
    </p:spTree>
    <p:extLst>
      <p:ext uri="{BB962C8B-B14F-4D97-AF65-F5344CB8AC3E}">
        <p14:creationId xmlns:p14="http://schemas.microsoft.com/office/powerpoint/2010/main" val="1451111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9355B-284C-764D-9CAB-F2618C8EC440}"/>
              </a:ext>
            </a:extLst>
          </p:cNvPr>
          <p:cNvSpPr>
            <a:spLocks noGrp="1"/>
          </p:cNvSpPr>
          <p:nvPr>
            <p:ph type="title"/>
          </p:nvPr>
        </p:nvSpPr>
        <p:spPr>
          <a:xfrm>
            <a:off x="304800" y="457200"/>
            <a:ext cx="8229600" cy="838200"/>
          </a:xfrm>
        </p:spPr>
        <p:txBody>
          <a:bodyPr>
            <a:normAutofit fontScale="90000"/>
          </a:bodyPr>
          <a:lstStyle/>
          <a:p>
            <a:pPr algn="ctr"/>
            <a:br>
              <a:rPr lang="en-US" sz="4000" b="1" dirty="0">
                <a:solidFill>
                  <a:schemeClr val="tx2"/>
                </a:solidFill>
                <a:latin typeface="Trebuchet MS" pitchFamily="34" charset="0"/>
              </a:rPr>
            </a:br>
            <a:r>
              <a:rPr lang="en-US" sz="3100" b="1" dirty="0">
                <a:solidFill>
                  <a:schemeClr val="tx2"/>
                </a:solidFill>
                <a:latin typeface="Trebuchet MS" pitchFamily="34" charset="0"/>
              </a:rPr>
              <a:t>Accomplishments</a:t>
            </a:r>
            <a:br>
              <a:rPr lang="en-US" sz="4000" b="1" dirty="0">
                <a:solidFill>
                  <a:schemeClr val="tx2"/>
                </a:solidFill>
                <a:latin typeface="Trebuchet MS" pitchFamily="34" charset="0"/>
              </a:rPr>
            </a:br>
            <a:endParaRPr lang="en-US" dirty="0"/>
          </a:p>
        </p:txBody>
      </p:sp>
      <p:sp>
        <p:nvSpPr>
          <p:cNvPr id="3" name="Content Placeholder 2"/>
          <p:cNvSpPr>
            <a:spLocks noGrp="1"/>
          </p:cNvSpPr>
          <p:nvPr>
            <p:ph idx="1"/>
          </p:nvPr>
        </p:nvSpPr>
        <p:spPr>
          <a:xfrm>
            <a:off x="457200" y="1447800"/>
            <a:ext cx="8229600" cy="5126736"/>
          </a:xfrm>
        </p:spPr>
        <p:txBody>
          <a:bodyPr>
            <a:normAutofit fontScale="85000" lnSpcReduction="20000"/>
          </a:bodyPr>
          <a:lstStyle/>
          <a:p>
            <a:pPr>
              <a:lnSpc>
                <a:spcPct val="120000"/>
              </a:lnSpc>
              <a:buClrTx/>
              <a:buFont typeface="Arial" panose="020B0604020202020204" pitchFamily="34" charset="0"/>
              <a:buChar char="•"/>
            </a:pPr>
            <a:r>
              <a:rPr lang="en-US" sz="2600" dirty="0">
                <a:latin typeface="Trebuchet MS" pitchFamily="34" charset="0"/>
              </a:rPr>
              <a:t>Child Marriage Billboard and Awareness Campaign</a:t>
            </a:r>
          </a:p>
          <a:p>
            <a:pPr lvl="1">
              <a:lnSpc>
                <a:spcPct val="120000"/>
              </a:lnSpc>
              <a:buClrTx/>
              <a:buFont typeface="Arial" panose="020B0604020202020204" pitchFamily="34" charset="0"/>
              <a:buChar char="•"/>
            </a:pPr>
            <a:r>
              <a:rPr lang="en-US" dirty="0">
                <a:solidFill>
                  <a:schemeClr val="tx1"/>
                </a:solidFill>
                <a:latin typeface="Trebuchet MS" pitchFamily="34" charset="0"/>
              </a:rPr>
              <a:t>Led successful actions in MA &amp; MI and started Coalition in CA</a:t>
            </a:r>
          </a:p>
          <a:p>
            <a:pPr lvl="1">
              <a:lnSpc>
                <a:spcPct val="120000"/>
              </a:lnSpc>
              <a:buClrTx/>
              <a:buFont typeface="Arial" panose="020B0604020202020204" pitchFamily="34" charset="0"/>
              <a:buChar char="•"/>
            </a:pPr>
            <a:r>
              <a:rPr lang="en-US" dirty="0">
                <a:solidFill>
                  <a:schemeClr val="tx1"/>
                </a:solidFill>
                <a:latin typeface="Trebuchet MS" pitchFamily="34" charset="0"/>
              </a:rPr>
              <a:t>Billboards today in Lansing MI</a:t>
            </a:r>
          </a:p>
          <a:p>
            <a:pPr>
              <a:lnSpc>
                <a:spcPct val="120000"/>
              </a:lnSpc>
              <a:buClrTx/>
              <a:buFont typeface="Arial" panose="020B0604020202020204" pitchFamily="34" charset="0"/>
              <a:buChar char="•"/>
            </a:pPr>
            <a:r>
              <a:rPr lang="en-US" sz="2600" dirty="0">
                <a:latin typeface="Trebuchet MS" pitchFamily="34" charset="0"/>
              </a:rPr>
              <a:t>Joined Amicus Brief supporting the ERA </a:t>
            </a:r>
          </a:p>
          <a:p>
            <a:pPr>
              <a:buClrTx/>
              <a:buFont typeface="Arial" panose="020B0604020202020204" pitchFamily="34" charset="0"/>
              <a:buChar char="•"/>
            </a:pPr>
            <a:r>
              <a:rPr lang="en-US" sz="2600" dirty="0">
                <a:latin typeface="Trebuchet MS" pitchFamily="34" charset="0"/>
              </a:rPr>
              <a:t>Hosted a call with Board Member Renee Coppock and Caucus members, Governors, Zonta Says NOW climate champions on a MT lawsuit suing the state for failure to provide a clean and healthful environment</a:t>
            </a:r>
          </a:p>
          <a:p>
            <a:pPr>
              <a:lnSpc>
                <a:spcPct val="120000"/>
              </a:lnSpc>
              <a:buClrTx/>
              <a:buFont typeface="Arial" panose="020B0604020202020204" pitchFamily="34" charset="0"/>
              <a:buChar char="•"/>
            </a:pPr>
            <a:r>
              <a:rPr lang="en-US" sz="2600" dirty="0">
                <a:latin typeface="Trebuchet MS" pitchFamily="34" charset="0"/>
              </a:rPr>
              <a:t>Zonta Says NOW USA Think Tanks</a:t>
            </a:r>
          </a:p>
          <a:p>
            <a:pPr>
              <a:lnSpc>
                <a:spcPct val="120000"/>
              </a:lnSpc>
              <a:buClrTx/>
              <a:buFont typeface="Arial" panose="020B0604020202020204" pitchFamily="34" charset="0"/>
              <a:buChar char="•"/>
            </a:pPr>
            <a:r>
              <a:rPr lang="en-US" sz="2600" dirty="0">
                <a:latin typeface="Trebuchet MS" pitchFamily="34" charset="0"/>
              </a:rPr>
              <a:t>Service, Advocacy Project ideas on website; as well as templates of social media posts</a:t>
            </a:r>
          </a:p>
          <a:p>
            <a:pPr>
              <a:lnSpc>
                <a:spcPct val="120000"/>
              </a:lnSpc>
              <a:buClrTx/>
              <a:buFont typeface="Arial" panose="020B0604020202020204" pitchFamily="34" charset="0"/>
              <a:buChar char="•"/>
            </a:pPr>
            <a:r>
              <a:rPr lang="en-US" sz="2600" dirty="0">
                <a:latin typeface="Trebuchet MS" pitchFamily="34" charset="0"/>
              </a:rPr>
              <a:t>Created Political, Not Partisan Video</a:t>
            </a:r>
          </a:p>
          <a:p>
            <a:pPr>
              <a:lnSpc>
                <a:spcPct val="120000"/>
              </a:lnSpc>
              <a:buClrTx/>
              <a:buFont typeface="Arial" panose="020B0604020202020204" pitchFamily="34" charset="0"/>
              <a:buChar char="•"/>
            </a:pPr>
            <a:r>
              <a:rPr lang="en-US" sz="2600" dirty="0">
                <a:latin typeface="Trebuchet MS" pitchFamily="34" charset="0"/>
              </a:rPr>
              <a:t>Created bi-monthly Advocacy Bulletin</a:t>
            </a:r>
          </a:p>
          <a:p>
            <a:pPr>
              <a:buClrTx/>
              <a:buFont typeface="Arial" panose="020B0604020202020204" pitchFamily="34" charset="0"/>
              <a:buChar char="•"/>
            </a:pPr>
            <a:endParaRPr lang="en-US" sz="2600" dirty="0">
              <a:latin typeface="Trebuchet MS" pitchFamily="34" charset="0"/>
            </a:endParaRPr>
          </a:p>
          <a:p>
            <a:endParaRPr lang="en-US" sz="2400" dirty="0">
              <a:latin typeface="Trebuchet MS" pitchFamily="34" charset="0"/>
            </a:endParaRPr>
          </a:p>
          <a:p>
            <a:endParaRPr lang="en-US" sz="2400" dirty="0">
              <a:latin typeface="Trebuchet MS"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735D2-FDFC-72EA-7B16-FBB6093EB5E9}"/>
              </a:ext>
            </a:extLst>
          </p:cNvPr>
          <p:cNvSpPr>
            <a:spLocks noGrp="1"/>
          </p:cNvSpPr>
          <p:nvPr>
            <p:ph type="title"/>
          </p:nvPr>
        </p:nvSpPr>
        <p:spPr>
          <a:xfrm>
            <a:off x="457200" y="457200"/>
            <a:ext cx="8229600" cy="609600"/>
          </a:xfrm>
        </p:spPr>
        <p:txBody>
          <a:bodyPr>
            <a:normAutofit/>
          </a:bodyPr>
          <a:lstStyle/>
          <a:p>
            <a:pPr algn="ctr"/>
            <a:r>
              <a:rPr lang="en-US" sz="2800" dirty="0"/>
              <a:t>Accomplishments</a:t>
            </a:r>
          </a:p>
        </p:txBody>
      </p:sp>
      <p:sp>
        <p:nvSpPr>
          <p:cNvPr id="3" name="Content Placeholder 2">
            <a:extLst>
              <a:ext uri="{FF2B5EF4-FFF2-40B4-BE49-F238E27FC236}">
                <a16:creationId xmlns:a16="http://schemas.microsoft.com/office/drawing/2014/main" id="{55D8954F-EF5B-64CE-8679-815D88BC7ABC}"/>
              </a:ext>
            </a:extLst>
          </p:cNvPr>
          <p:cNvSpPr>
            <a:spLocks noGrp="1"/>
          </p:cNvSpPr>
          <p:nvPr>
            <p:ph idx="1"/>
          </p:nvPr>
        </p:nvSpPr>
        <p:spPr>
          <a:xfrm>
            <a:off x="457200" y="914400"/>
            <a:ext cx="8229600" cy="6400800"/>
          </a:xfrm>
        </p:spPr>
        <p:txBody>
          <a:bodyPr>
            <a:normAutofit fontScale="25000" lnSpcReduction="20000"/>
          </a:bodyPr>
          <a:lstStyle/>
          <a:p>
            <a:pPr>
              <a:lnSpc>
                <a:spcPct val="120000"/>
              </a:lnSpc>
              <a:buClrTx/>
              <a:buFont typeface="Arial" panose="020B0604020202020204" pitchFamily="34" charset="0"/>
              <a:buChar char="•"/>
            </a:pPr>
            <a:r>
              <a:rPr lang="en-US" sz="9600" dirty="0">
                <a:latin typeface="Trebuchet MS" pitchFamily="34" charset="0"/>
              </a:rPr>
              <a:t>Zonta USA Facebook page posted daily memes during 16 Days of Activism </a:t>
            </a:r>
          </a:p>
          <a:p>
            <a:pPr>
              <a:lnSpc>
                <a:spcPct val="120000"/>
              </a:lnSpc>
              <a:buClrTx/>
              <a:buFont typeface="Arial" panose="020B0604020202020204" pitchFamily="34" charset="0"/>
              <a:buChar char="•"/>
            </a:pPr>
            <a:r>
              <a:rPr lang="en-US" sz="9600" dirty="0">
                <a:latin typeface="Trebuchet MS" pitchFamily="34" charset="0"/>
              </a:rPr>
              <a:t>Clubs and Caucus members supported passage of “18-No Exceptions laws” several states</a:t>
            </a:r>
          </a:p>
          <a:p>
            <a:pPr lvl="1">
              <a:lnSpc>
                <a:spcPct val="120000"/>
              </a:lnSpc>
              <a:buClrTx/>
              <a:buFont typeface="Arial" panose="020B0604020202020204" pitchFamily="34" charset="0"/>
              <a:buChar char="•"/>
            </a:pPr>
            <a:r>
              <a:rPr lang="en-US" sz="9600" dirty="0">
                <a:solidFill>
                  <a:schemeClr val="tx1"/>
                </a:solidFill>
                <a:latin typeface="Trebuchet MS" pitchFamily="34" charset="0"/>
              </a:rPr>
              <a:t>Via “Chain-In” speeches, Speaking at state hearings and directly with legislators, billboards</a:t>
            </a:r>
          </a:p>
          <a:p>
            <a:pPr>
              <a:lnSpc>
                <a:spcPct val="120000"/>
              </a:lnSpc>
              <a:buClrTx/>
              <a:buFont typeface="Arial" panose="020B0604020202020204" pitchFamily="34" charset="0"/>
              <a:buChar char="•"/>
            </a:pPr>
            <a:r>
              <a:rPr lang="en-US" sz="9600" dirty="0">
                <a:latin typeface="Trebuchet MS" pitchFamily="34" charset="0"/>
              </a:rPr>
              <a:t> Period Poverty Toolkit added to website</a:t>
            </a:r>
          </a:p>
          <a:p>
            <a:pPr>
              <a:lnSpc>
                <a:spcPct val="120000"/>
              </a:lnSpc>
              <a:buClrTx/>
              <a:buFont typeface="Arial" panose="020B0604020202020204" pitchFamily="34" charset="0"/>
              <a:buChar char="•"/>
            </a:pPr>
            <a:r>
              <a:rPr lang="en-US" sz="9600" dirty="0">
                <a:latin typeface="Trebuchet MS" pitchFamily="34" charset="0"/>
              </a:rPr>
              <a:t>Created ad hoc committees</a:t>
            </a:r>
          </a:p>
          <a:p>
            <a:pPr lvl="1">
              <a:lnSpc>
                <a:spcPct val="120000"/>
              </a:lnSpc>
              <a:buClrTx/>
              <a:buFont typeface="Arial" panose="020B0604020202020204" pitchFamily="34" charset="0"/>
              <a:buChar char="•"/>
            </a:pPr>
            <a:r>
              <a:rPr lang="en-US" sz="9600" dirty="0">
                <a:solidFill>
                  <a:schemeClr val="tx1"/>
                </a:solidFill>
                <a:latin typeface="Trebuchet MS" pitchFamily="34" charset="0"/>
              </a:rPr>
              <a:t>Rules of Procedure, Delegate job description</a:t>
            </a:r>
          </a:p>
          <a:p>
            <a:pPr lvl="1">
              <a:lnSpc>
                <a:spcPct val="120000"/>
              </a:lnSpc>
              <a:buClrTx/>
              <a:buFont typeface="Arial" panose="020B0604020202020204" pitchFamily="34" charset="0"/>
              <a:buChar char="•"/>
            </a:pPr>
            <a:r>
              <a:rPr lang="en-US" sz="9600" dirty="0">
                <a:solidFill>
                  <a:schemeClr val="tx1"/>
                </a:solidFill>
                <a:latin typeface="Trebuchet MS" pitchFamily="34" charset="0"/>
              </a:rPr>
              <a:t>Zonta represented in new Smithsonian American Women’s History Museum</a:t>
            </a:r>
          </a:p>
          <a:p>
            <a:pPr lvl="1">
              <a:lnSpc>
                <a:spcPct val="120000"/>
              </a:lnSpc>
              <a:buClrTx/>
              <a:buFont typeface="Arial" panose="020B0604020202020204" pitchFamily="34" charset="0"/>
              <a:buChar char="•"/>
            </a:pPr>
            <a:r>
              <a:rPr lang="en-US" sz="9600" dirty="0">
                <a:solidFill>
                  <a:schemeClr val="tx1"/>
                </a:solidFill>
                <a:latin typeface="Trebuchet MS" pitchFamily="34" charset="0"/>
              </a:rPr>
              <a:t>Updated “how to talk to your legislator”  on website</a:t>
            </a:r>
            <a:endParaRPr lang="en-US" sz="9600" dirty="0">
              <a:latin typeface="Trebuchet MS" pitchFamily="34" charset="0"/>
            </a:endParaRPr>
          </a:p>
          <a:p>
            <a:pPr>
              <a:lnSpc>
                <a:spcPct val="120000"/>
              </a:lnSpc>
              <a:buClrTx/>
              <a:buFont typeface="Arial" panose="020B0604020202020204" pitchFamily="34" charset="0"/>
              <a:buChar char="•"/>
            </a:pPr>
            <a:r>
              <a:rPr lang="en-US" sz="9600" dirty="0">
                <a:latin typeface="Trebuchet MS" pitchFamily="34" charset="0"/>
              </a:rPr>
              <a:t>Issued Statement on Women’s Equal Pay Day March 14 and other dates that mark Asian American, Latina, Native Women and Black Women’s Equal Pay Day</a:t>
            </a:r>
          </a:p>
          <a:p>
            <a:pPr>
              <a:lnSpc>
                <a:spcPct val="120000"/>
              </a:lnSpc>
              <a:buFont typeface="Wingdings" pitchFamily="2" charset="2"/>
              <a:buChar char="§"/>
            </a:pPr>
            <a:endParaRPr lang="en-US" sz="9600" dirty="0">
              <a:latin typeface="Trebuchet MS" pitchFamily="34" charset="0"/>
            </a:endParaRPr>
          </a:p>
          <a:p>
            <a:endParaRPr lang="en-US" dirty="0"/>
          </a:p>
        </p:txBody>
      </p:sp>
    </p:spTree>
    <p:extLst>
      <p:ext uri="{BB962C8B-B14F-4D97-AF65-F5344CB8AC3E}">
        <p14:creationId xmlns:p14="http://schemas.microsoft.com/office/powerpoint/2010/main" val="343815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305800" cy="685800"/>
          </a:xfrm>
        </p:spPr>
        <p:txBody>
          <a:bodyPr>
            <a:normAutofit/>
          </a:bodyPr>
          <a:lstStyle/>
          <a:p>
            <a:pPr algn="ctr"/>
            <a:r>
              <a:rPr lang="en-US" sz="2800" b="1" dirty="0"/>
              <a:t>Accomplishments</a:t>
            </a:r>
          </a:p>
        </p:txBody>
      </p:sp>
      <p:sp>
        <p:nvSpPr>
          <p:cNvPr id="3" name="Content Placeholder 2"/>
          <p:cNvSpPr>
            <a:spLocks noGrp="1"/>
          </p:cNvSpPr>
          <p:nvPr>
            <p:ph idx="1"/>
          </p:nvPr>
        </p:nvSpPr>
        <p:spPr>
          <a:xfrm>
            <a:off x="381000" y="1371600"/>
            <a:ext cx="8305800" cy="5410200"/>
          </a:xfrm>
        </p:spPr>
        <p:txBody>
          <a:bodyPr>
            <a:normAutofit fontScale="40000" lnSpcReduction="20000"/>
          </a:bodyPr>
          <a:lstStyle/>
          <a:p>
            <a:pPr>
              <a:lnSpc>
                <a:spcPct val="120000"/>
              </a:lnSpc>
              <a:buClrTx/>
              <a:buFont typeface="Arial" panose="020B0604020202020204" pitchFamily="34" charset="0"/>
              <a:buChar char="•"/>
            </a:pPr>
            <a:r>
              <a:rPr lang="en-US" sz="6200" dirty="0">
                <a:latin typeface="Trebuchet MS" pitchFamily="34" charset="0"/>
              </a:rPr>
              <a:t>Created Service and Advocacy Project idea sheets on DV, Human Trafficking, Sexual Assault for website</a:t>
            </a:r>
          </a:p>
          <a:p>
            <a:pPr>
              <a:lnSpc>
                <a:spcPct val="120000"/>
              </a:lnSpc>
              <a:buClrTx/>
              <a:buFont typeface="Arial" panose="020B0604020202020204" pitchFamily="34" charset="0"/>
              <a:buChar char="•"/>
            </a:pPr>
            <a:r>
              <a:rPr lang="en-US" sz="6200" dirty="0">
                <a:latin typeface="Trebuchet MS" pitchFamily="34" charset="0"/>
              </a:rPr>
              <a:t> Joined National Committee on Pay Equity</a:t>
            </a:r>
          </a:p>
          <a:p>
            <a:pPr>
              <a:lnSpc>
                <a:spcPct val="120000"/>
              </a:lnSpc>
              <a:buClrTx/>
              <a:buFont typeface="Arial" panose="020B0604020202020204" pitchFamily="34" charset="0"/>
              <a:buChar char="•"/>
            </a:pPr>
            <a:r>
              <a:rPr lang="en-US" sz="6200" dirty="0">
                <a:latin typeface="Trebuchet MS" pitchFamily="34" charset="0"/>
              </a:rPr>
              <a:t>Sent FAFs on 10 bills and urged confirmation of the At-Large Ambassador for Women’s Affairs</a:t>
            </a:r>
          </a:p>
          <a:p>
            <a:pPr>
              <a:lnSpc>
                <a:spcPct val="120000"/>
              </a:lnSpc>
              <a:buClrTx/>
              <a:buFont typeface="Arial" panose="020B0604020202020204" pitchFamily="34" charset="0"/>
              <a:buChar char="•"/>
            </a:pPr>
            <a:r>
              <a:rPr lang="en-US" sz="6200" dirty="0">
                <a:latin typeface="Trebuchet MS" pitchFamily="34" charset="0"/>
              </a:rPr>
              <a:t>Attended hearing of Senate Judiciary Committee on ratification of the ERA </a:t>
            </a:r>
          </a:p>
          <a:p>
            <a:pPr lvl="1">
              <a:lnSpc>
                <a:spcPct val="120000"/>
              </a:lnSpc>
              <a:buClrTx/>
              <a:buFont typeface="Arial" panose="020B0604020202020204" pitchFamily="34" charset="0"/>
              <a:buChar char="•"/>
            </a:pPr>
            <a:r>
              <a:rPr lang="en-US" sz="6200" dirty="0">
                <a:solidFill>
                  <a:schemeClr val="tx1"/>
                </a:solidFill>
                <a:latin typeface="Trebuchet MS" pitchFamily="34" charset="0"/>
              </a:rPr>
              <a:t>Submitted written testimony in support of </a:t>
            </a:r>
            <a:r>
              <a:rPr lang="en-US" sz="6200" b="1" u="sng" dirty="0">
                <a:solidFill>
                  <a:schemeClr val="tx1"/>
                </a:solidFill>
                <a:latin typeface="Trebuchet MS" pitchFamily="34" charset="0"/>
              </a:rPr>
              <a:t>SJ Res 4 </a:t>
            </a:r>
            <a:r>
              <a:rPr lang="en-US" sz="6200" dirty="0">
                <a:solidFill>
                  <a:schemeClr val="tx1"/>
                </a:solidFill>
                <a:latin typeface="Trebuchet MS" pitchFamily="34" charset="0"/>
              </a:rPr>
              <a:t>for the record</a:t>
            </a:r>
            <a:endParaRPr lang="en-US" sz="6200" dirty="0">
              <a:latin typeface="Trebuchet MS" pitchFamily="34" charset="0"/>
            </a:endParaRPr>
          </a:p>
          <a:p>
            <a:pPr>
              <a:lnSpc>
                <a:spcPct val="120000"/>
              </a:lnSpc>
              <a:buClrTx/>
              <a:buFont typeface="Arial" panose="020B0604020202020204" pitchFamily="34" charset="0"/>
              <a:buChar char="•"/>
            </a:pPr>
            <a:r>
              <a:rPr lang="en-US" sz="6200" dirty="0">
                <a:latin typeface="Trebuchet MS" pitchFamily="34" charset="0"/>
              </a:rPr>
              <a:t>Signed onto a letter as a supporting NGO from Congress to the President on ratification of CEDAW</a:t>
            </a:r>
          </a:p>
          <a:p>
            <a:pPr>
              <a:lnSpc>
                <a:spcPct val="120000"/>
              </a:lnSpc>
              <a:buClrTx/>
              <a:buFont typeface="Arial" panose="020B0604020202020204" pitchFamily="34" charset="0"/>
              <a:buChar char="•"/>
            </a:pPr>
            <a:r>
              <a:rPr lang="en-US" sz="6200" dirty="0">
                <a:latin typeface="Trebuchet MS" pitchFamily="34" charset="0"/>
              </a:rPr>
              <a:t>Zonta Says NOW USA Think Tank Sessions</a:t>
            </a:r>
          </a:p>
          <a:p>
            <a:pPr>
              <a:lnSpc>
                <a:spcPct val="120000"/>
              </a:lnSpc>
              <a:buClrTx/>
              <a:buFont typeface="Arial" panose="020B0604020202020204" pitchFamily="34" charset="0"/>
              <a:buChar char="•"/>
            </a:pPr>
            <a:endParaRPr lang="en-US" sz="6200" dirty="0">
              <a:latin typeface="Trebuchet MS" pitchFamily="34" charset="0"/>
            </a:endParaRPr>
          </a:p>
          <a:p>
            <a:pPr>
              <a:buFont typeface="Wingdings" pitchFamily="2" charset="2"/>
              <a:buChar char="§"/>
            </a:pPr>
            <a:endParaRPr lang="en-US" dirty="0">
              <a:latin typeface="Trebuchet MS"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153400" cy="838200"/>
          </a:xfrm>
        </p:spPr>
        <p:txBody>
          <a:bodyPr>
            <a:normAutofit fontScale="90000"/>
          </a:bodyPr>
          <a:lstStyle/>
          <a:p>
            <a:pPr algn="ctr"/>
            <a:r>
              <a:rPr lang="en-US" sz="3600" b="1" i="1" dirty="0"/>
              <a:t>Fast Action Friday</a:t>
            </a:r>
            <a:r>
              <a:rPr lang="en-US" sz="3600" b="1" dirty="0"/>
              <a:t> Alerts</a:t>
            </a:r>
            <a:br>
              <a:rPr lang="en-US" sz="3600" b="1" dirty="0"/>
            </a:br>
            <a:r>
              <a:rPr lang="en-US" sz="3600" b="1" dirty="0">
                <a:solidFill>
                  <a:schemeClr val="accent2"/>
                </a:solidFill>
              </a:rPr>
              <a:t>Call to Action</a:t>
            </a:r>
          </a:p>
        </p:txBody>
      </p:sp>
      <p:sp>
        <p:nvSpPr>
          <p:cNvPr id="3" name="Content Placeholder 2"/>
          <p:cNvSpPr>
            <a:spLocks noGrp="1"/>
          </p:cNvSpPr>
          <p:nvPr>
            <p:ph idx="1"/>
          </p:nvPr>
        </p:nvSpPr>
        <p:spPr>
          <a:xfrm>
            <a:off x="304800" y="1752600"/>
            <a:ext cx="8382000" cy="5105400"/>
          </a:xfrm>
        </p:spPr>
        <p:txBody>
          <a:bodyPr>
            <a:normAutofit lnSpcReduction="10000"/>
          </a:bodyPr>
          <a:lstStyle/>
          <a:p>
            <a:pPr>
              <a:buClrTx/>
              <a:buFont typeface="Arial" panose="020B0604020202020204" pitchFamily="34" charset="0"/>
              <a:buChar char="•"/>
            </a:pPr>
            <a:r>
              <a:rPr lang="en-US" b="1" dirty="0">
                <a:latin typeface="+mj-lt"/>
              </a:rPr>
              <a:t>Why important</a:t>
            </a:r>
            <a:r>
              <a:rPr lang="en-US" dirty="0">
                <a:latin typeface="+mj-lt"/>
              </a:rPr>
              <a:t>: </a:t>
            </a:r>
            <a:r>
              <a:rPr lang="en-US" b="1" dirty="0">
                <a:latin typeface="+mj-lt"/>
              </a:rPr>
              <a:t>Membership</a:t>
            </a:r>
          </a:p>
          <a:p>
            <a:pPr lvl="1">
              <a:buClrTx/>
              <a:buFont typeface="Arial" panose="020B0604020202020204" pitchFamily="34" charset="0"/>
              <a:buChar char="•"/>
            </a:pPr>
            <a:r>
              <a:rPr lang="en-US" sz="2800" dirty="0">
                <a:solidFill>
                  <a:schemeClr val="tx1"/>
                </a:solidFill>
                <a:latin typeface="+mj-lt"/>
              </a:rPr>
              <a:t>Competing US NGOs use quick action buttons for advocacy:  AAUW, Planned Parenthood, LWV, National Fed Bus and Prof Women, </a:t>
            </a:r>
            <a:r>
              <a:rPr lang="en-US" sz="2800" dirty="0" err="1">
                <a:solidFill>
                  <a:schemeClr val="tx1"/>
                </a:solidFill>
                <a:latin typeface="+mj-lt"/>
              </a:rPr>
              <a:t>Unicef</a:t>
            </a:r>
            <a:r>
              <a:rPr lang="en-US" sz="2800" dirty="0">
                <a:solidFill>
                  <a:schemeClr val="tx1"/>
                </a:solidFill>
                <a:latin typeface="+mj-lt"/>
              </a:rPr>
              <a:t> USA </a:t>
            </a:r>
          </a:p>
          <a:p>
            <a:pPr>
              <a:buClrTx/>
              <a:buFont typeface="Arial" panose="020B0604020202020204" pitchFamily="34" charset="0"/>
              <a:buChar char="•"/>
            </a:pPr>
            <a:r>
              <a:rPr lang="en-US" b="1" dirty="0">
                <a:latin typeface="+mj-lt"/>
              </a:rPr>
              <a:t>Impact since January 2022</a:t>
            </a:r>
            <a:endParaRPr lang="en-US" dirty="0">
              <a:latin typeface="+mj-lt"/>
            </a:endParaRPr>
          </a:p>
          <a:p>
            <a:pPr lvl="1">
              <a:buClrTx/>
              <a:buFont typeface="Arial" panose="020B0604020202020204" pitchFamily="34" charset="0"/>
              <a:buChar char="•"/>
            </a:pPr>
            <a:r>
              <a:rPr lang="en-US" sz="2800" dirty="0">
                <a:solidFill>
                  <a:schemeClr val="tx1"/>
                </a:solidFill>
                <a:latin typeface="+mj-lt"/>
              </a:rPr>
              <a:t>55 bills supported</a:t>
            </a:r>
          </a:p>
          <a:p>
            <a:pPr lvl="1">
              <a:buClrTx/>
              <a:buFont typeface="Arial" panose="020B0604020202020204" pitchFamily="34" charset="0"/>
              <a:buChar char="•"/>
            </a:pPr>
            <a:r>
              <a:rPr lang="en-US" sz="2800" dirty="0">
                <a:solidFill>
                  <a:schemeClr val="tx1"/>
                </a:solidFill>
                <a:latin typeface="+mj-lt"/>
              </a:rPr>
              <a:t>20,000 emails sent to officials</a:t>
            </a:r>
          </a:p>
          <a:p>
            <a:pPr lvl="1">
              <a:buClrTx/>
              <a:buFont typeface="Arial" panose="020B0604020202020204" pitchFamily="34" charset="0"/>
              <a:buChar char="•"/>
            </a:pPr>
            <a:r>
              <a:rPr lang="en-US" sz="2800" dirty="0">
                <a:latin typeface="+mj-lt"/>
              </a:rPr>
              <a:t>335 </a:t>
            </a:r>
            <a:r>
              <a:rPr lang="en-US" sz="2800" dirty="0" err="1">
                <a:latin typeface="+mj-lt"/>
              </a:rPr>
              <a:t>Zontians</a:t>
            </a:r>
            <a:r>
              <a:rPr lang="en-US" sz="2800" dirty="0">
                <a:latin typeface="+mj-lt"/>
              </a:rPr>
              <a:t> taking personal action bi-weekly</a:t>
            </a:r>
          </a:p>
          <a:p>
            <a:pPr>
              <a:buClrTx/>
              <a:buFont typeface="Arial" panose="020B0604020202020204" pitchFamily="34" charset="0"/>
              <a:buChar char="•"/>
            </a:pPr>
            <a:r>
              <a:rPr lang="en-US" b="1" dirty="0">
                <a:latin typeface="+mj-lt"/>
              </a:rPr>
              <a:t>Legislation Passes</a:t>
            </a:r>
          </a:p>
          <a:p>
            <a:pPr lvl="2">
              <a:buClrTx/>
              <a:buFont typeface="Arial" panose="020B0604020202020204" pitchFamily="34" charset="0"/>
              <a:buChar char="•"/>
            </a:pPr>
            <a:r>
              <a:rPr lang="en-US" sz="2800" dirty="0">
                <a:solidFill>
                  <a:schemeClr val="tx1"/>
                </a:solidFill>
                <a:latin typeface="+mj-lt"/>
              </a:rPr>
              <a:t>Members feel empowered to Make a Better World for Women and Girls!</a:t>
            </a:r>
          </a:p>
          <a:p>
            <a:endParaRPr lang="en-US" dirty="0">
              <a:latin typeface="+mj-l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Easiest Way? </a:t>
            </a:r>
            <a:r>
              <a:rPr lang="mr-IN" sz="3600" b="1" dirty="0"/>
              <a:t>–</a:t>
            </a:r>
            <a:r>
              <a:rPr lang="en-US" sz="3600" b="1" dirty="0"/>
              <a:t> On your phone!!</a:t>
            </a:r>
          </a:p>
        </p:txBody>
      </p:sp>
      <p:sp>
        <p:nvSpPr>
          <p:cNvPr id="3" name="Content Placeholder 2"/>
          <p:cNvSpPr>
            <a:spLocks noGrp="1"/>
          </p:cNvSpPr>
          <p:nvPr>
            <p:ph idx="1"/>
          </p:nvPr>
        </p:nvSpPr>
        <p:spPr>
          <a:xfrm>
            <a:off x="661611" y="2209800"/>
            <a:ext cx="8001000" cy="4495800"/>
          </a:xfrm>
        </p:spPr>
        <p:txBody>
          <a:bodyPr>
            <a:normAutofit/>
          </a:bodyPr>
          <a:lstStyle/>
          <a:p>
            <a:pPr marL="0" indent="0" algn="ctr">
              <a:buNone/>
            </a:pPr>
            <a:r>
              <a:rPr lang="en-US" dirty="0"/>
              <a:t>Sign up via phone or email!</a:t>
            </a:r>
          </a:p>
          <a:p>
            <a:pPr marL="0" indent="0" algn="ctr">
              <a:buNone/>
            </a:pPr>
            <a:r>
              <a:rPr lang="en-US" dirty="0"/>
              <a:t>Two clicks and you can have your voice heard!</a:t>
            </a:r>
          </a:p>
        </p:txBody>
      </p:sp>
      <p:pic>
        <p:nvPicPr>
          <p:cNvPr id="4" name="Picture 3">
            <a:extLst>
              <a:ext uri="{FF2B5EF4-FFF2-40B4-BE49-F238E27FC236}">
                <a16:creationId xmlns:a16="http://schemas.microsoft.com/office/drawing/2014/main" id="{8DBCEE15-1F21-4085-ACE1-2F776E70701C}"/>
              </a:ext>
            </a:extLst>
          </p:cNvPr>
          <p:cNvPicPr>
            <a:picLocks noChangeAspect="1"/>
          </p:cNvPicPr>
          <p:nvPr/>
        </p:nvPicPr>
        <p:blipFill>
          <a:blip r:embed="rId3"/>
          <a:stretch>
            <a:fillRect/>
          </a:stretch>
        </p:blipFill>
        <p:spPr>
          <a:xfrm>
            <a:off x="1333184" y="3810000"/>
            <a:ext cx="6477631" cy="2753259"/>
          </a:xfrm>
          <a:prstGeom prst="rect">
            <a:avLst/>
          </a:prstGeom>
        </p:spPr>
      </p:pic>
      <p:sp>
        <p:nvSpPr>
          <p:cNvPr id="7" name="Flowchart: Connector 6">
            <a:extLst>
              <a:ext uri="{FF2B5EF4-FFF2-40B4-BE49-F238E27FC236}">
                <a16:creationId xmlns:a16="http://schemas.microsoft.com/office/drawing/2014/main" id="{C026EF4D-699F-46E0-B797-2729FE21B57D}"/>
              </a:ext>
            </a:extLst>
          </p:cNvPr>
          <p:cNvSpPr/>
          <p:nvPr/>
        </p:nvSpPr>
        <p:spPr>
          <a:xfrm>
            <a:off x="5835413" y="3209393"/>
            <a:ext cx="3122801" cy="1672408"/>
          </a:xfrm>
          <a:prstGeom prst="flowChartConnector">
            <a:avLst/>
          </a:prstGeom>
          <a:solidFill>
            <a:srgbClr val="005B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Helvetica Neue"/>
                <a:cs typeface="Helvetica Neue"/>
              </a:rPr>
              <a:t>Text “</a:t>
            </a:r>
            <a:r>
              <a:rPr lang="en-US" sz="2800" dirty="0" err="1">
                <a:latin typeface="Helvetica Neue"/>
                <a:cs typeface="Helvetica Neue"/>
              </a:rPr>
              <a:t>Zonta</a:t>
            </a:r>
            <a:r>
              <a:rPr lang="en-US" sz="2800" dirty="0">
                <a:latin typeface="Helvetica Neue"/>
                <a:cs typeface="Helvetica Neue"/>
              </a:rPr>
              <a:t>”  to  number: 50457 </a:t>
            </a:r>
          </a:p>
        </p:txBody>
      </p:sp>
    </p:spTree>
    <p:extLst>
      <p:ext uri="{BB962C8B-B14F-4D97-AF65-F5344CB8AC3E}">
        <p14:creationId xmlns:p14="http://schemas.microsoft.com/office/powerpoint/2010/main" val="34714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3DBC1-1B99-FA72-6542-1C1771F87A13}"/>
              </a:ext>
            </a:extLst>
          </p:cNvPr>
          <p:cNvSpPr>
            <a:spLocks noGrp="1"/>
          </p:cNvSpPr>
          <p:nvPr>
            <p:ph type="title"/>
          </p:nvPr>
        </p:nvSpPr>
        <p:spPr>
          <a:xfrm>
            <a:off x="228600" y="609600"/>
            <a:ext cx="8763000" cy="1295400"/>
          </a:xfrm>
        </p:spPr>
        <p:txBody>
          <a:bodyPr>
            <a:normAutofit/>
          </a:bodyPr>
          <a:lstStyle/>
          <a:p>
            <a:r>
              <a:rPr lang="en-US" sz="3200" dirty="0"/>
              <a:t>https://zontausa.org/about-zonta/usa-caucus/</a:t>
            </a:r>
          </a:p>
        </p:txBody>
      </p:sp>
      <p:sp>
        <p:nvSpPr>
          <p:cNvPr id="4" name="Content Placeholder 3">
            <a:extLst>
              <a:ext uri="{FF2B5EF4-FFF2-40B4-BE49-F238E27FC236}">
                <a16:creationId xmlns:a16="http://schemas.microsoft.com/office/drawing/2014/main" id="{3EAB545D-E3DD-2E08-65BE-F57149CFCCDA}"/>
              </a:ext>
            </a:extLst>
          </p:cNvPr>
          <p:cNvSpPr>
            <a:spLocks noGrp="1"/>
          </p:cNvSpPr>
          <p:nvPr>
            <p:ph idx="1"/>
          </p:nvPr>
        </p:nvSpPr>
        <p:spPr>
          <a:xfrm>
            <a:off x="457200" y="1752600"/>
            <a:ext cx="8229600" cy="4821935"/>
          </a:xfrm>
        </p:spPr>
        <p:txBody>
          <a:bodyPr>
            <a:normAutofit fontScale="92500" lnSpcReduction="10000"/>
          </a:bodyPr>
          <a:lstStyle/>
          <a:p>
            <a:pPr>
              <a:buClrTx/>
              <a:buFont typeface="Arial" panose="020B0604020202020204" pitchFamily="34" charset="0"/>
              <a:buChar char="•"/>
            </a:pPr>
            <a:r>
              <a:rPr lang="en-US" dirty="0"/>
              <a:t>Recent FAF’s</a:t>
            </a:r>
          </a:p>
          <a:p>
            <a:pPr lvl="1">
              <a:buClrTx/>
              <a:buFont typeface="Arial" panose="020B0604020202020204" pitchFamily="34" charset="0"/>
              <a:buChar char="•"/>
            </a:pPr>
            <a:r>
              <a:rPr lang="en-US" dirty="0">
                <a:solidFill>
                  <a:schemeClr val="tx1"/>
                </a:solidFill>
              </a:rPr>
              <a:t>Address maternal health disparities and prevent maternal deaths</a:t>
            </a:r>
          </a:p>
          <a:p>
            <a:pPr lvl="1">
              <a:buClrTx/>
              <a:buFont typeface="Arial" panose="020B0604020202020204" pitchFamily="34" charset="0"/>
              <a:buChar char="•"/>
            </a:pPr>
            <a:r>
              <a:rPr lang="en-US" dirty="0">
                <a:solidFill>
                  <a:schemeClr val="tx1"/>
                </a:solidFill>
              </a:rPr>
              <a:t>Provide job protections for survivors of domestic violence, sexual assault and stalking</a:t>
            </a:r>
          </a:p>
          <a:p>
            <a:pPr lvl="1">
              <a:buClrTx/>
              <a:buFont typeface="Arial" panose="020B0604020202020204" pitchFamily="34" charset="0"/>
              <a:buChar char="•"/>
            </a:pPr>
            <a:r>
              <a:rPr lang="en-US" dirty="0">
                <a:solidFill>
                  <a:schemeClr val="tx1"/>
                </a:solidFill>
              </a:rPr>
              <a:t>Increase support for survivors of human trafficking</a:t>
            </a:r>
          </a:p>
          <a:p>
            <a:pPr>
              <a:buClrTx/>
              <a:buFont typeface="Arial" panose="020B0604020202020204" pitchFamily="34" charset="0"/>
              <a:buChar char="•"/>
            </a:pPr>
            <a:r>
              <a:rPr lang="en-US" dirty="0">
                <a:solidFill>
                  <a:schemeClr val="tx1"/>
                </a:solidFill>
              </a:rPr>
              <a:t>Resources </a:t>
            </a:r>
          </a:p>
          <a:p>
            <a:pPr lvl="1">
              <a:buClrTx/>
              <a:buFont typeface="Arial" panose="020B0604020202020204" pitchFamily="34" charset="0"/>
              <a:buChar char="•"/>
            </a:pPr>
            <a:r>
              <a:rPr lang="en-US" dirty="0">
                <a:solidFill>
                  <a:schemeClr val="tx1"/>
                </a:solidFill>
              </a:rPr>
              <a:t>Project Sheets : Violence Against Women, others</a:t>
            </a:r>
          </a:p>
          <a:p>
            <a:pPr lvl="1">
              <a:buClrTx/>
              <a:buFont typeface="Arial" panose="020B0604020202020204" pitchFamily="34" charset="0"/>
              <a:buChar char="•"/>
            </a:pPr>
            <a:r>
              <a:rPr lang="en-US" dirty="0">
                <a:solidFill>
                  <a:schemeClr val="tx1"/>
                </a:solidFill>
              </a:rPr>
              <a:t>Ending Period Poverty Toolkit</a:t>
            </a:r>
          </a:p>
          <a:p>
            <a:pPr lvl="1">
              <a:buClrTx/>
              <a:buFont typeface="Arial" panose="020B0604020202020204" pitchFamily="34" charset="0"/>
              <a:buChar char="•"/>
            </a:pPr>
            <a:r>
              <a:rPr lang="en-US" dirty="0">
                <a:solidFill>
                  <a:schemeClr val="tx1"/>
                </a:solidFill>
              </a:rPr>
              <a:t>Statements</a:t>
            </a:r>
          </a:p>
          <a:p>
            <a:pPr lvl="1">
              <a:buClrTx/>
              <a:buFont typeface="Arial" panose="020B0604020202020204" pitchFamily="34" charset="0"/>
              <a:buChar char="•"/>
            </a:pPr>
            <a:r>
              <a:rPr lang="en-US" dirty="0">
                <a:solidFill>
                  <a:schemeClr val="tx1"/>
                </a:solidFill>
              </a:rPr>
              <a:t>Social Media Posts</a:t>
            </a:r>
          </a:p>
          <a:p>
            <a:pPr lvl="1">
              <a:buClrTx/>
              <a:buFont typeface="Arial" panose="020B0604020202020204" pitchFamily="34" charset="0"/>
              <a:buChar char="•"/>
            </a:pPr>
            <a:r>
              <a:rPr lang="en-US" dirty="0">
                <a:solidFill>
                  <a:schemeClr val="tx1"/>
                </a:solidFill>
              </a:rPr>
              <a:t>Articles</a:t>
            </a:r>
          </a:p>
        </p:txBody>
      </p:sp>
    </p:spTree>
    <p:extLst>
      <p:ext uri="{BB962C8B-B14F-4D97-AF65-F5344CB8AC3E}">
        <p14:creationId xmlns:p14="http://schemas.microsoft.com/office/powerpoint/2010/main" val="12445391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19269-BB5E-E342-76D2-8A384E842B05}"/>
              </a:ext>
            </a:extLst>
          </p:cNvPr>
          <p:cNvSpPr>
            <a:spLocks noGrp="1"/>
          </p:cNvSpPr>
          <p:nvPr>
            <p:ph type="title"/>
          </p:nvPr>
        </p:nvSpPr>
        <p:spPr>
          <a:xfrm>
            <a:off x="457200" y="762000"/>
            <a:ext cx="8229600" cy="838200"/>
          </a:xfrm>
        </p:spPr>
        <p:txBody>
          <a:bodyPr>
            <a:normAutofit/>
          </a:bodyPr>
          <a:lstStyle/>
          <a:p>
            <a:r>
              <a:rPr lang="en-US" sz="3600" dirty="0"/>
              <a:t>Table Discussion</a:t>
            </a:r>
          </a:p>
        </p:txBody>
      </p:sp>
      <p:sp>
        <p:nvSpPr>
          <p:cNvPr id="3" name="Content Placeholder 2">
            <a:extLst>
              <a:ext uri="{FF2B5EF4-FFF2-40B4-BE49-F238E27FC236}">
                <a16:creationId xmlns:a16="http://schemas.microsoft.com/office/drawing/2014/main" id="{A213F15C-7251-E82C-1B6C-7AF12794B952}"/>
              </a:ext>
            </a:extLst>
          </p:cNvPr>
          <p:cNvSpPr>
            <a:spLocks noGrp="1"/>
          </p:cNvSpPr>
          <p:nvPr>
            <p:ph idx="1"/>
          </p:nvPr>
        </p:nvSpPr>
        <p:spPr>
          <a:xfrm>
            <a:off x="457200" y="1752600"/>
            <a:ext cx="8229600" cy="4821936"/>
          </a:xfrm>
        </p:spPr>
        <p:txBody>
          <a:bodyPr>
            <a:normAutofit/>
          </a:bodyPr>
          <a:lstStyle/>
          <a:p>
            <a:r>
              <a:rPr lang="en-US" dirty="0"/>
              <a:t>Any General Feedback on the Caucus, it’s role and activities</a:t>
            </a:r>
          </a:p>
          <a:p>
            <a:r>
              <a:rPr lang="en-US" dirty="0"/>
              <a:t>How can we get Club members engaged in FAF’s?</a:t>
            </a:r>
          </a:p>
          <a:p>
            <a:r>
              <a:rPr lang="en-US" dirty="0"/>
              <a:t>Are the website and the resources useful? Suggestions? </a:t>
            </a:r>
          </a:p>
          <a:p>
            <a:r>
              <a:rPr lang="en-US" dirty="0"/>
              <a:t>Anything else?</a:t>
            </a:r>
          </a:p>
        </p:txBody>
      </p:sp>
    </p:spTree>
    <p:extLst>
      <p:ext uri="{BB962C8B-B14F-4D97-AF65-F5344CB8AC3E}">
        <p14:creationId xmlns:p14="http://schemas.microsoft.com/office/powerpoint/2010/main" val="12918562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ed rectangular sign with white text">
            <a:extLst>
              <a:ext uri="{FF2B5EF4-FFF2-40B4-BE49-F238E27FC236}">
                <a16:creationId xmlns:a16="http://schemas.microsoft.com/office/drawing/2014/main" id="{692BD350-C1BA-2B38-365E-3C15E2B05A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3400"/>
            <a:ext cx="9144000" cy="6324600"/>
          </a:xfrm>
          <a:prstGeom prst="rect">
            <a:avLst/>
          </a:prstGeom>
        </p:spPr>
      </p:pic>
    </p:spTree>
    <p:extLst>
      <p:ext uri="{BB962C8B-B14F-4D97-AF65-F5344CB8AC3E}">
        <p14:creationId xmlns:p14="http://schemas.microsoft.com/office/powerpoint/2010/main" val="2071883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CB3E1-C32D-7275-3A5E-0971491162A6}"/>
              </a:ext>
            </a:extLst>
          </p:cNvPr>
          <p:cNvSpPr>
            <a:spLocks noGrp="1"/>
          </p:cNvSpPr>
          <p:nvPr>
            <p:ph type="title"/>
          </p:nvPr>
        </p:nvSpPr>
        <p:spPr>
          <a:xfrm>
            <a:off x="457200" y="838200"/>
            <a:ext cx="8229600" cy="838200"/>
          </a:xfrm>
        </p:spPr>
        <p:txBody>
          <a:bodyPr/>
          <a:lstStyle/>
          <a:p>
            <a:r>
              <a:rPr lang="en-US" b="1" dirty="0"/>
              <a:t>Workshop Purpose</a:t>
            </a:r>
          </a:p>
        </p:txBody>
      </p:sp>
      <p:sp>
        <p:nvSpPr>
          <p:cNvPr id="3" name="Content Placeholder 2">
            <a:extLst>
              <a:ext uri="{FF2B5EF4-FFF2-40B4-BE49-F238E27FC236}">
                <a16:creationId xmlns:a16="http://schemas.microsoft.com/office/drawing/2014/main" id="{E45B800A-F8C3-7AE8-19D7-94486D6A72F5}"/>
              </a:ext>
            </a:extLst>
          </p:cNvPr>
          <p:cNvSpPr>
            <a:spLocks noGrp="1"/>
          </p:cNvSpPr>
          <p:nvPr>
            <p:ph idx="1"/>
          </p:nvPr>
        </p:nvSpPr>
        <p:spPr>
          <a:xfrm>
            <a:off x="457200" y="1828800"/>
            <a:ext cx="8229600" cy="4745736"/>
          </a:xfrm>
        </p:spPr>
        <p:txBody>
          <a:bodyPr>
            <a:normAutofit/>
          </a:bodyPr>
          <a:lstStyle/>
          <a:p>
            <a:pPr>
              <a:buClrTx/>
              <a:buFont typeface="Arial" panose="020B0604020202020204" pitchFamily="34" charset="0"/>
              <a:buChar char="•"/>
            </a:pPr>
            <a:r>
              <a:rPr lang="en-US" dirty="0"/>
              <a:t>Learn more about the work of the USA Caucus and how to individually and collectively amplify our Zonta voices on National issues!</a:t>
            </a:r>
          </a:p>
          <a:p>
            <a:pPr lvl="1">
              <a:buFont typeface="Arial" panose="020B0604020202020204" pitchFamily="34" charset="0"/>
              <a:buChar char="•"/>
            </a:pPr>
            <a:endParaRPr lang="en-US" sz="2800" dirty="0">
              <a:solidFill>
                <a:schemeClr val="tx1"/>
              </a:solidFill>
            </a:endParaRPr>
          </a:p>
          <a:p>
            <a:pPr lvl="2">
              <a:buClrTx/>
              <a:buFont typeface="Arial" panose="020B0604020202020204" pitchFamily="34" charset="0"/>
              <a:buChar char="•"/>
            </a:pPr>
            <a:r>
              <a:rPr lang="en-US" sz="2800" dirty="0">
                <a:solidFill>
                  <a:schemeClr val="tx1"/>
                </a:solidFill>
              </a:rPr>
              <a:t>Formation and Purpose of the Caucus</a:t>
            </a:r>
          </a:p>
          <a:p>
            <a:pPr lvl="2">
              <a:buClrTx/>
              <a:buFont typeface="Arial" panose="020B0604020202020204" pitchFamily="34" charset="0"/>
              <a:buChar char="•"/>
            </a:pPr>
            <a:r>
              <a:rPr lang="en-US" sz="2800" dirty="0">
                <a:solidFill>
                  <a:schemeClr val="tx1"/>
                </a:solidFill>
              </a:rPr>
              <a:t>What does the Caucus do?</a:t>
            </a:r>
          </a:p>
          <a:p>
            <a:pPr lvl="2">
              <a:buClrTx/>
              <a:buFont typeface="Arial" panose="020B0604020202020204" pitchFamily="34" charset="0"/>
              <a:buChar char="•"/>
            </a:pPr>
            <a:r>
              <a:rPr lang="en-US" sz="2800" dirty="0">
                <a:solidFill>
                  <a:schemeClr val="tx1"/>
                </a:solidFill>
              </a:rPr>
              <a:t>How can I get involved? Call to Action!</a:t>
            </a:r>
          </a:p>
          <a:p>
            <a:pPr lvl="2">
              <a:buClrTx/>
              <a:buFont typeface="Arial" panose="020B0604020202020204" pitchFamily="34" charset="0"/>
              <a:buChar char="•"/>
            </a:pPr>
            <a:r>
              <a:rPr lang="en-US" sz="2800" dirty="0">
                <a:solidFill>
                  <a:schemeClr val="tx1"/>
                </a:solidFill>
              </a:rPr>
              <a:t>Questions and Discussion throughout</a:t>
            </a:r>
          </a:p>
          <a:p>
            <a:pPr lvl="2"/>
            <a:endParaRPr lang="en-US" dirty="0"/>
          </a:p>
        </p:txBody>
      </p:sp>
    </p:spTree>
    <p:extLst>
      <p:ext uri="{BB962C8B-B14F-4D97-AF65-F5344CB8AC3E}">
        <p14:creationId xmlns:p14="http://schemas.microsoft.com/office/powerpoint/2010/main" val="968348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1371600"/>
            <a:ext cx="8763000" cy="5486400"/>
          </a:xfrm>
        </p:spPr>
        <p:txBody>
          <a:bodyPr>
            <a:normAutofit fontScale="90000"/>
          </a:bodyPr>
          <a:lstStyle/>
          <a:p>
            <a:pPr marL="571500" indent="-571500">
              <a:buFont typeface="Arial" panose="020B0604020202020204" pitchFamily="34" charset="0"/>
              <a:buChar char="•"/>
            </a:pP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sz="3600" dirty="0">
                <a:latin typeface="+mn-lt"/>
              </a:rPr>
            </a:br>
            <a:r>
              <a:rPr lang="en-US" sz="3100" dirty="0">
                <a:solidFill>
                  <a:schemeClr val="tx1"/>
                </a:solidFill>
                <a:latin typeface="Trebuchet MS" pitchFamily="34" charset="0"/>
                <a:cs typeface="Times New Roman" pitchFamily="18" charset="0"/>
              </a:rPr>
              <a:t>2017 Women’s March; Commission on the Status of Women, N. American Interdistrict Meeting in Virginia</a:t>
            </a:r>
            <a:br>
              <a:rPr lang="en-US" sz="3100" dirty="0">
                <a:solidFill>
                  <a:schemeClr val="tx1"/>
                </a:solidFill>
                <a:latin typeface="Trebuchet MS" pitchFamily="34" charset="0"/>
                <a:cs typeface="Times New Roman" pitchFamily="18" charset="0"/>
              </a:rPr>
            </a:br>
            <a:br>
              <a:rPr lang="en-US" sz="3100" dirty="0">
                <a:solidFill>
                  <a:schemeClr val="tx1"/>
                </a:solidFill>
                <a:latin typeface="Trebuchet MS" pitchFamily="34" charset="0"/>
              </a:rPr>
            </a:br>
            <a:r>
              <a:rPr lang="en-US" sz="3100" dirty="0">
                <a:solidFill>
                  <a:schemeClr val="tx1"/>
                </a:solidFill>
                <a:latin typeface="Trebuchet MS" pitchFamily="34" charset="0"/>
              </a:rPr>
              <a:t>Founded by ZI Board Feb 2018; under auspices of ZI Advocacy Committee</a:t>
            </a:r>
            <a:br>
              <a:rPr lang="en-US" sz="3100" dirty="0">
                <a:solidFill>
                  <a:schemeClr val="tx1"/>
                </a:solidFill>
                <a:latin typeface="Trebuchet MS" pitchFamily="34" charset="0"/>
              </a:rPr>
            </a:br>
            <a:br>
              <a:rPr lang="en-US" sz="2700" dirty="0">
                <a:solidFill>
                  <a:schemeClr val="tx1"/>
                </a:solidFill>
                <a:latin typeface="Trebuchet MS" pitchFamily="34" charset="0"/>
              </a:rPr>
            </a:br>
            <a:br>
              <a:rPr lang="en-US" sz="2700" dirty="0">
                <a:solidFill>
                  <a:schemeClr val="tx1"/>
                </a:solidFill>
                <a:latin typeface="Trebuchet MS" pitchFamily="34" charset="0"/>
              </a:rPr>
            </a:br>
            <a:r>
              <a:rPr lang="en-US" sz="2700" dirty="0">
                <a:latin typeface="Trebuchet MS" pitchFamily="34" charset="0"/>
              </a:rPr>
              <a:t>	</a:t>
            </a:r>
            <a:br>
              <a:rPr lang="en-US" sz="2700" dirty="0">
                <a:latin typeface="+mn-lt"/>
              </a:rPr>
            </a:br>
            <a:br>
              <a:rPr lang="en-US" sz="3600" dirty="0"/>
            </a:br>
            <a:br>
              <a:rPr lang="en-US" sz="9600" dirty="0"/>
            </a:br>
            <a:br>
              <a:rPr lang="en-US" dirty="0"/>
            </a:br>
            <a:endParaRPr lang="en-US" dirty="0"/>
          </a:p>
        </p:txBody>
      </p:sp>
      <p:pic>
        <p:nvPicPr>
          <p:cNvPr id="3" name="Picture 2" descr="Advocacy Day 6217.jpg"/>
          <p:cNvPicPr>
            <a:picLocks noChangeAspect="1"/>
          </p:cNvPicPr>
          <p:nvPr/>
        </p:nvPicPr>
        <p:blipFill>
          <a:blip r:embed="rId3" cstate="print"/>
          <a:stretch>
            <a:fillRect/>
          </a:stretch>
        </p:blipFill>
        <p:spPr>
          <a:xfrm>
            <a:off x="4724400" y="1366837"/>
            <a:ext cx="3810000" cy="2143125"/>
          </a:xfrm>
          <a:prstGeom prst="rect">
            <a:avLst/>
          </a:prstGeom>
        </p:spPr>
      </p:pic>
      <p:pic>
        <p:nvPicPr>
          <p:cNvPr id="6" name="Picture 5" descr="women's march1.21.17.JPG"/>
          <p:cNvPicPr>
            <a:picLocks noChangeAspect="1"/>
          </p:cNvPicPr>
          <p:nvPr/>
        </p:nvPicPr>
        <p:blipFill>
          <a:blip r:embed="rId4" cstate="print"/>
          <a:stretch>
            <a:fillRect/>
          </a:stretch>
        </p:blipFill>
        <p:spPr>
          <a:xfrm rot="10800000">
            <a:off x="914400" y="1295400"/>
            <a:ext cx="3048000" cy="2286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2133600" y="381000"/>
            <a:ext cx="3867715" cy="646331"/>
          </a:xfrm>
          <a:prstGeom prst="rect">
            <a:avLst/>
          </a:prstGeom>
          <a:noFill/>
        </p:spPr>
        <p:txBody>
          <a:bodyPr wrap="square" rtlCol="0">
            <a:spAutoFit/>
          </a:bodyPr>
          <a:lstStyle/>
          <a:p>
            <a:pPr algn="ctr"/>
            <a:r>
              <a:rPr lang="en-US" sz="3600" b="1" dirty="0">
                <a:solidFill>
                  <a:schemeClr val="tx2"/>
                </a:solidFill>
                <a:latin typeface="Trebuchet MS" pitchFamily="34" charset="0"/>
              </a:rPr>
              <a:t>Formation 2018</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63837-6D35-16BE-1E6B-0880BFBBC0E7}"/>
              </a:ext>
            </a:extLst>
          </p:cNvPr>
          <p:cNvSpPr>
            <a:spLocks noGrp="1"/>
          </p:cNvSpPr>
          <p:nvPr>
            <p:ph type="title"/>
          </p:nvPr>
        </p:nvSpPr>
        <p:spPr>
          <a:xfrm>
            <a:off x="457200" y="609600"/>
            <a:ext cx="8229600" cy="990600"/>
          </a:xfrm>
        </p:spPr>
        <p:txBody>
          <a:bodyPr>
            <a:normAutofit/>
          </a:bodyPr>
          <a:lstStyle/>
          <a:p>
            <a:pPr algn="ctr"/>
            <a:r>
              <a:rPr lang="en-US" sz="3600" dirty="0"/>
              <a:t>Purpose of the USA Caucus</a:t>
            </a:r>
          </a:p>
        </p:txBody>
      </p:sp>
      <p:sp>
        <p:nvSpPr>
          <p:cNvPr id="3" name="Content Placeholder 2">
            <a:extLst>
              <a:ext uri="{FF2B5EF4-FFF2-40B4-BE49-F238E27FC236}">
                <a16:creationId xmlns:a16="http://schemas.microsoft.com/office/drawing/2014/main" id="{22540810-1811-7B96-A93D-B1DFFB7E6A86}"/>
              </a:ext>
            </a:extLst>
          </p:cNvPr>
          <p:cNvSpPr>
            <a:spLocks noGrp="1"/>
          </p:cNvSpPr>
          <p:nvPr>
            <p:ph idx="1"/>
          </p:nvPr>
        </p:nvSpPr>
        <p:spPr>
          <a:xfrm>
            <a:off x="457200" y="1600200"/>
            <a:ext cx="8229600" cy="5105400"/>
          </a:xfrm>
        </p:spPr>
        <p:txBody>
          <a:bodyPr>
            <a:normAutofit fontScale="25000" lnSpcReduction="20000"/>
          </a:bodyPr>
          <a:lstStyle/>
          <a:p>
            <a:pPr marL="109728" indent="0">
              <a:buNone/>
            </a:pPr>
            <a:r>
              <a:rPr lang="en-US" sz="9600" dirty="0"/>
              <a:t>The USA Caucus in a place to align on key issues, and provides a platform for </a:t>
            </a:r>
            <a:r>
              <a:rPr lang="en-US" sz="9600" b="1" dirty="0"/>
              <a:t>coordinated advocacy actions</a:t>
            </a:r>
            <a:r>
              <a:rPr lang="en-US" sz="9600" dirty="0"/>
              <a:t> at both the National and State level</a:t>
            </a:r>
          </a:p>
          <a:p>
            <a:pPr marL="109728" indent="0">
              <a:buNone/>
            </a:pPr>
            <a:endParaRPr lang="en-US" sz="9600" dirty="0"/>
          </a:p>
          <a:p>
            <a:pPr marL="109728" indent="0">
              <a:lnSpc>
                <a:spcPct val="120000"/>
              </a:lnSpc>
              <a:buNone/>
            </a:pPr>
            <a:r>
              <a:rPr lang="en-US" sz="9600" dirty="0"/>
              <a:t>Goals:</a:t>
            </a:r>
          </a:p>
          <a:p>
            <a:pPr>
              <a:lnSpc>
                <a:spcPct val="120000"/>
              </a:lnSpc>
              <a:buClrTx/>
            </a:pPr>
            <a:r>
              <a:rPr lang="en-US" sz="9600" dirty="0"/>
              <a:t>Encourage development, consideration and passage of appropriate legislation by the US Congress and by State legislatures</a:t>
            </a:r>
          </a:p>
          <a:p>
            <a:pPr>
              <a:lnSpc>
                <a:spcPct val="120000"/>
              </a:lnSpc>
              <a:buClrTx/>
            </a:pPr>
            <a:r>
              <a:rPr lang="en-US" sz="9600" dirty="0"/>
              <a:t>Take action in support of, or in opposition to, proposed or enacted legislation and executive orders and regulations that directly or indirectly impact the lives of women and girls</a:t>
            </a:r>
          </a:p>
          <a:p>
            <a:pPr>
              <a:lnSpc>
                <a:spcPct val="120000"/>
              </a:lnSpc>
              <a:buClrTx/>
            </a:pPr>
            <a:r>
              <a:rPr lang="en-US" sz="9600" dirty="0"/>
              <a:t>Promote women’s representation in decision making positions on an equal basis with men</a:t>
            </a:r>
          </a:p>
          <a:p>
            <a:endParaRPr lang="en-US" dirty="0"/>
          </a:p>
          <a:p>
            <a:pPr marL="109728" indent="0">
              <a:buNone/>
            </a:pPr>
            <a:r>
              <a:rPr lang="en-US" dirty="0"/>
              <a:t> </a:t>
            </a:r>
          </a:p>
        </p:txBody>
      </p:sp>
    </p:spTree>
    <p:extLst>
      <p:ext uri="{BB962C8B-B14F-4D97-AF65-F5344CB8AC3E}">
        <p14:creationId xmlns:p14="http://schemas.microsoft.com/office/powerpoint/2010/main" val="751771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1066800"/>
          </a:xfrm>
        </p:spPr>
        <p:txBody>
          <a:bodyPr>
            <a:normAutofit/>
          </a:bodyPr>
          <a:lstStyle/>
          <a:p>
            <a:pPr algn="ctr"/>
            <a:r>
              <a:rPr lang="en-US" sz="3600" dirty="0"/>
              <a:t>Establishing the Caucus 2018-19</a:t>
            </a:r>
          </a:p>
        </p:txBody>
      </p:sp>
      <p:sp>
        <p:nvSpPr>
          <p:cNvPr id="3" name="Content Placeholder 2"/>
          <p:cNvSpPr>
            <a:spLocks noGrp="1"/>
          </p:cNvSpPr>
          <p:nvPr>
            <p:ph idx="1"/>
          </p:nvPr>
        </p:nvSpPr>
        <p:spPr>
          <a:xfrm>
            <a:off x="457200" y="1752600"/>
            <a:ext cx="8229600" cy="4821936"/>
          </a:xfrm>
        </p:spPr>
        <p:txBody>
          <a:bodyPr>
            <a:normAutofit/>
          </a:bodyPr>
          <a:lstStyle/>
          <a:p>
            <a:pPr>
              <a:buNone/>
            </a:pPr>
            <a:r>
              <a:rPr lang="en-US" dirty="0"/>
              <a:t>The Caucus Joined:</a:t>
            </a:r>
          </a:p>
          <a:p>
            <a:pPr>
              <a:buNone/>
            </a:pPr>
            <a:endParaRPr lang="en-US" sz="2400" dirty="0"/>
          </a:p>
          <a:p>
            <a:pPr lvl="1">
              <a:buClrTx/>
              <a:buFont typeface="Arial" panose="020B0604020202020204" pitchFamily="34" charset="0"/>
              <a:buChar char="•"/>
            </a:pPr>
            <a:r>
              <a:rPr lang="en-US" sz="2400" dirty="0">
                <a:solidFill>
                  <a:schemeClr val="tx1"/>
                </a:solidFill>
                <a:latin typeface="Trebuchet MS" pitchFamily="34" charset="0"/>
              </a:rPr>
              <a:t>US Women’s Caucus at UN</a:t>
            </a:r>
          </a:p>
          <a:p>
            <a:pPr lvl="1">
              <a:buClrTx/>
              <a:buFont typeface="Arial" panose="020B0604020202020204" pitchFamily="34" charset="0"/>
              <a:buChar char="•"/>
            </a:pPr>
            <a:r>
              <a:rPr lang="en-US" sz="2400" dirty="0">
                <a:solidFill>
                  <a:schemeClr val="tx1"/>
                </a:solidFill>
                <a:latin typeface="Trebuchet MS" pitchFamily="34" charset="0"/>
              </a:rPr>
              <a:t>ERA (Equal Rights Amendment) Coalition</a:t>
            </a:r>
          </a:p>
          <a:p>
            <a:pPr lvl="1">
              <a:buClrTx/>
              <a:buFont typeface="Arial" panose="020B0604020202020204" pitchFamily="34" charset="0"/>
              <a:buChar char="•"/>
            </a:pPr>
            <a:r>
              <a:rPr lang="en-US" sz="2400" dirty="0">
                <a:solidFill>
                  <a:schemeClr val="tx1"/>
                </a:solidFill>
                <a:latin typeface="Trebuchet MS" pitchFamily="34" charset="0"/>
              </a:rPr>
              <a:t>Coalition on Child Marriage with a Caucus member on the </a:t>
            </a:r>
            <a:r>
              <a:rPr lang="en-US" dirty="0">
                <a:solidFill>
                  <a:schemeClr val="tx1"/>
                </a:solidFill>
                <a:latin typeface="Trebuchet MS" pitchFamily="34" charset="0"/>
              </a:rPr>
              <a:t>National Steering Committee </a:t>
            </a:r>
          </a:p>
          <a:p>
            <a:pPr lvl="1">
              <a:buFont typeface="Wingdings" pitchFamily="2" charset="2"/>
              <a:buChar char="Ø"/>
            </a:pPr>
            <a:endParaRPr lang="en-US" sz="3800" b="1" dirty="0"/>
          </a:p>
          <a:p>
            <a:pPr lvl="1">
              <a:buNone/>
            </a:pPr>
            <a:endParaRPr lang="en-US" sz="3200" b="1" dirty="0">
              <a:solidFill>
                <a:schemeClr val="tx1"/>
              </a:solidFill>
            </a:endParaRPr>
          </a:p>
        </p:txBody>
      </p:sp>
      <p:pic>
        <p:nvPicPr>
          <p:cNvPr id="4" name="Picture 3" descr="Picture1.jpg"/>
          <p:cNvPicPr>
            <a:picLocks noChangeAspect="1"/>
          </p:cNvPicPr>
          <p:nvPr/>
        </p:nvPicPr>
        <p:blipFill>
          <a:blip r:embed="rId3"/>
          <a:stretch>
            <a:fillRect/>
          </a:stretch>
        </p:blipFill>
        <p:spPr>
          <a:xfrm>
            <a:off x="1709831" y="4619214"/>
            <a:ext cx="2133600" cy="1552986"/>
          </a:xfrm>
          <a:prstGeom prst="rect">
            <a:avLst/>
          </a:prstGeom>
        </p:spPr>
      </p:pic>
      <p:pic>
        <p:nvPicPr>
          <p:cNvPr id="6" name="Picture 5" descr="Billboard.busZCNHSheila.jpeg"/>
          <p:cNvPicPr>
            <a:picLocks noChangeAspect="1"/>
          </p:cNvPicPr>
          <p:nvPr/>
        </p:nvPicPr>
        <p:blipFill>
          <a:blip r:embed="rId4"/>
          <a:stretch>
            <a:fillRect/>
          </a:stretch>
        </p:blipFill>
        <p:spPr>
          <a:xfrm>
            <a:off x="4643531" y="4598595"/>
            <a:ext cx="3014569" cy="157360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ucusnewbackground4.png"/>
          <p:cNvPicPr>
            <a:picLocks noChangeAspect="1"/>
          </p:cNvPicPr>
          <p:nvPr/>
        </p:nvPicPr>
        <p:blipFill>
          <a:blip r:embed="rId3"/>
          <a:stretch>
            <a:fillRect/>
          </a:stretch>
        </p:blipFill>
        <p:spPr>
          <a:xfrm>
            <a:off x="634646" y="1347311"/>
            <a:ext cx="8050008" cy="5358289"/>
          </a:xfrm>
          <a:prstGeom prst="rect">
            <a:avLst/>
          </a:prstGeom>
        </p:spPr>
      </p:pic>
      <p:sp>
        <p:nvSpPr>
          <p:cNvPr id="2" name="Title 1"/>
          <p:cNvSpPr>
            <a:spLocks noGrp="1"/>
          </p:cNvSpPr>
          <p:nvPr>
            <p:ph type="title"/>
          </p:nvPr>
        </p:nvSpPr>
        <p:spPr>
          <a:xfrm>
            <a:off x="457200" y="1143000"/>
            <a:ext cx="8229600" cy="1066800"/>
          </a:xfrm>
        </p:spPr>
        <p:txBody>
          <a:bodyPr>
            <a:normAutofit/>
          </a:bodyPr>
          <a:lstStyle/>
          <a:p>
            <a:r>
              <a:rPr lang="en-US" sz="3600" dirty="0"/>
              <a:t>Establishing the Caucus 2018-19</a:t>
            </a:r>
          </a:p>
        </p:txBody>
      </p:sp>
      <p:graphicFrame>
        <p:nvGraphicFramePr>
          <p:cNvPr id="9" name="Content Placeholder 2">
            <a:extLst>
              <a:ext uri="{FF2B5EF4-FFF2-40B4-BE49-F238E27FC236}">
                <a16:creationId xmlns:a16="http://schemas.microsoft.com/office/drawing/2014/main" id="{1A22371C-BA5E-F601-0604-2A5534E36138}"/>
              </a:ext>
            </a:extLst>
          </p:cNvPr>
          <p:cNvGraphicFramePr>
            <a:graphicFrameLocks noGrp="1"/>
          </p:cNvGraphicFramePr>
          <p:nvPr>
            <p:ph idx="1"/>
            <p:extLst>
              <p:ext uri="{D42A27DB-BD31-4B8C-83A1-F6EECF244321}">
                <p14:modId xmlns:p14="http://schemas.microsoft.com/office/powerpoint/2010/main" val="552246568"/>
              </p:ext>
            </p:extLst>
          </p:nvPr>
        </p:nvGraphicFramePr>
        <p:xfrm>
          <a:off x="457200" y="2249424"/>
          <a:ext cx="8229600" cy="43251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685800"/>
          </a:xfrm>
        </p:spPr>
        <p:txBody>
          <a:bodyPr>
            <a:normAutofit/>
          </a:bodyPr>
          <a:lstStyle/>
          <a:p>
            <a:pPr algn="ctr"/>
            <a:r>
              <a:rPr lang="en-US" sz="3600" dirty="0"/>
              <a:t>How Does the USA Caucus Operate?</a:t>
            </a:r>
          </a:p>
        </p:txBody>
      </p:sp>
      <p:sp>
        <p:nvSpPr>
          <p:cNvPr id="3" name="Content Placeholder 2"/>
          <p:cNvSpPr>
            <a:spLocks noGrp="1"/>
          </p:cNvSpPr>
          <p:nvPr>
            <p:ph idx="1"/>
          </p:nvPr>
        </p:nvSpPr>
        <p:spPr>
          <a:xfrm>
            <a:off x="304800" y="1219200"/>
            <a:ext cx="8839200" cy="5638800"/>
          </a:xfrm>
        </p:spPr>
        <p:txBody>
          <a:bodyPr>
            <a:normAutofit fontScale="47500" lnSpcReduction="20000"/>
          </a:bodyPr>
          <a:lstStyle/>
          <a:p>
            <a:pPr>
              <a:lnSpc>
                <a:spcPct val="120000"/>
              </a:lnSpc>
              <a:buClrTx/>
              <a:buFont typeface="Arial" panose="020B0604020202020204" pitchFamily="34" charset="0"/>
              <a:buChar char="•"/>
            </a:pPr>
            <a:r>
              <a:rPr lang="en-US" sz="5100" dirty="0">
                <a:latin typeface="Trebuchet MS" pitchFamily="34" charset="0"/>
              </a:rPr>
              <a:t>Under auspices of ZI Advocacy Committee, non-voting Convener leads Caucus (currently Bobbee Cardillo)</a:t>
            </a:r>
          </a:p>
          <a:p>
            <a:pPr>
              <a:lnSpc>
                <a:spcPct val="120000"/>
              </a:lnSpc>
              <a:buClrTx/>
              <a:buFont typeface="Arial" panose="020B0604020202020204" pitchFamily="34" charset="0"/>
              <a:buChar char="•"/>
            </a:pPr>
            <a:r>
              <a:rPr lang="en-US" sz="5100" dirty="0">
                <a:latin typeface="Trebuchet MS" pitchFamily="34" charset="0"/>
              </a:rPr>
              <a:t>13 Governors with US clubs appoint a Delegate and Alternate to represent them</a:t>
            </a:r>
          </a:p>
          <a:p>
            <a:pPr lvl="2">
              <a:lnSpc>
                <a:spcPct val="120000"/>
              </a:lnSpc>
              <a:buClrTx/>
              <a:buFont typeface="Arial" panose="020B0604020202020204" pitchFamily="34" charset="0"/>
              <a:buChar char="•"/>
            </a:pPr>
            <a:r>
              <a:rPr lang="en-US" sz="5100" dirty="0">
                <a:solidFill>
                  <a:schemeClr val="tx1"/>
                </a:solidFill>
                <a:latin typeface="Trebuchet MS" pitchFamily="34" charset="0"/>
              </a:rPr>
              <a:t>Governors “Always welcome; never expected”</a:t>
            </a:r>
          </a:p>
          <a:p>
            <a:pPr>
              <a:lnSpc>
                <a:spcPct val="120000"/>
              </a:lnSpc>
              <a:buClrTx/>
              <a:buFont typeface="Arial" panose="020B0604020202020204" pitchFamily="34" charset="0"/>
              <a:buChar char="•"/>
            </a:pPr>
            <a:r>
              <a:rPr lang="en-US" sz="5100" dirty="0">
                <a:latin typeface="Trebuchet MS" pitchFamily="34" charset="0"/>
              </a:rPr>
              <a:t>Meet Monthly</a:t>
            </a:r>
          </a:p>
          <a:p>
            <a:pPr>
              <a:lnSpc>
                <a:spcPct val="120000"/>
              </a:lnSpc>
              <a:buClrTx/>
              <a:buFont typeface="Arial" panose="020B0604020202020204" pitchFamily="34" charset="0"/>
              <a:buChar char="•"/>
            </a:pPr>
            <a:r>
              <a:rPr lang="en-US" sz="5100" dirty="0">
                <a:latin typeface="Trebuchet MS" pitchFamily="34" charset="0"/>
              </a:rPr>
              <a:t>Work done by Caucus Committees and through Coalitions the Caucus has voted to join  </a:t>
            </a:r>
          </a:p>
          <a:p>
            <a:pPr>
              <a:lnSpc>
                <a:spcPct val="120000"/>
              </a:lnSpc>
              <a:buClrTx/>
              <a:buFont typeface="Arial" panose="020B0604020202020204" pitchFamily="34" charset="0"/>
              <a:buChar char="•"/>
            </a:pPr>
            <a:r>
              <a:rPr lang="en-US" sz="5100" dirty="0">
                <a:latin typeface="Trebuchet MS" pitchFamily="34" charset="0"/>
              </a:rPr>
              <a:t>Every Delegate and Alternate must participate in one committee</a:t>
            </a:r>
          </a:p>
          <a:p>
            <a:pPr>
              <a:lnSpc>
                <a:spcPct val="120000"/>
              </a:lnSpc>
              <a:buClrTx/>
              <a:buFont typeface="Arial" panose="020B0604020202020204" pitchFamily="34" charset="0"/>
              <a:buChar char="•"/>
            </a:pPr>
            <a:r>
              <a:rPr lang="en-US" sz="5100" dirty="0">
                <a:latin typeface="Trebuchet MS" pitchFamily="34" charset="0"/>
              </a:rPr>
              <a:t>1 Vote per District (Delegate consults with Governor as decision maker:</a:t>
            </a:r>
          </a:p>
          <a:p>
            <a:pPr lvl="1">
              <a:lnSpc>
                <a:spcPct val="120000"/>
              </a:lnSpc>
              <a:buClrTx/>
              <a:buFont typeface="Arial" panose="020B0604020202020204" pitchFamily="34" charset="0"/>
              <a:buChar char="•"/>
            </a:pPr>
            <a:r>
              <a:rPr lang="en-US" sz="5100" dirty="0">
                <a:solidFill>
                  <a:schemeClr val="tx1"/>
                </a:solidFill>
                <a:latin typeface="Trebuchet MS" pitchFamily="34" charset="0"/>
              </a:rPr>
              <a:t>Business decisions—Majority </a:t>
            </a:r>
          </a:p>
          <a:p>
            <a:pPr lvl="1">
              <a:lnSpc>
                <a:spcPct val="120000"/>
              </a:lnSpc>
              <a:buClrTx/>
              <a:buFont typeface="Arial" panose="020B0604020202020204" pitchFamily="34" charset="0"/>
              <a:buChar char="•"/>
            </a:pPr>
            <a:r>
              <a:rPr lang="en-US" sz="5100" dirty="0">
                <a:solidFill>
                  <a:schemeClr val="tx1"/>
                </a:solidFill>
                <a:latin typeface="Trebuchet MS" pitchFamily="34" charset="0"/>
              </a:rPr>
              <a:t>Public-facing Statements, Testimony, etc-- 100%</a:t>
            </a:r>
          </a:p>
          <a:p>
            <a:pPr>
              <a:lnSpc>
                <a:spcPct val="120000"/>
              </a:lnSpc>
              <a:buFont typeface="Wingdings" pitchFamily="2" charset="2"/>
              <a:buChar char="§"/>
            </a:pPr>
            <a:endParaRPr lang="en-US" sz="5100" dirty="0">
              <a:latin typeface="Trebuchet MS" pitchFamily="34" charset="0"/>
            </a:endParaRPr>
          </a:p>
          <a:p>
            <a:pPr lvl="8">
              <a:lnSpc>
                <a:spcPct val="120000"/>
              </a:lnSpc>
              <a:buFont typeface="Wingdings" pitchFamily="2" charset="2"/>
              <a:buChar char="§"/>
            </a:pPr>
            <a:endParaRPr lang="en-US" sz="4400" dirty="0">
              <a:latin typeface="Trebuchet MS" pitchFamily="34" charset="0"/>
            </a:endParaRPr>
          </a:p>
          <a:p>
            <a:pPr>
              <a:buFont typeface="Wingdings" pitchFamily="2" charset="2"/>
              <a:buChar char="§"/>
            </a:pPr>
            <a:endParaRPr lang="en-US" sz="5900" dirty="0">
              <a:latin typeface="Trebuchet MS"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AB28A-24C6-4239-A35A-06DBD65B0A54}"/>
              </a:ext>
            </a:extLst>
          </p:cNvPr>
          <p:cNvSpPr>
            <a:spLocks noGrp="1"/>
          </p:cNvSpPr>
          <p:nvPr>
            <p:ph type="title"/>
          </p:nvPr>
        </p:nvSpPr>
        <p:spPr>
          <a:xfrm>
            <a:off x="457200" y="762000"/>
            <a:ext cx="8229600" cy="609600"/>
          </a:xfrm>
        </p:spPr>
        <p:txBody>
          <a:bodyPr>
            <a:normAutofit/>
          </a:bodyPr>
          <a:lstStyle/>
          <a:p>
            <a:r>
              <a:rPr lang="en-US" sz="3200" b="1" dirty="0"/>
              <a:t>Political vs. Partisan</a:t>
            </a:r>
          </a:p>
        </p:txBody>
      </p:sp>
      <p:sp>
        <p:nvSpPr>
          <p:cNvPr id="3" name="Content Placeholder 2">
            <a:extLst>
              <a:ext uri="{FF2B5EF4-FFF2-40B4-BE49-F238E27FC236}">
                <a16:creationId xmlns:a16="http://schemas.microsoft.com/office/drawing/2014/main" id="{BFC091F2-B141-44C5-ACAC-94F10A2BAD1D}"/>
              </a:ext>
            </a:extLst>
          </p:cNvPr>
          <p:cNvSpPr>
            <a:spLocks noGrp="1"/>
          </p:cNvSpPr>
          <p:nvPr>
            <p:ph idx="1"/>
          </p:nvPr>
        </p:nvSpPr>
        <p:spPr>
          <a:xfrm>
            <a:off x="457200" y="1447800"/>
            <a:ext cx="8229600" cy="5407928"/>
          </a:xfrm>
        </p:spPr>
        <p:txBody>
          <a:bodyPr>
            <a:normAutofit fontScale="47500" lnSpcReduction="20000"/>
          </a:bodyPr>
          <a:lstStyle/>
          <a:p>
            <a:pPr>
              <a:buFont typeface="Arial" panose="020B0604020202020204" pitchFamily="34" charset="0"/>
              <a:buChar char="•"/>
            </a:pPr>
            <a:r>
              <a:rPr lang="en-US" sz="5100" dirty="0"/>
              <a:t>Non- partisan means Zonta can’t be advocating for a candidate or a party.  However, we can advocate for a position or a policy. </a:t>
            </a:r>
          </a:p>
          <a:p>
            <a:pPr>
              <a:buFont typeface="Arial" panose="020B0604020202020204" pitchFamily="34" charset="0"/>
              <a:buChar char="•"/>
            </a:pPr>
            <a:endParaRPr lang="en-US" sz="5100" dirty="0"/>
          </a:p>
          <a:p>
            <a:pPr>
              <a:buFont typeface="Arial" panose="020B0604020202020204" pitchFamily="34" charset="0"/>
              <a:buChar char="•"/>
            </a:pPr>
            <a:r>
              <a:rPr lang="en-US" sz="5100" dirty="0"/>
              <a:t>Advocacy is by its nature political</a:t>
            </a:r>
          </a:p>
          <a:p>
            <a:pPr>
              <a:buFont typeface="Arial" panose="020B0604020202020204" pitchFamily="34" charset="0"/>
              <a:buChar char="•"/>
            </a:pPr>
            <a:endParaRPr lang="en-US" sz="5100" dirty="0"/>
          </a:p>
          <a:p>
            <a:pPr>
              <a:buFont typeface="Arial" panose="020B0604020202020204" pitchFamily="34" charset="0"/>
              <a:buChar char="•"/>
            </a:pPr>
            <a:endParaRPr lang="en-US" sz="5100" dirty="0"/>
          </a:p>
          <a:p>
            <a:pPr>
              <a:buFont typeface="Arial" panose="020B0604020202020204" pitchFamily="34" charset="0"/>
              <a:buChar char="•"/>
            </a:pPr>
            <a:r>
              <a:rPr lang="en-US" sz="5100" dirty="0"/>
              <a:t>Video on Political versus Partisan (YouTube)</a:t>
            </a:r>
          </a:p>
          <a:p>
            <a:pPr>
              <a:buFont typeface="Arial" panose="020B0604020202020204" pitchFamily="34" charset="0"/>
              <a:buChar char="•"/>
            </a:pPr>
            <a:endParaRPr lang="en-US" sz="5100" dirty="0"/>
          </a:p>
          <a:p>
            <a:pPr lvl="1">
              <a:buFont typeface="Arial" panose="020B0604020202020204" pitchFamily="34" charset="0"/>
              <a:buChar char="•"/>
            </a:pPr>
            <a:r>
              <a:rPr lang="en-US" sz="5100" dirty="0">
                <a:solidFill>
                  <a:schemeClr val="tx1"/>
                </a:solidFill>
                <a:hlinkClick r:id="rId3">
                  <a:extLst>
                    <a:ext uri="{A12FA001-AC4F-418D-AE19-62706E023703}">
                      <ahyp:hlinkClr xmlns:ahyp="http://schemas.microsoft.com/office/drawing/2018/hyperlinkcolor" val="tx"/>
                    </a:ext>
                  </a:extLst>
                </a:hlinkClick>
              </a:rPr>
              <a:t>https://zontausa.org/advocacy-political-yes-non-partisan-yes/</a:t>
            </a:r>
            <a:endParaRPr lang="en-US" sz="5100" dirty="0">
              <a:solidFill>
                <a:schemeClr val="tx1"/>
              </a:solidFill>
            </a:endParaRPr>
          </a:p>
          <a:p>
            <a:pPr lvl="1">
              <a:buFont typeface="Arial" panose="020B0604020202020204" pitchFamily="34" charset="0"/>
              <a:buChar char="•"/>
            </a:pPr>
            <a:endParaRPr lang="en-US" sz="5100" dirty="0">
              <a:solidFill>
                <a:schemeClr val="tx1"/>
              </a:solidFill>
            </a:endParaRPr>
          </a:p>
          <a:p>
            <a:pPr lvl="1">
              <a:buFont typeface="Arial" panose="020B0604020202020204" pitchFamily="34" charset="0"/>
              <a:buChar char="•"/>
            </a:pPr>
            <a:r>
              <a:rPr lang="en-US" sz="5100" dirty="0">
                <a:solidFill>
                  <a:schemeClr val="tx1"/>
                </a:solidFill>
              </a:rPr>
              <a:t>This short video illustrates the difference between partisan and political.  Zonta does not advocate for a candidate for a party, but we can and do advocate for a position or a policy. </a:t>
            </a:r>
          </a:p>
          <a:p>
            <a:endParaRPr lang="en-US" dirty="0"/>
          </a:p>
        </p:txBody>
      </p:sp>
      <p:sp>
        <p:nvSpPr>
          <p:cNvPr id="4" name="Slide Number Placeholder 3">
            <a:extLst>
              <a:ext uri="{FF2B5EF4-FFF2-40B4-BE49-F238E27FC236}">
                <a16:creationId xmlns:a16="http://schemas.microsoft.com/office/drawing/2014/main" id="{A36BDAC8-56C5-42F7-93ED-3B6CA7DA5D6A}"/>
              </a:ext>
            </a:extLst>
          </p:cNvPr>
          <p:cNvSpPr>
            <a:spLocks noGrp="1"/>
          </p:cNvSpPr>
          <p:nvPr>
            <p:ph type="sldNum" sz="quarter" idx="12"/>
          </p:nvPr>
        </p:nvSpPr>
        <p:spPr/>
        <p:txBody>
          <a:bodyPr/>
          <a:lstStyle/>
          <a:p>
            <a:fld id="{E0489869-DC07-4C0E-B8EC-7AA6FDF342ED}" type="slidenum">
              <a:rPr lang="en-US" smtClean="0"/>
              <a:t>8</a:t>
            </a:fld>
            <a:endParaRPr lang="en-US"/>
          </a:p>
        </p:txBody>
      </p:sp>
    </p:spTree>
    <p:extLst>
      <p:ext uri="{BB962C8B-B14F-4D97-AF65-F5344CB8AC3E}">
        <p14:creationId xmlns:p14="http://schemas.microsoft.com/office/powerpoint/2010/main" val="1760461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B0DE9-94C6-41A6-8D0E-AB57DC8C7B1E}"/>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B3A9932A-B224-4D35-9DB6-29FD216AE451}"/>
              </a:ext>
            </a:extLst>
          </p:cNvPr>
          <p:cNvSpPr>
            <a:spLocks noGrp="1"/>
          </p:cNvSpPr>
          <p:nvPr>
            <p:ph type="subTitle" idx="1"/>
          </p:nvPr>
        </p:nvSpPr>
        <p:spPr/>
        <p:txBody>
          <a:bodyPr/>
          <a:lstStyle/>
          <a:p>
            <a:endParaRPr lang="en-US"/>
          </a:p>
        </p:txBody>
      </p:sp>
      <p:pic>
        <p:nvPicPr>
          <p:cNvPr id="5" name="Picture 4" descr="Timeline&#10;&#10;Description automatically generated">
            <a:extLst>
              <a:ext uri="{FF2B5EF4-FFF2-40B4-BE49-F238E27FC236}">
                <a16:creationId xmlns:a16="http://schemas.microsoft.com/office/drawing/2014/main" id="{914E9EDB-D45E-449F-A828-53825B4D30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71946"/>
            <a:ext cx="9144000" cy="5114108"/>
          </a:xfrm>
          <a:prstGeom prst="rect">
            <a:avLst/>
          </a:prstGeom>
        </p:spPr>
      </p:pic>
    </p:spTree>
    <p:extLst>
      <p:ext uri="{BB962C8B-B14F-4D97-AF65-F5344CB8AC3E}">
        <p14:creationId xmlns:p14="http://schemas.microsoft.com/office/powerpoint/2010/main" val="38802013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1366</TotalTime>
  <Words>1615</Words>
  <Application>Microsoft Office PowerPoint</Application>
  <PresentationFormat>On-screen Show (4:3)</PresentationFormat>
  <Paragraphs>169</Paragraphs>
  <Slides>18</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Georgia</vt:lpstr>
      <vt:lpstr>Helvetica Neue</vt:lpstr>
      <vt:lpstr>Trebuchet MS</vt:lpstr>
      <vt:lpstr>Wingdings</vt:lpstr>
      <vt:lpstr>Wingdings 2</vt:lpstr>
      <vt:lpstr>Urban</vt:lpstr>
      <vt:lpstr>Zonta USA Caucus 2018-2024  Ranelle Randles, Advocacy Chair Boulder Foothills Club and D12 USA Caucus Delegate  Denise Parrish, D12 Advocacy Chair, Cheyenne Club Advocacy Chair, and Former D12 USA Caucus Delegate (currently Alternate)  Sherilyn Gourley, Advocacy Chair North 40  </vt:lpstr>
      <vt:lpstr>Workshop Purpose</vt:lpstr>
      <vt:lpstr>           2017 Women’s March; Commission on the Status of Women, N. American Interdistrict Meeting in Virginia  Founded by ZI Board Feb 2018; under auspices of ZI Advocacy Committee        </vt:lpstr>
      <vt:lpstr>Purpose of the USA Caucus</vt:lpstr>
      <vt:lpstr>Establishing the Caucus 2018-19</vt:lpstr>
      <vt:lpstr>Establishing the Caucus 2018-19</vt:lpstr>
      <vt:lpstr>How Does the USA Caucus Operate?</vt:lpstr>
      <vt:lpstr>Political vs. Partisan</vt:lpstr>
      <vt:lpstr>PowerPoint Presentation</vt:lpstr>
      <vt:lpstr>PowerPoint Presentation</vt:lpstr>
      <vt:lpstr> Accomplishments </vt:lpstr>
      <vt:lpstr>Accomplishments</vt:lpstr>
      <vt:lpstr>Accomplishments</vt:lpstr>
      <vt:lpstr>Fast Action Friday Alerts Call to Action</vt:lpstr>
      <vt:lpstr>Easiest Way? – On your phone!!</vt:lpstr>
      <vt:lpstr>https://zontausa.org/about-zonta/usa-caucus/</vt:lpstr>
      <vt:lpstr>Table Discussion</vt:lpstr>
      <vt:lpstr>PowerPoint Presentation</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Gender Equality</dc:title>
  <dc:creator>ausu</dc:creator>
  <cp:lastModifiedBy>Ranelle Randles</cp:lastModifiedBy>
  <cp:revision>49</cp:revision>
  <cp:lastPrinted>2023-08-21T16:12:07Z</cp:lastPrinted>
  <dcterms:created xsi:type="dcterms:W3CDTF">2023-04-23T17:29:44Z</dcterms:created>
  <dcterms:modified xsi:type="dcterms:W3CDTF">2023-09-13T16:18:19Z</dcterms:modified>
</cp:coreProperties>
</file>