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9" r:id="rId3"/>
    <p:sldId id="272" r:id="rId4"/>
    <p:sldId id="273" r:id="rId5"/>
    <p:sldId id="274" r:id="rId6"/>
    <p:sldId id="275" r:id="rId7"/>
    <p:sldId id="276" r:id="rId8"/>
    <p:sldId id="263" r:id="rId9"/>
    <p:sldId id="264" r:id="rId10"/>
    <p:sldId id="270" r:id="rId11"/>
    <p:sldId id="277" r:id="rId12"/>
    <p:sldId id="278" r:id="rId13"/>
    <p:sldId id="271" r:id="rId14"/>
    <p:sldId id="262" r:id="rId15"/>
    <p:sldId id="268" r:id="rId16"/>
    <p:sldId id="265" r:id="rId17"/>
    <p:sldId id="261" r:id="rId18"/>
    <p:sldId id="279" r:id="rId19"/>
    <p:sldId id="258" r:id="rId20"/>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AB1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75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7163" y="0"/>
            <a:ext cx="3035300" cy="465138"/>
          </a:xfrm>
          <a:prstGeom prst="rect">
            <a:avLst/>
          </a:prstGeom>
        </p:spPr>
        <p:txBody>
          <a:bodyPr vert="horz" lIns="91440" tIns="45720" rIns="91440" bIns="45720" rtlCol="0"/>
          <a:lstStyle>
            <a:lvl1pPr algn="r">
              <a:defRPr sz="1200"/>
            </a:lvl1pPr>
          </a:lstStyle>
          <a:p>
            <a:fld id="{ACBACD33-0BF1-41A4-A5DD-5EFC7CCEB9FA}" type="datetimeFigureOut">
              <a:rPr lang="en-US" smtClean="0"/>
              <a:t>9/27/2021</a:t>
            </a:fld>
            <a:endParaRPr lang="en-US"/>
          </a:p>
        </p:txBody>
      </p:sp>
      <p:sp>
        <p:nvSpPr>
          <p:cNvPr id="4" name="Slide Image Placeholder 3"/>
          <p:cNvSpPr>
            <a:spLocks noGrp="1" noRot="1" noChangeAspect="1"/>
          </p:cNvSpPr>
          <p:nvPr>
            <p:ph type="sldImg" idx="2"/>
          </p:nvPr>
        </p:nvSpPr>
        <p:spPr>
          <a:xfrm>
            <a:off x="714375" y="1162050"/>
            <a:ext cx="5575300" cy="3135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70400"/>
            <a:ext cx="5603875" cy="36591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4913"/>
            <a:ext cx="3035300"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7163" y="8824913"/>
            <a:ext cx="3035300" cy="465137"/>
          </a:xfrm>
          <a:prstGeom prst="rect">
            <a:avLst/>
          </a:prstGeom>
        </p:spPr>
        <p:txBody>
          <a:bodyPr vert="horz" lIns="91440" tIns="45720" rIns="91440" bIns="45720" rtlCol="0" anchor="b"/>
          <a:lstStyle>
            <a:lvl1pPr algn="r">
              <a:defRPr sz="1200"/>
            </a:lvl1pPr>
          </a:lstStyle>
          <a:p>
            <a:fld id="{ED37273B-BF48-4BCB-8B2F-275BB650A82B}" type="slidenum">
              <a:rPr lang="en-US" smtClean="0"/>
              <a:t>‹#›</a:t>
            </a:fld>
            <a:endParaRPr lang="en-US"/>
          </a:p>
        </p:txBody>
      </p:sp>
    </p:spTree>
    <p:extLst>
      <p:ext uri="{BB962C8B-B14F-4D97-AF65-F5344CB8AC3E}">
        <p14:creationId xmlns:p14="http://schemas.microsoft.com/office/powerpoint/2010/main" val="314357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A3E5-9D99-4D2E-8A94-313F14ADF6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2AA4F5-6D05-42E9-A21E-F9B6F90E0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382228-C82B-4B42-BF65-86DB3308E8DB}"/>
              </a:ext>
            </a:extLst>
          </p:cNvPr>
          <p:cNvSpPr>
            <a:spLocks noGrp="1"/>
          </p:cNvSpPr>
          <p:nvPr>
            <p:ph type="dt" sz="half" idx="10"/>
          </p:nvPr>
        </p:nvSpPr>
        <p:spPr/>
        <p:txBody>
          <a:bodyPr/>
          <a:lstStyle/>
          <a:p>
            <a:fld id="{7741E0A8-FC50-4726-816D-328904BCD790}" type="datetime1">
              <a:rPr lang="en-US" smtClean="0"/>
              <a:t>9/27/2021</a:t>
            </a:fld>
            <a:endParaRPr lang="en-US"/>
          </a:p>
        </p:txBody>
      </p:sp>
      <p:sp>
        <p:nvSpPr>
          <p:cNvPr id="5" name="Footer Placeholder 4">
            <a:extLst>
              <a:ext uri="{FF2B5EF4-FFF2-40B4-BE49-F238E27FC236}">
                <a16:creationId xmlns:a16="http://schemas.microsoft.com/office/drawing/2014/main" id="{CBFBBA1D-9575-4144-9E8F-B1D5E598D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02D2F-C88E-41A0-9AB3-D7C355AAAB5A}"/>
              </a:ext>
            </a:extLst>
          </p:cNvPr>
          <p:cNvSpPr>
            <a:spLocks noGrp="1"/>
          </p:cNvSpPr>
          <p:nvPr>
            <p:ph type="sldNum" sz="quarter" idx="12"/>
          </p:nvPr>
        </p:nvSpPr>
        <p:spPr/>
        <p:txBody>
          <a:bodyPr/>
          <a:lstStyle/>
          <a:p>
            <a:fld id="{E0489869-DC07-4C0E-B8EC-7AA6FDF342ED}" type="slidenum">
              <a:rPr lang="en-US" smtClean="0"/>
              <a:t>‹#›</a:t>
            </a:fld>
            <a:endParaRPr lang="en-US"/>
          </a:p>
        </p:txBody>
      </p:sp>
    </p:spTree>
    <p:extLst>
      <p:ext uri="{BB962C8B-B14F-4D97-AF65-F5344CB8AC3E}">
        <p14:creationId xmlns:p14="http://schemas.microsoft.com/office/powerpoint/2010/main" val="222083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D161-9AD3-4BC7-B10A-9CB7DD70CA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099E69-E04D-4B83-8CCA-1222F50E53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13244-FD94-4F18-87E2-17D9C75EE06C}"/>
              </a:ext>
            </a:extLst>
          </p:cNvPr>
          <p:cNvSpPr>
            <a:spLocks noGrp="1"/>
          </p:cNvSpPr>
          <p:nvPr>
            <p:ph type="dt" sz="half" idx="10"/>
          </p:nvPr>
        </p:nvSpPr>
        <p:spPr/>
        <p:txBody>
          <a:bodyPr/>
          <a:lstStyle/>
          <a:p>
            <a:fld id="{A2530651-FC15-429A-AEDC-46DF99099ACB}" type="datetime1">
              <a:rPr lang="en-US" smtClean="0"/>
              <a:t>9/27/2021</a:t>
            </a:fld>
            <a:endParaRPr lang="en-US"/>
          </a:p>
        </p:txBody>
      </p:sp>
      <p:sp>
        <p:nvSpPr>
          <p:cNvPr id="5" name="Footer Placeholder 4">
            <a:extLst>
              <a:ext uri="{FF2B5EF4-FFF2-40B4-BE49-F238E27FC236}">
                <a16:creationId xmlns:a16="http://schemas.microsoft.com/office/drawing/2014/main" id="{DE3A9781-5225-4D47-BA8F-1EFFCAC26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AC6D9-DD3D-4FF4-BCC5-ACCD5B109F10}"/>
              </a:ext>
            </a:extLst>
          </p:cNvPr>
          <p:cNvSpPr>
            <a:spLocks noGrp="1"/>
          </p:cNvSpPr>
          <p:nvPr>
            <p:ph type="sldNum" sz="quarter" idx="12"/>
          </p:nvPr>
        </p:nvSpPr>
        <p:spPr/>
        <p:txBody>
          <a:bodyPr/>
          <a:lstStyle/>
          <a:p>
            <a:fld id="{E0489869-DC07-4C0E-B8EC-7AA6FDF342ED}" type="slidenum">
              <a:rPr lang="en-US" smtClean="0"/>
              <a:t>‹#›</a:t>
            </a:fld>
            <a:endParaRPr lang="en-US"/>
          </a:p>
        </p:txBody>
      </p:sp>
    </p:spTree>
    <p:extLst>
      <p:ext uri="{BB962C8B-B14F-4D97-AF65-F5344CB8AC3E}">
        <p14:creationId xmlns:p14="http://schemas.microsoft.com/office/powerpoint/2010/main" val="5426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DB9B6E-342E-4A35-B856-1CF1CC4D30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413229-FB84-44AB-B9A4-82D5739E05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80CA2-9809-4380-915D-82E7B68A7651}"/>
              </a:ext>
            </a:extLst>
          </p:cNvPr>
          <p:cNvSpPr>
            <a:spLocks noGrp="1"/>
          </p:cNvSpPr>
          <p:nvPr>
            <p:ph type="dt" sz="half" idx="10"/>
          </p:nvPr>
        </p:nvSpPr>
        <p:spPr/>
        <p:txBody>
          <a:bodyPr/>
          <a:lstStyle/>
          <a:p>
            <a:fld id="{E8C6CC9E-CAAB-4467-9A34-DDF750630EC3}" type="datetime1">
              <a:rPr lang="en-US" smtClean="0"/>
              <a:t>9/27/2021</a:t>
            </a:fld>
            <a:endParaRPr lang="en-US"/>
          </a:p>
        </p:txBody>
      </p:sp>
      <p:sp>
        <p:nvSpPr>
          <p:cNvPr id="5" name="Footer Placeholder 4">
            <a:extLst>
              <a:ext uri="{FF2B5EF4-FFF2-40B4-BE49-F238E27FC236}">
                <a16:creationId xmlns:a16="http://schemas.microsoft.com/office/drawing/2014/main" id="{20C41F0C-2224-4339-B6D4-8DE87182F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3A34E-322A-4A8A-9ACA-EEB722496EB3}"/>
              </a:ext>
            </a:extLst>
          </p:cNvPr>
          <p:cNvSpPr>
            <a:spLocks noGrp="1"/>
          </p:cNvSpPr>
          <p:nvPr>
            <p:ph type="sldNum" sz="quarter" idx="12"/>
          </p:nvPr>
        </p:nvSpPr>
        <p:spPr/>
        <p:txBody>
          <a:bodyPr/>
          <a:lstStyle/>
          <a:p>
            <a:fld id="{E0489869-DC07-4C0E-B8EC-7AA6FDF342ED}" type="slidenum">
              <a:rPr lang="en-US" smtClean="0"/>
              <a:t>‹#›</a:t>
            </a:fld>
            <a:endParaRPr lang="en-US"/>
          </a:p>
        </p:txBody>
      </p:sp>
    </p:spTree>
    <p:extLst>
      <p:ext uri="{BB962C8B-B14F-4D97-AF65-F5344CB8AC3E}">
        <p14:creationId xmlns:p14="http://schemas.microsoft.com/office/powerpoint/2010/main" val="260620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A20E-69B8-49F4-ADF7-74E7FE5919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16177-A091-4D08-8F47-42F259A954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A2930-A217-41D0-813A-A6906F3C0AA3}"/>
              </a:ext>
            </a:extLst>
          </p:cNvPr>
          <p:cNvSpPr>
            <a:spLocks noGrp="1"/>
          </p:cNvSpPr>
          <p:nvPr>
            <p:ph type="dt" sz="half" idx="10"/>
          </p:nvPr>
        </p:nvSpPr>
        <p:spPr/>
        <p:txBody>
          <a:bodyPr/>
          <a:lstStyle/>
          <a:p>
            <a:fld id="{79922697-7876-418C-9ACF-4B8D76BEF360}" type="datetime1">
              <a:rPr lang="en-US" smtClean="0"/>
              <a:t>9/27/2021</a:t>
            </a:fld>
            <a:endParaRPr lang="en-US"/>
          </a:p>
        </p:txBody>
      </p:sp>
      <p:sp>
        <p:nvSpPr>
          <p:cNvPr id="5" name="Footer Placeholder 4">
            <a:extLst>
              <a:ext uri="{FF2B5EF4-FFF2-40B4-BE49-F238E27FC236}">
                <a16:creationId xmlns:a16="http://schemas.microsoft.com/office/drawing/2014/main" id="{517C8187-4B70-4596-A069-B56870993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0F65D-CD33-4A44-B457-C6EB08EE4883}"/>
              </a:ext>
            </a:extLst>
          </p:cNvPr>
          <p:cNvSpPr>
            <a:spLocks noGrp="1"/>
          </p:cNvSpPr>
          <p:nvPr>
            <p:ph type="sldNum" sz="quarter" idx="12"/>
          </p:nvPr>
        </p:nvSpPr>
        <p:spPr/>
        <p:txBody>
          <a:bodyPr/>
          <a:lstStyle/>
          <a:p>
            <a:fld id="{E0489869-DC07-4C0E-B8EC-7AA6FDF342ED}" type="slidenum">
              <a:rPr lang="en-US" smtClean="0"/>
              <a:t>‹#›</a:t>
            </a:fld>
            <a:endParaRPr lang="en-US"/>
          </a:p>
        </p:txBody>
      </p:sp>
    </p:spTree>
    <p:extLst>
      <p:ext uri="{BB962C8B-B14F-4D97-AF65-F5344CB8AC3E}">
        <p14:creationId xmlns:p14="http://schemas.microsoft.com/office/powerpoint/2010/main" val="362033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82318-EB96-4963-AE88-087E43A246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F6B138-A6DD-452B-A93C-9C8C5C73B8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7CB642-4DFB-4D9F-8395-D3B6DA2181EB}"/>
              </a:ext>
            </a:extLst>
          </p:cNvPr>
          <p:cNvSpPr>
            <a:spLocks noGrp="1"/>
          </p:cNvSpPr>
          <p:nvPr>
            <p:ph type="dt" sz="half" idx="10"/>
          </p:nvPr>
        </p:nvSpPr>
        <p:spPr/>
        <p:txBody>
          <a:bodyPr/>
          <a:lstStyle/>
          <a:p>
            <a:fld id="{C0BE01FA-1AAA-49C1-8F1E-C3B1CB5F766F}" type="datetime1">
              <a:rPr lang="en-US" smtClean="0"/>
              <a:t>9/27/2021</a:t>
            </a:fld>
            <a:endParaRPr lang="en-US"/>
          </a:p>
        </p:txBody>
      </p:sp>
      <p:sp>
        <p:nvSpPr>
          <p:cNvPr id="5" name="Footer Placeholder 4">
            <a:extLst>
              <a:ext uri="{FF2B5EF4-FFF2-40B4-BE49-F238E27FC236}">
                <a16:creationId xmlns:a16="http://schemas.microsoft.com/office/drawing/2014/main" id="{93D204E0-3DDC-4C7C-9FA4-4E29680BC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B9EDB-6C1F-44DF-966E-1E8724300D70}"/>
              </a:ext>
            </a:extLst>
          </p:cNvPr>
          <p:cNvSpPr>
            <a:spLocks noGrp="1"/>
          </p:cNvSpPr>
          <p:nvPr>
            <p:ph type="sldNum" sz="quarter" idx="12"/>
          </p:nvPr>
        </p:nvSpPr>
        <p:spPr/>
        <p:txBody>
          <a:bodyPr/>
          <a:lstStyle/>
          <a:p>
            <a:fld id="{E0489869-DC07-4C0E-B8EC-7AA6FDF342ED}" type="slidenum">
              <a:rPr lang="en-US" smtClean="0"/>
              <a:t>‹#›</a:t>
            </a:fld>
            <a:endParaRPr lang="en-US"/>
          </a:p>
        </p:txBody>
      </p:sp>
    </p:spTree>
    <p:extLst>
      <p:ext uri="{BB962C8B-B14F-4D97-AF65-F5344CB8AC3E}">
        <p14:creationId xmlns:p14="http://schemas.microsoft.com/office/powerpoint/2010/main" val="342238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771C-66EA-4465-B3FF-68B329481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FC1C5-D8AD-4044-9E11-BE3F9DEFD8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5F9AB-16F4-4DF0-B2EE-BCCAEEC869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9CCF6-5A78-4786-A507-9033C83A10F6}"/>
              </a:ext>
            </a:extLst>
          </p:cNvPr>
          <p:cNvSpPr>
            <a:spLocks noGrp="1"/>
          </p:cNvSpPr>
          <p:nvPr>
            <p:ph type="dt" sz="half" idx="10"/>
          </p:nvPr>
        </p:nvSpPr>
        <p:spPr/>
        <p:txBody>
          <a:bodyPr/>
          <a:lstStyle/>
          <a:p>
            <a:fld id="{8536568C-FE13-4AB2-8D3F-1BCE5764EBFB}" type="datetime1">
              <a:rPr lang="en-US" smtClean="0"/>
              <a:t>9/27/2021</a:t>
            </a:fld>
            <a:endParaRPr lang="en-US"/>
          </a:p>
        </p:txBody>
      </p:sp>
      <p:sp>
        <p:nvSpPr>
          <p:cNvPr id="6" name="Footer Placeholder 5">
            <a:extLst>
              <a:ext uri="{FF2B5EF4-FFF2-40B4-BE49-F238E27FC236}">
                <a16:creationId xmlns:a16="http://schemas.microsoft.com/office/drawing/2014/main" id="{C83F23A4-8CE3-451C-B59F-B42C4F156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B7E4B-475C-425F-9E14-52E64F8A27EC}"/>
              </a:ext>
            </a:extLst>
          </p:cNvPr>
          <p:cNvSpPr>
            <a:spLocks noGrp="1"/>
          </p:cNvSpPr>
          <p:nvPr>
            <p:ph type="sldNum" sz="quarter" idx="12"/>
          </p:nvPr>
        </p:nvSpPr>
        <p:spPr/>
        <p:txBody>
          <a:bodyPr/>
          <a:lstStyle/>
          <a:p>
            <a:fld id="{E0489869-DC07-4C0E-B8EC-7AA6FDF342ED}" type="slidenum">
              <a:rPr lang="en-US" smtClean="0"/>
              <a:t>‹#›</a:t>
            </a:fld>
            <a:endParaRPr lang="en-US"/>
          </a:p>
        </p:txBody>
      </p:sp>
    </p:spTree>
    <p:extLst>
      <p:ext uri="{BB962C8B-B14F-4D97-AF65-F5344CB8AC3E}">
        <p14:creationId xmlns:p14="http://schemas.microsoft.com/office/powerpoint/2010/main" val="46004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07BB-4018-471E-8699-A9357DCBFA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18C4CF-54B1-4C05-ADF0-72A62CA7C7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3ACFE6-3BA8-47BC-B182-1966120DA0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383BE4-925E-414F-A4E2-B3F20A9516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C2F68C-231C-454F-B7D0-3A1BDEDDD9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210483-8014-4ECA-BBF2-E2F62E9BE35D}"/>
              </a:ext>
            </a:extLst>
          </p:cNvPr>
          <p:cNvSpPr>
            <a:spLocks noGrp="1"/>
          </p:cNvSpPr>
          <p:nvPr>
            <p:ph type="dt" sz="half" idx="10"/>
          </p:nvPr>
        </p:nvSpPr>
        <p:spPr/>
        <p:txBody>
          <a:bodyPr/>
          <a:lstStyle/>
          <a:p>
            <a:fld id="{4390AA88-24E2-46BA-8C84-B42E3E642368}" type="datetime1">
              <a:rPr lang="en-US" smtClean="0"/>
              <a:t>9/27/2021</a:t>
            </a:fld>
            <a:endParaRPr lang="en-US"/>
          </a:p>
        </p:txBody>
      </p:sp>
      <p:sp>
        <p:nvSpPr>
          <p:cNvPr id="8" name="Footer Placeholder 7">
            <a:extLst>
              <a:ext uri="{FF2B5EF4-FFF2-40B4-BE49-F238E27FC236}">
                <a16:creationId xmlns:a16="http://schemas.microsoft.com/office/drawing/2014/main" id="{C5163463-28FE-46E9-B940-BA9C89DB91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5B2FAA-D774-4F21-B9CB-2C0F2CA0C9DF}"/>
              </a:ext>
            </a:extLst>
          </p:cNvPr>
          <p:cNvSpPr>
            <a:spLocks noGrp="1"/>
          </p:cNvSpPr>
          <p:nvPr>
            <p:ph type="sldNum" sz="quarter" idx="12"/>
          </p:nvPr>
        </p:nvSpPr>
        <p:spPr/>
        <p:txBody>
          <a:bodyPr/>
          <a:lstStyle/>
          <a:p>
            <a:fld id="{E0489869-DC07-4C0E-B8EC-7AA6FDF342ED}" type="slidenum">
              <a:rPr lang="en-US" smtClean="0"/>
              <a:t>‹#›</a:t>
            </a:fld>
            <a:endParaRPr lang="en-US"/>
          </a:p>
        </p:txBody>
      </p:sp>
    </p:spTree>
    <p:extLst>
      <p:ext uri="{BB962C8B-B14F-4D97-AF65-F5344CB8AC3E}">
        <p14:creationId xmlns:p14="http://schemas.microsoft.com/office/powerpoint/2010/main" val="110477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5204-3CAD-4A2A-AB33-52CD8798CB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282E90-CF7C-4904-A465-C9F62F801803}"/>
              </a:ext>
            </a:extLst>
          </p:cNvPr>
          <p:cNvSpPr>
            <a:spLocks noGrp="1"/>
          </p:cNvSpPr>
          <p:nvPr>
            <p:ph type="dt" sz="half" idx="10"/>
          </p:nvPr>
        </p:nvSpPr>
        <p:spPr/>
        <p:txBody>
          <a:bodyPr/>
          <a:lstStyle/>
          <a:p>
            <a:fld id="{0D26121B-9D47-4D59-A485-EE840F262986}" type="datetime1">
              <a:rPr lang="en-US" smtClean="0"/>
              <a:t>9/27/2021</a:t>
            </a:fld>
            <a:endParaRPr lang="en-US"/>
          </a:p>
        </p:txBody>
      </p:sp>
      <p:sp>
        <p:nvSpPr>
          <p:cNvPr id="4" name="Footer Placeholder 3">
            <a:extLst>
              <a:ext uri="{FF2B5EF4-FFF2-40B4-BE49-F238E27FC236}">
                <a16:creationId xmlns:a16="http://schemas.microsoft.com/office/drawing/2014/main" id="{FCEF6606-5105-4A1A-989B-732020EEEA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A3A7B-9331-449C-98E6-CFB4D147F7F8}"/>
              </a:ext>
            </a:extLst>
          </p:cNvPr>
          <p:cNvSpPr>
            <a:spLocks noGrp="1"/>
          </p:cNvSpPr>
          <p:nvPr>
            <p:ph type="sldNum" sz="quarter" idx="12"/>
          </p:nvPr>
        </p:nvSpPr>
        <p:spPr/>
        <p:txBody>
          <a:bodyPr/>
          <a:lstStyle/>
          <a:p>
            <a:fld id="{E0489869-DC07-4C0E-B8EC-7AA6FDF342ED}" type="slidenum">
              <a:rPr lang="en-US" smtClean="0"/>
              <a:t>‹#›</a:t>
            </a:fld>
            <a:endParaRPr lang="en-US"/>
          </a:p>
        </p:txBody>
      </p:sp>
    </p:spTree>
    <p:extLst>
      <p:ext uri="{BB962C8B-B14F-4D97-AF65-F5344CB8AC3E}">
        <p14:creationId xmlns:p14="http://schemas.microsoft.com/office/powerpoint/2010/main" val="327026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2E30B-BB73-4BF3-BA61-864E4102C253}"/>
              </a:ext>
            </a:extLst>
          </p:cNvPr>
          <p:cNvSpPr>
            <a:spLocks noGrp="1"/>
          </p:cNvSpPr>
          <p:nvPr>
            <p:ph type="dt" sz="half" idx="10"/>
          </p:nvPr>
        </p:nvSpPr>
        <p:spPr/>
        <p:txBody>
          <a:bodyPr/>
          <a:lstStyle/>
          <a:p>
            <a:fld id="{843A10DF-41BC-48C3-AA22-417D63CD0A99}" type="datetime1">
              <a:rPr lang="en-US" smtClean="0"/>
              <a:t>9/27/2021</a:t>
            </a:fld>
            <a:endParaRPr lang="en-US"/>
          </a:p>
        </p:txBody>
      </p:sp>
      <p:sp>
        <p:nvSpPr>
          <p:cNvPr id="3" name="Footer Placeholder 2">
            <a:extLst>
              <a:ext uri="{FF2B5EF4-FFF2-40B4-BE49-F238E27FC236}">
                <a16:creationId xmlns:a16="http://schemas.microsoft.com/office/drawing/2014/main" id="{FB5D52F7-499F-4BA9-8F15-51809E9054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4BA014-1281-412A-94B7-8EEA529061FE}"/>
              </a:ext>
            </a:extLst>
          </p:cNvPr>
          <p:cNvSpPr>
            <a:spLocks noGrp="1"/>
          </p:cNvSpPr>
          <p:nvPr>
            <p:ph type="sldNum" sz="quarter" idx="12"/>
          </p:nvPr>
        </p:nvSpPr>
        <p:spPr/>
        <p:txBody>
          <a:bodyPr/>
          <a:lstStyle/>
          <a:p>
            <a:fld id="{E0489869-DC07-4C0E-B8EC-7AA6FDF342ED}" type="slidenum">
              <a:rPr lang="en-US" smtClean="0"/>
              <a:t>‹#›</a:t>
            </a:fld>
            <a:endParaRPr lang="en-US"/>
          </a:p>
        </p:txBody>
      </p:sp>
    </p:spTree>
    <p:extLst>
      <p:ext uri="{BB962C8B-B14F-4D97-AF65-F5344CB8AC3E}">
        <p14:creationId xmlns:p14="http://schemas.microsoft.com/office/powerpoint/2010/main" val="408381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32AE-E531-4ADC-8D57-F8AA75440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C6692D-142A-466A-84B9-56588EB26D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E6EA4F-49E0-4A2B-8681-3A024294A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C4273-DEAE-43C3-89E8-A47726CDF186}"/>
              </a:ext>
            </a:extLst>
          </p:cNvPr>
          <p:cNvSpPr>
            <a:spLocks noGrp="1"/>
          </p:cNvSpPr>
          <p:nvPr>
            <p:ph type="dt" sz="half" idx="10"/>
          </p:nvPr>
        </p:nvSpPr>
        <p:spPr/>
        <p:txBody>
          <a:bodyPr/>
          <a:lstStyle/>
          <a:p>
            <a:fld id="{A581A93F-BD88-431C-BFD7-7A2AD76A0BCB}" type="datetime1">
              <a:rPr lang="en-US" smtClean="0"/>
              <a:t>9/27/2021</a:t>
            </a:fld>
            <a:endParaRPr lang="en-US"/>
          </a:p>
        </p:txBody>
      </p:sp>
      <p:sp>
        <p:nvSpPr>
          <p:cNvPr id="6" name="Footer Placeholder 5">
            <a:extLst>
              <a:ext uri="{FF2B5EF4-FFF2-40B4-BE49-F238E27FC236}">
                <a16:creationId xmlns:a16="http://schemas.microsoft.com/office/drawing/2014/main" id="{C6A5EEC1-B68C-433B-87E3-4616ECA2F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CF0B3-A892-4581-A770-733F3F100060}"/>
              </a:ext>
            </a:extLst>
          </p:cNvPr>
          <p:cNvSpPr>
            <a:spLocks noGrp="1"/>
          </p:cNvSpPr>
          <p:nvPr>
            <p:ph type="sldNum" sz="quarter" idx="12"/>
          </p:nvPr>
        </p:nvSpPr>
        <p:spPr/>
        <p:txBody>
          <a:bodyPr/>
          <a:lstStyle/>
          <a:p>
            <a:fld id="{E0489869-DC07-4C0E-B8EC-7AA6FDF342ED}" type="slidenum">
              <a:rPr lang="en-US" smtClean="0"/>
              <a:t>‹#›</a:t>
            </a:fld>
            <a:endParaRPr lang="en-US"/>
          </a:p>
        </p:txBody>
      </p:sp>
    </p:spTree>
    <p:extLst>
      <p:ext uri="{BB962C8B-B14F-4D97-AF65-F5344CB8AC3E}">
        <p14:creationId xmlns:p14="http://schemas.microsoft.com/office/powerpoint/2010/main" val="233480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E026-3F4F-4174-B627-53DBD029A6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4796A0-049B-419B-9E59-A6EB0347E1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F360F2-6FD3-4C59-BAAC-02DF2FCB4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117BA9-8C55-43E5-9780-1AC268D51D85}"/>
              </a:ext>
            </a:extLst>
          </p:cNvPr>
          <p:cNvSpPr>
            <a:spLocks noGrp="1"/>
          </p:cNvSpPr>
          <p:nvPr>
            <p:ph type="dt" sz="half" idx="10"/>
          </p:nvPr>
        </p:nvSpPr>
        <p:spPr/>
        <p:txBody>
          <a:bodyPr/>
          <a:lstStyle/>
          <a:p>
            <a:fld id="{9014D578-4562-4395-B720-18E8039046C5}" type="datetime1">
              <a:rPr lang="en-US" smtClean="0"/>
              <a:t>9/27/2021</a:t>
            </a:fld>
            <a:endParaRPr lang="en-US"/>
          </a:p>
        </p:txBody>
      </p:sp>
      <p:sp>
        <p:nvSpPr>
          <p:cNvPr id="6" name="Footer Placeholder 5">
            <a:extLst>
              <a:ext uri="{FF2B5EF4-FFF2-40B4-BE49-F238E27FC236}">
                <a16:creationId xmlns:a16="http://schemas.microsoft.com/office/drawing/2014/main" id="{F9ABA7DA-68E9-4B7B-99CA-C39F214B20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C8C8B-88BB-4B31-A512-2D60B9EBEA66}"/>
              </a:ext>
            </a:extLst>
          </p:cNvPr>
          <p:cNvSpPr>
            <a:spLocks noGrp="1"/>
          </p:cNvSpPr>
          <p:nvPr>
            <p:ph type="sldNum" sz="quarter" idx="12"/>
          </p:nvPr>
        </p:nvSpPr>
        <p:spPr/>
        <p:txBody>
          <a:bodyPr/>
          <a:lstStyle/>
          <a:p>
            <a:fld id="{E0489869-DC07-4C0E-B8EC-7AA6FDF342ED}" type="slidenum">
              <a:rPr lang="en-US" smtClean="0"/>
              <a:t>‹#›</a:t>
            </a:fld>
            <a:endParaRPr lang="en-US"/>
          </a:p>
        </p:txBody>
      </p:sp>
    </p:spTree>
    <p:extLst>
      <p:ext uri="{BB962C8B-B14F-4D97-AF65-F5344CB8AC3E}">
        <p14:creationId xmlns:p14="http://schemas.microsoft.com/office/powerpoint/2010/main" val="9880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24AEB2-3F92-4A5A-AC58-3B6504CCA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F80FFE-469E-4B81-8F76-4C9EA968D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74874-871F-48E3-B7D6-EE1B2C73B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39015-C118-441D-B344-D6C4C2A9F98D}" type="datetime1">
              <a:rPr lang="en-US" smtClean="0"/>
              <a:t>9/27/2021</a:t>
            </a:fld>
            <a:endParaRPr lang="en-US"/>
          </a:p>
        </p:txBody>
      </p:sp>
      <p:sp>
        <p:nvSpPr>
          <p:cNvPr id="5" name="Footer Placeholder 4">
            <a:extLst>
              <a:ext uri="{FF2B5EF4-FFF2-40B4-BE49-F238E27FC236}">
                <a16:creationId xmlns:a16="http://schemas.microsoft.com/office/drawing/2014/main" id="{D192733A-8698-4407-886E-FAA7A91B2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585388-7BB2-45FD-BDBA-8EB774819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89869-DC07-4C0E-B8EC-7AA6FDF342ED}" type="slidenum">
              <a:rPr lang="en-US" smtClean="0"/>
              <a:t>‹#›</a:t>
            </a:fld>
            <a:endParaRPr lang="en-US"/>
          </a:p>
        </p:txBody>
      </p:sp>
    </p:spTree>
    <p:extLst>
      <p:ext uri="{BB962C8B-B14F-4D97-AF65-F5344CB8AC3E}">
        <p14:creationId xmlns:p14="http://schemas.microsoft.com/office/powerpoint/2010/main" val="194037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pdaHcoJmCs" TargetMode="External"/><Relationship Id="rId2" Type="http://schemas.openxmlformats.org/officeDocument/2006/relationships/hyperlink" Target="https://www.dropbox.com/s/hl9tnyisxaa2tp1/USA%20Advocacy%20Promo%20Video.mp4?dl=0" TargetMode="External"/><Relationship Id="rId1" Type="http://schemas.openxmlformats.org/officeDocument/2006/relationships/slideLayout" Target="../slideLayouts/slideLayout2.xml"/><Relationship Id="rId4" Type="http://schemas.openxmlformats.org/officeDocument/2006/relationships/hyperlink" Target="https://www.votervoice.net/Zonta/ho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votervoice.net/Zonta/home" TargetMode="External"/><Relationship Id="rId2" Type="http://schemas.openxmlformats.org/officeDocument/2006/relationships/hyperlink" Target="https://www.dropbox.com/s/8iawvyjlu1c79lw/USA%20Advocacy%20Tutorial%20Video%20%281%29.mp4?dl=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parrishzonta@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zontausa.org/advocacy-political-yes-non-partisan-y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9852-7314-461D-AA94-935D7599CFA6}"/>
              </a:ext>
            </a:extLst>
          </p:cNvPr>
          <p:cNvSpPr>
            <a:spLocks noGrp="1"/>
          </p:cNvSpPr>
          <p:nvPr>
            <p:ph type="ctrTitle"/>
          </p:nvPr>
        </p:nvSpPr>
        <p:spPr/>
        <p:txBody>
          <a:bodyPr/>
          <a:lstStyle/>
          <a:p>
            <a:r>
              <a:rPr lang="en-US" dirty="0"/>
              <a:t>Advocacy Update</a:t>
            </a:r>
          </a:p>
        </p:txBody>
      </p:sp>
      <p:sp>
        <p:nvSpPr>
          <p:cNvPr id="3" name="Subtitle 2">
            <a:extLst>
              <a:ext uri="{FF2B5EF4-FFF2-40B4-BE49-F238E27FC236}">
                <a16:creationId xmlns:a16="http://schemas.microsoft.com/office/drawing/2014/main" id="{9DC2B3C3-7456-40F2-BCD4-132FA10461CB}"/>
              </a:ext>
            </a:extLst>
          </p:cNvPr>
          <p:cNvSpPr>
            <a:spLocks noGrp="1"/>
          </p:cNvSpPr>
          <p:nvPr>
            <p:ph type="subTitle" idx="1"/>
          </p:nvPr>
        </p:nvSpPr>
        <p:spPr/>
        <p:txBody>
          <a:bodyPr>
            <a:normAutofit lnSpcReduction="10000"/>
          </a:bodyPr>
          <a:lstStyle/>
          <a:p>
            <a:endParaRPr lang="en-US" dirty="0"/>
          </a:p>
          <a:p>
            <a:r>
              <a:rPr lang="en-US" dirty="0"/>
              <a:t>Presented by Denise Parrish, District 12 Advocacy Chair</a:t>
            </a:r>
          </a:p>
          <a:p>
            <a:r>
              <a:rPr lang="en-US" dirty="0"/>
              <a:t>District 12 Conference – Colorado Springs, Colorado</a:t>
            </a:r>
          </a:p>
          <a:p>
            <a:r>
              <a:rPr lang="en-US" dirty="0"/>
              <a:t>September 26, 2021 (Updated) </a:t>
            </a:r>
          </a:p>
        </p:txBody>
      </p:sp>
    </p:spTree>
    <p:extLst>
      <p:ext uri="{BB962C8B-B14F-4D97-AF65-F5344CB8AC3E}">
        <p14:creationId xmlns:p14="http://schemas.microsoft.com/office/powerpoint/2010/main" val="260777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C3133-60FE-45F3-8724-034A2D7DC7E3}"/>
              </a:ext>
            </a:extLst>
          </p:cNvPr>
          <p:cNvSpPr>
            <a:spLocks noGrp="1"/>
          </p:cNvSpPr>
          <p:nvPr>
            <p:ph type="title"/>
          </p:nvPr>
        </p:nvSpPr>
        <p:spPr>
          <a:xfrm>
            <a:off x="844550" y="1793289"/>
            <a:ext cx="10515600" cy="2796174"/>
          </a:xfrm>
        </p:spPr>
        <p:txBody>
          <a:bodyPr>
            <a:normAutofit/>
          </a:bodyPr>
          <a:lstStyle/>
          <a:p>
            <a:pPr algn="ctr"/>
            <a:r>
              <a:rPr lang="en-US" dirty="0"/>
              <a:t>Zonta Advocacy Action Center</a:t>
            </a:r>
            <a:br>
              <a:rPr lang="en-US" dirty="0"/>
            </a:br>
            <a:r>
              <a:rPr lang="en-US" dirty="0"/>
              <a:t>and</a:t>
            </a:r>
            <a:br>
              <a:rPr lang="en-US" dirty="0"/>
            </a:br>
            <a:r>
              <a:rPr lang="en-US" dirty="0"/>
              <a:t> Fast Action Friday</a:t>
            </a:r>
          </a:p>
        </p:txBody>
      </p:sp>
      <p:sp>
        <p:nvSpPr>
          <p:cNvPr id="3" name="Text Placeholder 2">
            <a:extLst>
              <a:ext uri="{FF2B5EF4-FFF2-40B4-BE49-F238E27FC236}">
                <a16:creationId xmlns:a16="http://schemas.microsoft.com/office/drawing/2014/main" id="{9619E15B-A382-40F5-8AC0-5F8E4D2FBEDC}"/>
              </a:ext>
            </a:extLst>
          </p:cNvPr>
          <p:cNvSpPr>
            <a:spLocks noGrp="1"/>
          </p:cNvSpPr>
          <p:nvPr>
            <p:ph type="body" idx="1"/>
          </p:nvPr>
        </p:nvSpPr>
        <p:spPr/>
        <p:txBody>
          <a:bodyPr/>
          <a:lstStyle/>
          <a:p>
            <a:r>
              <a:rPr lang="en-US" dirty="0"/>
              <a:t>    </a:t>
            </a:r>
          </a:p>
        </p:txBody>
      </p:sp>
      <p:sp>
        <p:nvSpPr>
          <p:cNvPr id="6" name="Slide Number Placeholder 5">
            <a:extLst>
              <a:ext uri="{FF2B5EF4-FFF2-40B4-BE49-F238E27FC236}">
                <a16:creationId xmlns:a16="http://schemas.microsoft.com/office/drawing/2014/main" id="{D6EACFB0-AC85-496A-B950-715EA743571C}"/>
              </a:ext>
            </a:extLst>
          </p:cNvPr>
          <p:cNvSpPr>
            <a:spLocks noGrp="1"/>
          </p:cNvSpPr>
          <p:nvPr>
            <p:ph type="sldNum" sz="quarter" idx="12"/>
          </p:nvPr>
        </p:nvSpPr>
        <p:spPr/>
        <p:txBody>
          <a:bodyPr/>
          <a:lstStyle/>
          <a:p>
            <a:fld id="{E0489869-DC07-4C0E-B8EC-7AA6FDF342ED}" type="slidenum">
              <a:rPr lang="en-US" smtClean="0"/>
              <a:t>10</a:t>
            </a:fld>
            <a:endParaRPr lang="en-US"/>
          </a:p>
        </p:txBody>
      </p:sp>
    </p:spTree>
    <p:extLst>
      <p:ext uri="{BB962C8B-B14F-4D97-AF65-F5344CB8AC3E}">
        <p14:creationId xmlns:p14="http://schemas.microsoft.com/office/powerpoint/2010/main" val="230339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9B15-6387-43D5-972D-AC1140EEE5AC}"/>
              </a:ext>
            </a:extLst>
          </p:cNvPr>
          <p:cNvSpPr>
            <a:spLocks noGrp="1"/>
          </p:cNvSpPr>
          <p:nvPr>
            <p:ph type="title"/>
          </p:nvPr>
        </p:nvSpPr>
        <p:spPr/>
        <p:txBody>
          <a:bodyPr/>
          <a:lstStyle/>
          <a:p>
            <a:r>
              <a:rPr lang="en-US" dirty="0"/>
              <a:t>Zonta USA Advocacy Action Center</a:t>
            </a:r>
          </a:p>
        </p:txBody>
      </p:sp>
      <p:sp>
        <p:nvSpPr>
          <p:cNvPr id="3" name="Content Placeholder 2">
            <a:extLst>
              <a:ext uri="{FF2B5EF4-FFF2-40B4-BE49-F238E27FC236}">
                <a16:creationId xmlns:a16="http://schemas.microsoft.com/office/drawing/2014/main" id="{6559807E-2C87-44A5-8AF2-643A5512A082}"/>
              </a:ext>
            </a:extLst>
          </p:cNvPr>
          <p:cNvSpPr>
            <a:spLocks noGrp="1"/>
          </p:cNvSpPr>
          <p:nvPr>
            <p:ph idx="1"/>
          </p:nvPr>
        </p:nvSpPr>
        <p:spPr>
          <a:xfrm>
            <a:off x="838200" y="1825625"/>
            <a:ext cx="10515600" cy="4667250"/>
          </a:xfrm>
        </p:spPr>
        <p:txBody>
          <a:bodyPr>
            <a:normAutofit/>
          </a:bodyPr>
          <a:lstStyle/>
          <a:p>
            <a:r>
              <a:rPr lang="en-US" dirty="0"/>
              <a:t>Zonta International has created a brief video about the Action Center and the opportunities it provides to people looking to take action for women and girls.</a:t>
            </a:r>
          </a:p>
          <a:p>
            <a:r>
              <a:rPr kumimoji="0" lang="en-US" altLang="en-US" sz="2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https://www.dropbox.com/s/hl9tnyisxaa2tp1/USA%20Advocacy%20Promo%20Video.mp4?dl=0</a:t>
            </a:r>
            <a:endParaRPr lang="en-US" altLang="en-US" dirty="0">
              <a:solidFill>
                <a:srgbClr val="222222"/>
              </a:solidFill>
              <a:latin typeface="Arial" panose="020B0604020202020204" pitchFamily="34" charset="0"/>
              <a:cs typeface="Arial" panose="020B0604020202020204" pitchFamily="34" charset="0"/>
            </a:endParaRPr>
          </a:p>
          <a:p>
            <a:pPr marL="0" indent="0" algn="ctr">
              <a:buNone/>
            </a:pPr>
            <a:r>
              <a:rPr lang="en-US" altLang="en-US" dirty="0">
                <a:solidFill>
                  <a:srgbClr val="222222"/>
                </a:solidFill>
                <a:latin typeface="Arial" panose="020B0604020202020204" pitchFamily="34" charset="0"/>
                <a:cs typeface="Arial" panose="020B0604020202020204" pitchFamily="34" charset="0"/>
              </a:rPr>
              <a:t>or</a:t>
            </a:r>
            <a:endPar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r>
              <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hlinkClick r:id="rId3"/>
              </a:rPr>
              <a:t>https://www.youtube.com/watch?v=xpdaHcoJmCs</a:t>
            </a:r>
            <a:endPar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indent="0">
              <a:buNone/>
            </a:pPr>
            <a:endParaRPr lang="en-US" altLang="en-US" dirty="0"/>
          </a:p>
          <a:p>
            <a:endPar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endParaRPr lang="en-US" altLang="en-US" dirty="0">
              <a:solidFill>
                <a:srgbClr val="222222"/>
              </a:solidFill>
              <a:latin typeface="Arial" panose="020B0604020202020204" pitchFamily="34" charset="0"/>
              <a:cs typeface="Arial" panose="020B0604020202020204" pitchFamily="34" charset="0"/>
            </a:endParaRPr>
          </a:p>
          <a:p>
            <a:pPr marL="0" indent="0">
              <a:buNone/>
            </a:pPr>
            <a:endPar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endParaRPr lang="en-US" altLang="en-US" dirty="0">
              <a:solidFill>
                <a:srgbClr val="222222"/>
              </a:solidFill>
              <a:latin typeface="Arial" panose="020B0604020202020204" pitchFamily="34" charset="0"/>
              <a:cs typeface="Arial" panose="020B0604020202020204" pitchFamily="34" charset="0"/>
            </a:endParaRPr>
          </a:p>
          <a:p>
            <a:pPr marL="0" indent="0">
              <a:buNone/>
            </a:pPr>
            <a:endParaRPr kumimoji="0" lang="en-US" altLang="en-US" sz="2800" b="0" i="0" u="none" strike="noStrike" cap="none" normalizeH="0" baseline="0" dirty="0">
              <a:ln>
                <a:noFill/>
              </a:ln>
              <a:solidFill>
                <a:schemeClr val="tx1"/>
              </a:solidFill>
              <a:effectLst/>
            </a:endParaRPr>
          </a:p>
          <a:p>
            <a:endParaRPr lang="en-US" dirty="0"/>
          </a:p>
          <a:p>
            <a:endPar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D5A33DAA-E66F-423C-A8A9-B10CBE76D2B5}"/>
              </a:ext>
            </a:extLst>
          </p:cNvPr>
          <p:cNvSpPr/>
          <p:nvPr/>
        </p:nvSpPr>
        <p:spPr>
          <a:xfrm>
            <a:off x="1978778" y="5072719"/>
            <a:ext cx="8566952" cy="127838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Link to the USA Advocacy Action Center</a:t>
            </a:r>
          </a:p>
          <a:p>
            <a:pPr algn="ctr"/>
            <a:r>
              <a:rPr lang="en-US" sz="2400" dirty="0">
                <a:solidFill>
                  <a:srgbClr val="C00000"/>
                </a:solidFill>
                <a:hlinkClick r:id="rId4"/>
              </a:rPr>
              <a:t>https://www.votervoice.net/Zonta/home</a:t>
            </a:r>
            <a:endParaRPr lang="en-US" sz="2400" dirty="0">
              <a:solidFill>
                <a:srgbClr val="C00000"/>
              </a:solidFill>
            </a:endParaRPr>
          </a:p>
        </p:txBody>
      </p:sp>
      <p:sp>
        <p:nvSpPr>
          <p:cNvPr id="5" name="Slide Number Placeholder 4">
            <a:extLst>
              <a:ext uri="{FF2B5EF4-FFF2-40B4-BE49-F238E27FC236}">
                <a16:creationId xmlns:a16="http://schemas.microsoft.com/office/drawing/2014/main" id="{6CE5162D-2E92-49EA-810D-FF704652D099}"/>
              </a:ext>
            </a:extLst>
          </p:cNvPr>
          <p:cNvSpPr>
            <a:spLocks noGrp="1"/>
          </p:cNvSpPr>
          <p:nvPr>
            <p:ph type="sldNum" sz="quarter" idx="12"/>
          </p:nvPr>
        </p:nvSpPr>
        <p:spPr/>
        <p:txBody>
          <a:bodyPr/>
          <a:lstStyle/>
          <a:p>
            <a:fld id="{E0489869-DC07-4C0E-B8EC-7AA6FDF342ED}" type="slidenum">
              <a:rPr lang="en-US" smtClean="0"/>
              <a:t>11</a:t>
            </a:fld>
            <a:endParaRPr lang="en-US"/>
          </a:p>
        </p:txBody>
      </p:sp>
    </p:spTree>
    <p:extLst>
      <p:ext uri="{BB962C8B-B14F-4D97-AF65-F5344CB8AC3E}">
        <p14:creationId xmlns:p14="http://schemas.microsoft.com/office/powerpoint/2010/main" val="1859975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9B15-6387-43D5-972D-AC1140EEE5AC}"/>
              </a:ext>
            </a:extLst>
          </p:cNvPr>
          <p:cNvSpPr>
            <a:spLocks noGrp="1"/>
          </p:cNvSpPr>
          <p:nvPr>
            <p:ph type="title"/>
          </p:nvPr>
        </p:nvSpPr>
        <p:spPr/>
        <p:txBody>
          <a:bodyPr/>
          <a:lstStyle/>
          <a:p>
            <a:r>
              <a:rPr lang="en-US" dirty="0"/>
              <a:t>Zonta Fast Action Friday</a:t>
            </a:r>
          </a:p>
        </p:txBody>
      </p:sp>
      <p:sp>
        <p:nvSpPr>
          <p:cNvPr id="3" name="Content Placeholder 2">
            <a:extLst>
              <a:ext uri="{FF2B5EF4-FFF2-40B4-BE49-F238E27FC236}">
                <a16:creationId xmlns:a16="http://schemas.microsoft.com/office/drawing/2014/main" id="{6559807E-2C87-44A5-8AF2-643A5512A082}"/>
              </a:ext>
            </a:extLst>
          </p:cNvPr>
          <p:cNvSpPr>
            <a:spLocks noGrp="1"/>
          </p:cNvSpPr>
          <p:nvPr>
            <p:ph idx="1"/>
          </p:nvPr>
        </p:nvSpPr>
        <p:spPr/>
        <p:txBody>
          <a:bodyPr>
            <a:normAutofit/>
          </a:bodyPr>
          <a:lstStyle/>
          <a:p>
            <a:r>
              <a:rPr lang="en-US" dirty="0"/>
              <a:t>Zonta International has created a brief video about Fast Action Fridays and how to take action through the site.</a:t>
            </a:r>
          </a:p>
          <a:p>
            <a:r>
              <a:rPr kumimoji="0" lang="en-US" altLang="en-US" sz="2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https://www.dropbox.com/s/8iawvyjlu1c79lw/USA%20Advocacy%20Tutorial%20Video%</a:t>
            </a:r>
            <a:r>
              <a:rPr lang="en-US" altLang="en-US" dirty="0">
                <a:hlinkClick r:id="rId2"/>
              </a:rPr>
              <a:t>20%281%29</a:t>
            </a:r>
            <a:r>
              <a:rPr kumimoji="0" lang="en-US" altLang="en-US" sz="2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a:t>
            </a:r>
            <a:r>
              <a:rPr lang="en-US" altLang="en-US" dirty="0">
                <a:hlinkClick r:id="rId2"/>
              </a:rPr>
              <a:t>mp4</a:t>
            </a:r>
            <a:r>
              <a:rPr kumimoji="0" lang="en-US" altLang="en-US" sz="2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?dl=0</a:t>
            </a:r>
            <a:r>
              <a:rPr kumimoji="0" lang="en-US" altLang="en-US" sz="2800" b="0" i="0" u="none" strike="noStrike" cap="none" normalizeH="0" baseline="0" dirty="0">
                <a:ln>
                  <a:noFill/>
                </a:ln>
                <a:solidFill>
                  <a:srgbClr val="1155CC"/>
                </a:solidFill>
                <a:effectLst/>
                <a:latin typeface="Arial" panose="020B0604020202020204" pitchFamily="34" charset="0"/>
                <a:cs typeface="Arial" panose="020B0604020202020204" pitchFamily="34" charset="0"/>
              </a:rPr>
              <a:t>       </a:t>
            </a:r>
          </a:p>
          <a:p>
            <a:pPr marL="0" indent="0" algn="ctr">
              <a:buNone/>
            </a:pPr>
            <a:r>
              <a:rPr kumimoji="0" lang="en-US" altLang="en-US" sz="2800" b="0" i="0" u="none" strike="noStrike" cap="none" normalizeH="0" baseline="0" dirty="0">
                <a:ln>
                  <a:noFill/>
                </a:ln>
                <a:solidFill>
                  <a:srgbClr val="1155CC"/>
                </a:solidFill>
                <a:effectLst/>
                <a:latin typeface="Arial" panose="020B0604020202020204" pitchFamily="34" charset="0"/>
                <a:cs typeface="Arial" panose="020B0604020202020204" pitchFamily="34" charset="0"/>
              </a:rPr>
              <a:t>or </a:t>
            </a:r>
          </a:p>
          <a:p>
            <a:r>
              <a:rPr kumimoji="0" lang="en-US" altLang="en-US" sz="2800" b="0" i="0" u="none" strike="noStrike" cap="none" normalizeH="0" baseline="0" dirty="0">
                <a:ln>
                  <a:noFill/>
                </a:ln>
                <a:solidFill>
                  <a:srgbClr val="1155CC"/>
                </a:solidFill>
                <a:effectLst/>
                <a:latin typeface="Arial" panose="020B0604020202020204" pitchFamily="34" charset="0"/>
                <a:cs typeface="Arial" panose="020B0604020202020204" pitchFamily="34" charset="0"/>
              </a:rPr>
              <a:t>https://www.youtube.com/watch?v=6YqdX3NBSPM</a:t>
            </a:r>
          </a:p>
          <a:p>
            <a:pPr marL="0" indent="0" algn="ctr">
              <a:buNone/>
            </a:pPr>
            <a:endParaRPr lang="en-US" altLang="en-US" dirty="0">
              <a:solidFill>
                <a:srgbClr val="1155CC"/>
              </a:solidFill>
              <a:latin typeface="Arial" panose="020B0604020202020204" pitchFamily="34" charset="0"/>
              <a:cs typeface="Arial" panose="020B0604020202020204" pitchFamily="34" charset="0"/>
            </a:endParaRPr>
          </a:p>
          <a:p>
            <a:pPr marL="0" indent="0">
              <a:buNone/>
            </a:pPr>
            <a:endParaRPr lang="en-US" altLang="en-US" dirty="0">
              <a:solidFill>
                <a:srgbClr val="222222"/>
              </a:solidFill>
              <a:latin typeface="Arial" panose="020B0604020202020204" pitchFamily="34" charset="0"/>
              <a:cs typeface="Arial" panose="020B0604020202020204" pitchFamily="34" charset="0"/>
            </a:endParaRPr>
          </a:p>
          <a:p>
            <a:endPar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endPar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endParaRPr lang="en-US" altLang="en-US" dirty="0">
              <a:solidFill>
                <a:srgbClr val="222222"/>
              </a:solidFill>
              <a:latin typeface="Arial" panose="020B0604020202020204" pitchFamily="34" charset="0"/>
              <a:cs typeface="Arial" panose="020B0604020202020204" pitchFamily="34" charset="0"/>
            </a:endParaRPr>
          </a:p>
          <a:p>
            <a:endPar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indent="0">
              <a:buNone/>
            </a:pP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a:p>
            <a:endParaRPr lang="en-US" altLang="en-US" dirty="0">
              <a:solidFill>
                <a:srgbClr val="222222"/>
              </a:solidFill>
              <a:latin typeface="Arial" panose="020B0604020202020204" pitchFamily="34" charset="0"/>
              <a:cs typeface="Arial" panose="020B0604020202020204" pitchFamily="34" charset="0"/>
            </a:endParaRPr>
          </a:p>
          <a:p>
            <a:pPr marL="0" indent="0">
              <a:buNone/>
            </a:pPr>
            <a:endParaRPr kumimoji="0" lang="en-US" altLang="en-US" sz="2800" b="0" i="0" u="none" strike="noStrike" cap="none" normalizeH="0" baseline="0" dirty="0">
              <a:ln>
                <a:noFill/>
              </a:ln>
              <a:solidFill>
                <a:schemeClr val="tx1"/>
              </a:solidFill>
              <a:effectLst/>
            </a:endParaRPr>
          </a:p>
          <a:p>
            <a:endParaRPr lang="en-US" dirty="0"/>
          </a:p>
          <a:p>
            <a:endPar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EB225F35-963A-469B-945E-945EBEA7552D}"/>
              </a:ext>
            </a:extLst>
          </p:cNvPr>
          <p:cNvSpPr/>
          <p:nvPr/>
        </p:nvSpPr>
        <p:spPr>
          <a:xfrm>
            <a:off x="1951069" y="5031156"/>
            <a:ext cx="8566952" cy="127838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Link to the USA Advocacy Action Center</a:t>
            </a:r>
          </a:p>
          <a:p>
            <a:pPr algn="ctr"/>
            <a:r>
              <a:rPr lang="en-US" sz="2400" dirty="0">
                <a:solidFill>
                  <a:srgbClr val="C00000"/>
                </a:solidFill>
                <a:hlinkClick r:id="rId3"/>
              </a:rPr>
              <a:t>https://www.votervoice.net/Zonta/home</a:t>
            </a:r>
            <a:endParaRPr lang="en-US" sz="2400" dirty="0">
              <a:solidFill>
                <a:srgbClr val="C00000"/>
              </a:solidFill>
            </a:endParaRPr>
          </a:p>
        </p:txBody>
      </p:sp>
      <p:sp>
        <p:nvSpPr>
          <p:cNvPr id="5" name="Slide Number Placeholder 4">
            <a:extLst>
              <a:ext uri="{FF2B5EF4-FFF2-40B4-BE49-F238E27FC236}">
                <a16:creationId xmlns:a16="http://schemas.microsoft.com/office/drawing/2014/main" id="{564559A3-136A-41CF-B850-F66D851E912B}"/>
              </a:ext>
            </a:extLst>
          </p:cNvPr>
          <p:cNvSpPr>
            <a:spLocks noGrp="1"/>
          </p:cNvSpPr>
          <p:nvPr>
            <p:ph type="sldNum" sz="quarter" idx="12"/>
          </p:nvPr>
        </p:nvSpPr>
        <p:spPr/>
        <p:txBody>
          <a:bodyPr/>
          <a:lstStyle/>
          <a:p>
            <a:fld id="{E0489869-DC07-4C0E-B8EC-7AA6FDF342ED}" type="slidenum">
              <a:rPr lang="en-US" smtClean="0"/>
              <a:t>12</a:t>
            </a:fld>
            <a:endParaRPr lang="en-US"/>
          </a:p>
        </p:txBody>
      </p:sp>
    </p:spTree>
    <p:extLst>
      <p:ext uri="{BB962C8B-B14F-4D97-AF65-F5344CB8AC3E}">
        <p14:creationId xmlns:p14="http://schemas.microsoft.com/office/powerpoint/2010/main" val="297399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C3133-60FE-45F3-8724-034A2D7DC7E3}"/>
              </a:ext>
            </a:extLst>
          </p:cNvPr>
          <p:cNvSpPr>
            <a:spLocks noGrp="1"/>
          </p:cNvSpPr>
          <p:nvPr>
            <p:ph type="title"/>
          </p:nvPr>
        </p:nvSpPr>
        <p:spPr>
          <a:xfrm>
            <a:off x="838200" y="887767"/>
            <a:ext cx="10515600" cy="1783764"/>
          </a:xfrm>
        </p:spPr>
        <p:txBody>
          <a:bodyPr/>
          <a:lstStyle/>
          <a:p>
            <a:pPr algn="ctr"/>
            <a:r>
              <a:rPr lang="en-US" dirty="0"/>
              <a:t>Recommended District 12 Advocacy Project </a:t>
            </a:r>
          </a:p>
        </p:txBody>
      </p:sp>
      <p:sp>
        <p:nvSpPr>
          <p:cNvPr id="5" name="Text Placeholder 4">
            <a:extLst>
              <a:ext uri="{FF2B5EF4-FFF2-40B4-BE49-F238E27FC236}">
                <a16:creationId xmlns:a16="http://schemas.microsoft.com/office/drawing/2014/main" id="{C974BFEC-9254-4E10-963F-63393EA8EB18}"/>
              </a:ext>
            </a:extLst>
          </p:cNvPr>
          <p:cNvSpPr>
            <a:spLocks noGrp="1"/>
          </p:cNvSpPr>
          <p:nvPr>
            <p:ph type="body" idx="1"/>
          </p:nvPr>
        </p:nvSpPr>
        <p:spPr>
          <a:xfrm>
            <a:off x="831850" y="3266983"/>
            <a:ext cx="10515600" cy="2822667"/>
          </a:xfrm>
        </p:spPr>
        <p:txBody>
          <a:bodyPr/>
          <a:lstStyle/>
          <a:p>
            <a:pPr algn="ctr"/>
            <a:r>
              <a:rPr lang="en-US" sz="4500" b="1" dirty="0">
                <a:solidFill>
                  <a:srgbClr val="AB16C4"/>
                </a:solidFill>
              </a:rPr>
              <a:t>RESPECT WOMEN</a:t>
            </a:r>
          </a:p>
          <a:p>
            <a:pPr algn="ctr"/>
            <a:r>
              <a:rPr lang="en-US" sz="3000" b="1" dirty="0">
                <a:solidFill>
                  <a:srgbClr val="AB16C4"/>
                </a:solidFill>
              </a:rPr>
              <a:t>Ending Violence by Breaking the Cycle</a:t>
            </a:r>
          </a:p>
          <a:p>
            <a:pPr algn="ctr"/>
            <a:r>
              <a:rPr lang="en-US" dirty="0"/>
              <a:t> </a:t>
            </a:r>
          </a:p>
          <a:p>
            <a:pPr algn="ctr"/>
            <a:endParaRPr lang="en-US" dirty="0"/>
          </a:p>
        </p:txBody>
      </p:sp>
      <p:sp>
        <p:nvSpPr>
          <p:cNvPr id="2" name="Slide Number Placeholder 1">
            <a:extLst>
              <a:ext uri="{FF2B5EF4-FFF2-40B4-BE49-F238E27FC236}">
                <a16:creationId xmlns:a16="http://schemas.microsoft.com/office/drawing/2014/main" id="{AF50BF2C-B830-4025-AC4A-29BF0D27DF11}"/>
              </a:ext>
            </a:extLst>
          </p:cNvPr>
          <p:cNvSpPr>
            <a:spLocks noGrp="1"/>
          </p:cNvSpPr>
          <p:nvPr>
            <p:ph type="sldNum" sz="quarter" idx="12"/>
          </p:nvPr>
        </p:nvSpPr>
        <p:spPr/>
        <p:txBody>
          <a:bodyPr/>
          <a:lstStyle/>
          <a:p>
            <a:fld id="{E0489869-DC07-4C0E-B8EC-7AA6FDF342ED}" type="slidenum">
              <a:rPr lang="en-US" smtClean="0"/>
              <a:t>13</a:t>
            </a:fld>
            <a:endParaRPr lang="en-US"/>
          </a:p>
        </p:txBody>
      </p:sp>
    </p:spTree>
    <p:extLst>
      <p:ext uri="{BB962C8B-B14F-4D97-AF65-F5344CB8AC3E}">
        <p14:creationId xmlns:p14="http://schemas.microsoft.com/office/powerpoint/2010/main" val="110029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1F2A-614C-4BA8-B716-C73257FB1953}"/>
              </a:ext>
            </a:extLst>
          </p:cNvPr>
          <p:cNvSpPr>
            <a:spLocks noGrp="1"/>
          </p:cNvSpPr>
          <p:nvPr>
            <p:ph type="title"/>
          </p:nvPr>
        </p:nvSpPr>
        <p:spPr/>
        <p:txBody>
          <a:bodyPr/>
          <a:lstStyle/>
          <a:p>
            <a:r>
              <a:rPr lang="en-US" dirty="0"/>
              <a:t>Recommended District 12 Advocacy Project </a:t>
            </a:r>
          </a:p>
        </p:txBody>
      </p:sp>
      <p:pic>
        <p:nvPicPr>
          <p:cNvPr id="5" name="Content Placeholder 4">
            <a:extLst>
              <a:ext uri="{FF2B5EF4-FFF2-40B4-BE49-F238E27FC236}">
                <a16:creationId xmlns:a16="http://schemas.microsoft.com/office/drawing/2014/main" id="{A4C04777-A4E7-4409-A287-42C238F099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722" y="1347413"/>
            <a:ext cx="3093086" cy="1643027"/>
          </a:xfrm>
        </p:spPr>
      </p:pic>
      <p:pic>
        <p:nvPicPr>
          <p:cNvPr id="19" name="Picture 18">
            <a:extLst>
              <a:ext uri="{FF2B5EF4-FFF2-40B4-BE49-F238E27FC236}">
                <a16:creationId xmlns:a16="http://schemas.microsoft.com/office/drawing/2014/main" id="{0B1C99FA-F01E-4F3B-82F0-BED3B1BBF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1471" y="2458720"/>
            <a:ext cx="4265767" cy="2399494"/>
          </a:xfrm>
          <a:prstGeom prst="rect">
            <a:avLst/>
          </a:prstGeom>
        </p:spPr>
      </p:pic>
      <p:pic>
        <p:nvPicPr>
          <p:cNvPr id="3078" name="Picture 6" descr="May be an image of 1 person">
            <a:extLst>
              <a:ext uri="{FF2B5EF4-FFF2-40B4-BE49-F238E27FC236}">
                <a16:creationId xmlns:a16="http://schemas.microsoft.com/office/drawing/2014/main" id="{750CB755-1CD0-4C0B-9C66-9AC7586854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3" t="-2768" r="-1724" b="80412"/>
          <a:stretch/>
        </p:blipFill>
        <p:spPr bwMode="auto">
          <a:xfrm>
            <a:off x="6418557" y="1596645"/>
            <a:ext cx="5179949" cy="14878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68ACD072-48CB-4416-8694-CF22022E97B0}"/>
              </a:ext>
            </a:extLst>
          </p:cNvPr>
          <p:cNvPicPr>
            <a:picLocks noChangeAspect="1"/>
          </p:cNvPicPr>
          <p:nvPr/>
        </p:nvPicPr>
        <p:blipFill rotWithShape="1">
          <a:blip r:embed="rId5"/>
          <a:srcRect l="5548" t="1008" r="-5548" b="21183"/>
          <a:stretch/>
        </p:blipFill>
        <p:spPr>
          <a:xfrm>
            <a:off x="2215004" y="4140276"/>
            <a:ext cx="6080305" cy="2494356"/>
          </a:xfrm>
          <a:prstGeom prst="rect">
            <a:avLst/>
          </a:prstGeom>
        </p:spPr>
      </p:pic>
      <p:pic>
        <p:nvPicPr>
          <p:cNvPr id="3082" name="Picture 10" descr="No photo description available.">
            <a:extLst>
              <a:ext uri="{FF2B5EF4-FFF2-40B4-BE49-F238E27FC236}">
                <a16:creationId xmlns:a16="http://schemas.microsoft.com/office/drawing/2014/main" id="{D91AD1A1-A9AE-473E-98DC-C510B7BFD83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9915" b="20587"/>
          <a:stretch/>
        </p:blipFill>
        <p:spPr bwMode="auto">
          <a:xfrm>
            <a:off x="7383366" y="3198177"/>
            <a:ext cx="3811587" cy="2708755"/>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45C9027B-E3B0-4402-9467-C84BBDD23938}"/>
              </a:ext>
            </a:extLst>
          </p:cNvPr>
          <p:cNvSpPr>
            <a:spLocks noGrp="1"/>
          </p:cNvSpPr>
          <p:nvPr>
            <p:ph type="sldNum" sz="quarter" idx="12"/>
          </p:nvPr>
        </p:nvSpPr>
        <p:spPr/>
        <p:txBody>
          <a:bodyPr/>
          <a:lstStyle/>
          <a:p>
            <a:fld id="{E0489869-DC07-4C0E-B8EC-7AA6FDF342ED}" type="slidenum">
              <a:rPr lang="en-US" smtClean="0"/>
              <a:t>14</a:t>
            </a:fld>
            <a:endParaRPr lang="en-US"/>
          </a:p>
        </p:txBody>
      </p:sp>
    </p:spTree>
    <p:extLst>
      <p:ext uri="{BB962C8B-B14F-4D97-AF65-F5344CB8AC3E}">
        <p14:creationId xmlns:p14="http://schemas.microsoft.com/office/powerpoint/2010/main" val="4201108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815E6A-EC39-4CE0-B0E5-6B722937150C}"/>
              </a:ext>
            </a:extLst>
          </p:cNvPr>
          <p:cNvSpPr>
            <a:spLocks noGrp="1"/>
          </p:cNvSpPr>
          <p:nvPr>
            <p:ph type="title"/>
          </p:nvPr>
        </p:nvSpPr>
        <p:spPr/>
        <p:txBody>
          <a:bodyPr/>
          <a:lstStyle/>
          <a:p>
            <a:r>
              <a:rPr lang="en-US" dirty="0"/>
              <a:t>Taken from Violence Against Women: Let’s Stop It at the Start (Australian Initiative) </a:t>
            </a:r>
          </a:p>
        </p:txBody>
      </p:sp>
      <p:sp>
        <p:nvSpPr>
          <p:cNvPr id="5" name="Content Placeholder 4">
            <a:extLst>
              <a:ext uri="{FF2B5EF4-FFF2-40B4-BE49-F238E27FC236}">
                <a16:creationId xmlns:a16="http://schemas.microsoft.com/office/drawing/2014/main" id="{1526B1A8-47F7-41C2-BA25-EA83C8406B06}"/>
              </a:ext>
            </a:extLst>
          </p:cNvPr>
          <p:cNvSpPr>
            <a:spLocks noGrp="1"/>
          </p:cNvSpPr>
          <p:nvPr>
            <p:ph sz="half" idx="1"/>
          </p:nvPr>
        </p:nvSpPr>
        <p:spPr/>
        <p:txBody>
          <a:bodyPr>
            <a:normAutofit/>
          </a:bodyPr>
          <a:lstStyle/>
          <a:p>
            <a:r>
              <a:rPr lang="en-US" dirty="0"/>
              <a:t>Recognizing Disrespect and Aggression In Youth </a:t>
            </a:r>
          </a:p>
          <a:p>
            <a:pPr lvl="1"/>
            <a:r>
              <a:rPr lang="en-US" dirty="0"/>
              <a:t>Laughing at others and putting them down</a:t>
            </a:r>
          </a:p>
          <a:p>
            <a:pPr lvl="1"/>
            <a:r>
              <a:rPr lang="en-US" dirty="0"/>
              <a:t>Bullying, teasing, and calling them names</a:t>
            </a:r>
          </a:p>
          <a:p>
            <a:pPr lvl="1"/>
            <a:r>
              <a:rPr lang="en-US" dirty="0"/>
              <a:t>Fighting on playground / rough behavior on sports field </a:t>
            </a:r>
          </a:p>
          <a:p>
            <a:pPr lvl="1"/>
            <a:r>
              <a:rPr lang="en-US" dirty="0"/>
              <a:t>Intimidation / Public Harassment</a:t>
            </a:r>
          </a:p>
          <a:p>
            <a:pPr lvl="1"/>
            <a:r>
              <a:rPr lang="en-US" dirty="0"/>
              <a:t>Sharing photos / Giving out personal data on-line </a:t>
            </a:r>
          </a:p>
          <a:p>
            <a:pPr lvl="1"/>
            <a:endParaRPr lang="en-US" dirty="0"/>
          </a:p>
        </p:txBody>
      </p:sp>
      <p:sp>
        <p:nvSpPr>
          <p:cNvPr id="6" name="Content Placeholder 5">
            <a:extLst>
              <a:ext uri="{FF2B5EF4-FFF2-40B4-BE49-F238E27FC236}">
                <a16:creationId xmlns:a16="http://schemas.microsoft.com/office/drawing/2014/main" id="{362B92FE-7A75-4615-A9D3-F451A019CE26}"/>
              </a:ext>
            </a:extLst>
          </p:cNvPr>
          <p:cNvSpPr>
            <a:spLocks noGrp="1"/>
          </p:cNvSpPr>
          <p:nvPr>
            <p:ph sz="half" idx="2"/>
          </p:nvPr>
        </p:nvSpPr>
        <p:spPr/>
        <p:txBody>
          <a:bodyPr>
            <a:normAutofit/>
          </a:bodyPr>
          <a:lstStyle/>
          <a:p>
            <a:pPr marL="0" indent="0" algn="ctr">
              <a:buNone/>
            </a:pPr>
            <a:r>
              <a:rPr lang="en-US" sz="3000" b="1" dirty="0">
                <a:solidFill>
                  <a:srgbClr val="C00000"/>
                </a:solidFill>
              </a:rPr>
              <a:t>Violence against women and girls starts with disrespect.  The excuses we make adults allow disrespect to grow. </a:t>
            </a:r>
          </a:p>
          <a:p>
            <a:endParaRPr lang="en-US" dirty="0"/>
          </a:p>
          <a:p>
            <a:endParaRPr lang="en-US" dirty="0"/>
          </a:p>
          <a:p>
            <a:endParaRPr lang="en-US" dirty="0"/>
          </a:p>
        </p:txBody>
      </p:sp>
      <p:pic>
        <p:nvPicPr>
          <p:cNvPr id="8" name="Picture 7">
            <a:extLst>
              <a:ext uri="{FF2B5EF4-FFF2-40B4-BE49-F238E27FC236}">
                <a16:creationId xmlns:a16="http://schemas.microsoft.com/office/drawing/2014/main" id="{EB297D0F-56DF-45FA-B87F-A7380608013C}"/>
              </a:ext>
            </a:extLst>
          </p:cNvPr>
          <p:cNvPicPr>
            <a:picLocks noChangeAspect="1"/>
          </p:cNvPicPr>
          <p:nvPr/>
        </p:nvPicPr>
        <p:blipFill>
          <a:blip r:embed="rId2"/>
          <a:stretch>
            <a:fillRect/>
          </a:stretch>
        </p:blipFill>
        <p:spPr>
          <a:xfrm>
            <a:off x="7434988" y="3713484"/>
            <a:ext cx="2496610" cy="1471925"/>
          </a:xfrm>
          <a:prstGeom prst="rect">
            <a:avLst/>
          </a:prstGeom>
        </p:spPr>
      </p:pic>
      <p:pic>
        <p:nvPicPr>
          <p:cNvPr id="9" name="Picture 8">
            <a:extLst>
              <a:ext uri="{FF2B5EF4-FFF2-40B4-BE49-F238E27FC236}">
                <a16:creationId xmlns:a16="http://schemas.microsoft.com/office/drawing/2014/main" id="{8DB57916-0066-4271-8F48-9FEEEEC12BF5}"/>
              </a:ext>
            </a:extLst>
          </p:cNvPr>
          <p:cNvPicPr>
            <a:picLocks noChangeAspect="1"/>
          </p:cNvPicPr>
          <p:nvPr/>
        </p:nvPicPr>
        <p:blipFill>
          <a:blip r:embed="rId3"/>
          <a:stretch>
            <a:fillRect/>
          </a:stretch>
        </p:blipFill>
        <p:spPr>
          <a:xfrm>
            <a:off x="6625405" y="5166791"/>
            <a:ext cx="4275190" cy="342930"/>
          </a:xfrm>
          <a:prstGeom prst="rect">
            <a:avLst/>
          </a:prstGeom>
        </p:spPr>
      </p:pic>
      <p:sp>
        <p:nvSpPr>
          <p:cNvPr id="10" name="Slide Number Placeholder 9">
            <a:extLst>
              <a:ext uri="{FF2B5EF4-FFF2-40B4-BE49-F238E27FC236}">
                <a16:creationId xmlns:a16="http://schemas.microsoft.com/office/drawing/2014/main" id="{F57CA388-A70C-40C6-8C58-253BAF2E4361}"/>
              </a:ext>
            </a:extLst>
          </p:cNvPr>
          <p:cNvSpPr>
            <a:spLocks noGrp="1"/>
          </p:cNvSpPr>
          <p:nvPr>
            <p:ph type="sldNum" sz="quarter" idx="12"/>
          </p:nvPr>
        </p:nvSpPr>
        <p:spPr/>
        <p:txBody>
          <a:bodyPr/>
          <a:lstStyle/>
          <a:p>
            <a:fld id="{E0489869-DC07-4C0E-B8EC-7AA6FDF342ED}" type="slidenum">
              <a:rPr lang="en-US" smtClean="0"/>
              <a:t>15</a:t>
            </a:fld>
            <a:endParaRPr lang="en-US"/>
          </a:p>
        </p:txBody>
      </p:sp>
    </p:spTree>
    <p:extLst>
      <p:ext uri="{BB962C8B-B14F-4D97-AF65-F5344CB8AC3E}">
        <p14:creationId xmlns:p14="http://schemas.microsoft.com/office/powerpoint/2010/main" val="1120875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A95FB-E36C-4FCE-974A-49102650D6A5}"/>
              </a:ext>
            </a:extLst>
          </p:cNvPr>
          <p:cNvSpPr>
            <a:spLocks noGrp="1"/>
          </p:cNvSpPr>
          <p:nvPr>
            <p:ph type="title"/>
          </p:nvPr>
        </p:nvSpPr>
        <p:spPr/>
        <p:txBody>
          <a:bodyPr/>
          <a:lstStyle/>
          <a:p>
            <a:r>
              <a:rPr lang="en-US" dirty="0"/>
              <a:t>Taken from the #Callitout Toolkit </a:t>
            </a:r>
            <a:br>
              <a:rPr lang="en-US" dirty="0"/>
            </a:br>
            <a:r>
              <a:rPr lang="en-US" dirty="0"/>
              <a:t>(published by Victoria State Government)</a:t>
            </a:r>
          </a:p>
        </p:txBody>
      </p:sp>
      <p:sp>
        <p:nvSpPr>
          <p:cNvPr id="5" name="Content Placeholder 4">
            <a:extLst>
              <a:ext uri="{FF2B5EF4-FFF2-40B4-BE49-F238E27FC236}">
                <a16:creationId xmlns:a16="http://schemas.microsoft.com/office/drawing/2014/main" id="{883F34D8-2B4F-4B7E-A6C7-1E5CAE101364}"/>
              </a:ext>
            </a:extLst>
          </p:cNvPr>
          <p:cNvSpPr>
            <a:spLocks noGrp="1"/>
          </p:cNvSpPr>
          <p:nvPr>
            <p:ph sz="half" idx="1"/>
          </p:nvPr>
        </p:nvSpPr>
        <p:spPr/>
        <p:txBody>
          <a:bodyPr/>
          <a:lstStyle/>
          <a:p>
            <a:r>
              <a:rPr lang="en-US" dirty="0"/>
              <a:t>What Should Be Called Out? </a:t>
            </a:r>
          </a:p>
          <a:p>
            <a:pPr lvl="1"/>
            <a:r>
              <a:rPr lang="en-US" dirty="0"/>
              <a:t>Sexually suggestive or sex comments/jokes</a:t>
            </a:r>
          </a:p>
          <a:p>
            <a:pPr lvl="1"/>
            <a:r>
              <a:rPr lang="en-US" dirty="0"/>
              <a:t>Leering / Staring</a:t>
            </a:r>
          </a:p>
          <a:p>
            <a:pPr lvl="1"/>
            <a:r>
              <a:rPr lang="en-US" dirty="0"/>
              <a:t>Cat-calling / Wolf-whistling</a:t>
            </a:r>
          </a:p>
          <a:p>
            <a:pPr lvl="1"/>
            <a:r>
              <a:rPr lang="en-US" dirty="0"/>
              <a:t>Sharing inappropriate images</a:t>
            </a:r>
          </a:p>
          <a:p>
            <a:pPr lvl="1"/>
            <a:r>
              <a:rPr lang="en-US" dirty="0"/>
              <a:t>Comments about a person’s suitability for a role based on gender</a:t>
            </a:r>
          </a:p>
          <a:p>
            <a:pPr lvl="1"/>
            <a:r>
              <a:rPr lang="en-US" dirty="0"/>
              <a:t>Belittling women</a:t>
            </a:r>
          </a:p>
          <a:p>
            <a:pPr lvl="1"/>
            <a:r>
              <a:rPr lang="en-US" dirty="0"/>
              <a:t>Stereotypes about skills</a:t>
            </a:r>
          </a:p>
          <a:p>
            <a:pPr lvl="1"/>
            <a:endParaRPr lang="en-US" dirty="0"/>
          </a:p>
        </p:txBody>
      </p:sp>
      <p:sp>
        <p:nvSpPr>
          <p:cNvPr id="6" name="Content Placeholder 5">
            <a:extLst>
              <a:ext uri="{FF2B5EF4-FFF2-40B4-BE49-F238E27FC236}">
                <a16:creationId xmlns:a16="http://schemas.microsoft.com/office/drawing/2014/main" id="{575E147C-1F9B-46F2-A9E1-F0685169DC83}"/>
              </a:ext>
            </a:extLst>
          </p:cNvPr>
          <p:cNvSpPr>
            <a:spLocks noGrp="1"/>
          </p:cNvSpPr>
          <p:nvPr>
            <p:ph sz="half" idx="2"/>
          </p:nvPr>
        </p:nvSpPr>
        <p:spPr/>
        <p:txBody>
          <a:bodyPr/>
          <a:lstStyle/>
          <a:p>
            <a:r>
              <a:rPr lang="en-US" dirty="0"/>
              <a:t>How to Respond?</a:t>
            </a:r>
          </a:p>
          <a:p>
            <a:pPr lvl="1"/>
            <a:r>
              <a:rPr lang="en-US" dirty="0"/>
              <a:t>Don’t laugh</a:t>
            </a:r>
          </a:p>
          <a:p>
            <a:pPr lvl="1"/>
            <a:r>
              <a:rPr lang="en-US" dirty="0"/>
              <a:t>Disapproving look</a:t>
            </a:r>
          </a:p>
          <a:p>
            <a:pPr lvl="1"/>
            <a:r>
              <a:rPr lang="en-US" dirty="0"/>
              <a:t>Pointed / Uncomfortable Silence</a:t>
            </a:r>
          </a:p>
          <a:p>
            <a:pPr lvl="1"/>
            <a:r>
              <a:rPr lang="en-US" dirty="0"/>
              <a:t>Comment / Disagree  with Explanation</a:t>
            </a:r>
          </a:p>
          <a:p>
            <a:pPr lvl="1"/>
            <a:r>
              <a:rPr lang="en-US" dirty="0"/>
              <a:t>Stand up for the Person Affected                                                                                   </a:t>
            </a:r>
          </a:p>
        </p:txBody>
      </p:sp>
      <p:pic>
        <p:nvPicPr>
          <p:cNvPr id="8" name="Picture 7">
            <a:extLst>
              <a:ext uri="{FF2B5EF4-FFF2-40B4-BE49-F238E27FC236}">
                <a16:creationId xmlns:a16="http://schemas.microsoft.com/office/drawing/2014/main" id="{4261B34C-81F1-4FBA-8DE6-662F0621E475}"/>
              </a:ext>
            </a:extLst>
          </p:cNvPr>
          <p:cNvPicPr>
            <a:picLocks noChangeAspect="1"/>
          </p:cNvPicPr>
          <p:nvPr/>
        </p:nvPicPr>
        <p:blipFill>
          <a:blip r:embed="rId2"/>
          <a:stretch>
            <a:fillRect/>
          </a:stretch>
        </p:blipFill>
        <p:spPr>
          <a:xfrm>
            <a:off x="7230847" y="5344019"/>
            <a:ext cx="3387585" cy="967881"/>
          </a:xfrm>
          <a:prstGeom prst="rect">
            <a:avLst/>
          </a:prstGeom>
        </p:spPr>
      </p:pic>
      <p:sp>
        <p:nvSpPr>
          <p:cNvPr id="9" name="Slide Number Placeholder 8">
            <a:extLst>
              <a:ext uri="{FF2B5EF4-FFF2-40B4-BE49-F238E27FC236}">
                <a16:creationId xmlns:a16="http://schemas.microsoft.com/office/drawing/2014/main" id="{B7653654-35CC-466B-9C74-7854F83F2D07}"/>
              </a:ext>
            </a:extLst>
          </p:cNvPr>
          <p:cNvSpPr>
            <a:spLocks noGrp="1"/>
          </p:cNvSpPr>
          <p:nvPr>
            <p:ph type="sldNum" sz="quarter" idx="12"/>
          </p:nvPr>
        </p:nvSpPr>
        <p:spPr/>
        <p:txBody>
          <a:bodyPr/>
          <a:lstStyle/>
          <a:p>
            <a:fld id="{E0489869-DC07-4C0E-B8EC-7AA6FDF342ED}" type="slidenum">
              <a:rPr lang="en-US" smtClean="0"/>
              <a:t>16</a:t>
            </a:fld>
            <a:endParaRPr lang="en-US"/>
          </a:p>
        </p:txBody>
      </p:sp>
    </p:spTree>
    <p:extLst>
      <p:ext uri="{BB962C8B-B14F-4D97-AF65-F5344CB8AC3E}">
        <p14:creationId xmlns:p14="http://schemas.microsoft.com/office/powerpoint/2010/main" val="232703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022A-EDD3-439E-B257-FA5E2F08CE59}"/>
              </a:ext>
            </a:extLst>
          </p:cNvPr>
          <p:cNvSpPr>
            <a:spLocks noGrp="1"/>
          </p:cNvSpPr>
          <p:nvPr>
            <p:ph type="title"/>
          </p:nvPr>
        </p:nvSpPr>
        <p:spPr/>
        <p:txBody>
          <a:bodyPr>
            <a:normAutofit/>
          </a:bodyPr>
          <a:lstStyle/>
          <a:p>
            <a:r>
              <a:rPr lang="en-US" dirty="0"/>
              <a:t>Selective Suggestions of Actions</a:t>
            </a:r>
            <a:br>
              <a:rPr lang="en-US" dirty="0"/>
            </a:br>
            <a:r>
              <a:rPr lang="en-US" dirty="0"/>
              <a:t>(Taken from Zonta 16 Days Toolkit) </a:t>
            </a:r>
          </a:p>
        </p:txBody>
      </p:sp>
      <p:sp>
        <p:nvSpPr>
          <p:cNvPr id="3" name="Content Placeholder 2">
            <a:extLst>
              <a:ext uri="{FF2B5EF4-FFF2-40B4-BE49-F238E27FC236}">
                <a16:creationId xmlns:a16="http://schemas.microsoft.com/office/drawing/2014/main" id="{6744F256-202F-4E69-B5A2-EBADB729D82C}"/>
              </a:ext>
            </a:extLst>
          </p:cNvPr>
          <p:cNvSpPr>
            <a:spLocks noGrp="1"/>
          </p:cNvSpPr>
          <p:nvPr>
            <p:ph idx="1"/>
          </p:nvPr>
        </p:nvSpPr>
        <p:spPr/>
        <p:txBody>
          <a:bodyPr>
            <a:normAutofit fontScale="92500"/>
          </a:bodyPr>
          <a:lstStyle/>
          <a:p>
            <a:endParaRPr lang="en-US" dirty="0"/>
          </a:p>
          <a:p>
            <a:r>
              <a:rPr lang="en-US" dirty="0"/>
              <a:t>Invite men and boys to join you in your actions</a:t>
            </a:r>
          </a:p>
          <a:p>
            <a:r>
              <a:rPr lang="en-US" dirty="0"/>
              <a:t>Put together a photo campaign of men and boys in your community with Zonta Says NO (or Respect Women) signs  - share via social media </a:t>
            </a:r>
          </a:p>
          <a:p>
            <a:r>
              <a:rPr lang="en-US" dirty="0"/>
              <a:t>Raise awareness of gender-based violence via social media, chalk art, yard signs, billboards, or other public display</a:t>
            </a:r>
          </a:p>
          <a:p>
            <a:r>
              <a:rPr lang="en-US" dirty="0"/>
              <a:t>Interview local Police Chief or Government Official and publish on website / share on social media</a:t>
            </a:r>
          </a:p>
          <a:p>
            <a:r>
              <a:rPr lang="en-US" dirty="0"/>
              <a:t>Organize a march / virtual march (which might be a montage of pictures of various individuals with signs or silhouettes)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D697C526-A146-4B70-8B39-23B86C4B7BF5}"/>
              </a:ext>
            </a:extLst>
          </p:cNvPr>
          <p:cNvPicPr>
            <a:picLocks noChangeAspect="1"/>
          </p:cNvPicPr>
          <p:nvPr/>
        </p:nvPicPr>
        <p:blipFill>
          <a:blip r:embed="rId2"/>
          <a:stretch>
            <a:fillRect/>
          </a:stretch>
        </p:blipFill>
        <p:spPr>
          <a:xfrm>
            <a:off x="8034464" y="1690688"/>
            <a:ext cx="3319336" cy="918309"/>
          </a:xfrm>
          <a:prstGeom prst="rect">
            <a:avLst/>
          </a:prstGeom>
        </p:spPr>
      </p:pic>
      <p:sp>
        <p:nvSpPr>
          <p:cNvPr id="6" name="Slide Number Placeholder 5">
            <a:extLst>
              <a:ext uri="{FF2B5EF4-FFF2-40B4-BE49-F238E27FC236}">
                <a16:creationId xmlns:a16="http://schemas.microsoft.com/office/drawing/2014/main" id="{68B2500E-4F73-40A1-A9C8-EE2F21543DF5}"/>
              </a:ext>
            </a:extLst>
          </p:cNvPr>
          <p:cNvSpPr>
            <a:spLocks noGrp="1"/>
          </p:cNvSpPr>
          <p:nvPr>
            <p:ph type="sldNum" sz="quarter" idx="12"/>
          </p:nvPr>
        </p:nvSpPr>
        <p:spPr/>
        <p:txBody>
          <a:bodyPr/>
          <a:lstStyle/>
          <a:p>
            <a:fld id="{E0489869-DC07-4C0E-B8EC-7AA6FDF342ED}" type="slidenum">
              <a:rPr lang="en-US" smtClean="0"/>
              <a:t>17</a:t>
            </a:fld>
            <a:endParaRPr lang="en-US"/>
          </a:p>
        </p:txBody>
      </p:sp>
    </p:spTree>
    <p:extLst>
      <p:ext uri="{BB962C8B-B14F-4D97-AF65-F5344CB8AC3E}">
        <p14:creationId xmlns:p14="http://schemas.microsoft.com/office/powerpoint/2010/main" val="182672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C3133-60FE-45F3-8724-034A2D7DC7E3}"/>
              </a:ext>
            </a:extLst>
          </p:cNvPr>
          <p:cNvSpPr>
            <a:spLocks noGrp="1"/>
          </p:cNvSpPr>
          <p:nvPr>
            <p:ph type="title"/>
          </p:nvPr>
        </p:nvSpPr>
        <p:spPr>
          <a:xfrm>
            <a:off x="838200" y="887767"/>
            <a:ext cx="10515600" cy="1783764"/>
          </a:xfrm>
        </p:spPr>
        <p:txBody>
          <a:bodyPr/>
          <a:lstStyle/>
          <a:p>
            <a:pPr algn="ctr"/>
            <a:r>
              <a:rPr lang="en-US" dirty="0"/>
              <a:t>Offer: Further Discussions</a:t>
            </a:r>
          </a:p>
        </p:txBody>
      </p:sp>
      <p:sp>
        <p:nvSpPr>
          <p:cNvPr id="5" name="Text Placeholder 4">
            <a:extLst>
              <a:ext uri="{FF2B5EF4-FFF2-40B4-BE49-F238E27FC236}">
                <a16:creationId xmlns:a16="http://schemas.microsoft.com/office/drawing/2014/main" id="{C974BFEC-9254-4E10-963F-63393EA8EB18}"/>
              </a:ext>
            </a:extLst>
          </p:cNvPr>
          <p:cNvSpPr>
            <a:spLocks noGrp="1"/>
          </p:cNvSpPr>
          <p:nvPr>
            <p:ph type="body" idx="1"/>
          </p:nvPr>
        </p:nvSpPr>
        <p:spPr>
          <a:xfrm>
            <a:off x="831850" y="3266983"/>
            <a:ext cx="10515600" cy="2822667"/>
          </a:xfrm>
        </p:spPr>
        <p:txBody>
          <a:bodyPr/>
          <a:lstStyle/>
          <a:p>
            <a:pPr algn="ctr"/>
            <a:r>
              <a:rPr lang="en-US" dirty="0"/>
              <a:t> </a:t>
            </a:r>
          </a:p>
          <a:p>
            <a:pPr algn="ctr"/>
            <a:endParaRPr lang="en-US" dirty="0"/>
          </a:p>
        </p:txBody>
      </p:sp>
      <p:sp>
        <p:nvSpPr>
          <p:cNvPr id="2" name="Slide Number Placeholder 1">
            <a:extLst>
              <a:ext uri="{FF2B5EF4-FFF2-40B4-BE49-F238E27FC236}">
                <a16:creationId xmlns:a16="http://schemas.microsoft.com/office/drawing/2014/main" id="{AF50BF2C-B830-4025-AC4A-29BF0D27DF11}"/>
              </a:ext>
            </a:extLst>
          </p:cNvPr>
          <p:cNvSpPr>
            <a:spLocks noGrp="1"/>
          </p:cNvSpPr>
          <p:nvPr>
            <p:ph type="sldNum" sz="quarter" idx="12"/>
          </p:nvPr>
        </p:nvSpPr>
        <p:spPr/>
        <p:txBody>
          <a:bodyPr/>
          <a:lstStyle/>
          <a:p>
            <a:fld id="{E0489869-DC07-4C0E-B8EC-7AA6FDF342ED}" type="slidenum">
              <a:rPr lang="en-US" smtClean="0"/>
              <a:t>18</a:t>
            </a:fld>
            <a:endParaRPr lang="en-US"/>
          </a:p>
        </p:txBody>
      </p:sp>
    </p:spTree>
    <p:extLst>
      <p:ext uri="{BB962C8B-B14F-4D97-AF65-F5344CB8AC3E}">
        <p14:creationId xmlns:p14="http://schemas.microsoft.com/office/powerpoint/2010/main" val="2757560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C0B61-756B-40FD-859E-023A0D0DB75C}"/>
              </a:ext>
            </a:extLst>
          </p:cNvPr>
          <p:cNvSpPr>
            <a:spLocks noGrp="1"/>
          </p:cNvSpPr>
          <p:nvPr>
            <p:ph type="title"/>
          </p:nvPr>
        </p:nvSpPr>
        <p:spPr/>
        <p:txBody>
          <a:bodyPr/>
          <a:lstStyle/>
          <a:p>
            <a:r>
              <a:rPr lang="en-US" dirty="0"/>
              <a:t>If you would like further discussions…. </a:t>
            </a:r>
          </a:p>
        </p:txBody>
      </p:sp>
      <p:sp>
        <p:nvSpPr>
          <p:cNvPr id="3" name="Content Placeholder 2">
            <a:extLst>
              <a:ext uri="{FF2B5EF4-FFF2-40B4-BE49-F238E27FC236}">
                <a16:creationId xmlns:a16="http://schemas.microsoft.com/office/drawing/2014/main" id="{2AB22DD6-6514-4CF8-95DF-57A48AC04D69}"/>
              </a:ext>
            </a:extLst>
          </p:cNvPr>
          <p:cNvSpPr>
            <a:spLocks noGrp="1"/>
          </p:cNvSpPr>
          <p:nvPr>
            <p:ph idx="1"/>
          </p:nvPr>
        </p:nvSpPr>
        <p:spPr/>
        <p:txBody>
          <a:bodyPr>
            <a:normAutofit fontScale="92500" lnSpcReduction="20000"/>
          </a:bodyPr>
          <a:lstStyle/>
          <a:p>
            <a:r>
              <a:rPr lang="en-US" dirty="0"/>
              <a:t>Please feel free to contact me if you would like me to participate in one of your meetings either electronically or in-person</a:t>
            </a:r>
          </a:p>
          <a:p>
            <a:endParaRPr lang="en-US" dirty="0"/>
          </a:p>
          <a:p>
            <a:r>
              <a:rPr lang="en-US" dirty="0"/>
              <a:t>Please fee free to email me or contact me anytime</a:t>
            </a:r>
          </a:p>
          <a:p>
            <a:pPr lvl="1"/>
            <a:r>
              <a:rPr lang="en-US" dirty="0">
                <a:hlinkClick r:id="rId2"/>
              </a:rPr>
              <a:t>parrishzonta@gmail.com</a:t>
            </a:r>
            <a:endParaRPr lang="en-US" dirty="0"/>
          </a:p>
          <a:p>
            <a:pPr lvl="1"/>
            <a:r>
              <a:rPr lang="en-US" dirty="0"/>
              <a:t>(307) 286-1463 (cell)</a:t>
            </a:r>
          </a:p>
          <a:p>
            <a:pPr lvl="1"/>
            <a:r>
              <a:rPr lang="en-US" dirty="0"/>
              <a:t>(307) 632-5606 (landline)</a:t>
            </a:r>
          </a:p>
          <a:p>
            <a:pPr marL="0" indent="0">
              <a:buNone/>
            </a:pPr>
            <a:endParaRPr lang="en-US" dirty="0"/>
          </a:p>
          <a:p>
            <a:r>
              <a:rPr lang="en-US" dirty="0"/>
              <a:t>I’d be happy to try to</a:t>
            </a:r>
          </a:p>
          <a:p>
            <a:pPr lvl="1"/>
            <a:r>
              <a:rPr lang="en-US" dirty="0"/>
              <a:t>Answer questions</a:t>
            </a:r>
          </a:p>
          <a:p>
            <a:pPr lvl="1"/>
            <a:r>
              <a:rPr lang="en-US" dirty="0"/>
              <a:t>Suggest projects</a:t>
            </a:r>
          </a:p>
          <a:p>
            <a:pPr lvl="1"/>
            <a:r>
              <a:rPr lang="en-US" dirty="0"/>
              <a:t>Update you on Zonta issues </a:t>
            </a:r>
          </a:p>
          <a:p>
            <a:pPr lvl="1"/>
            <a:endParaRPr lang="en-US" dirty="0"/>
          </a:p>
        </p:txBody>
      </p:sp>
      <p:sp>
        <p:nvSpPr>
          <p:cNvPr id="4" name="Slide Number Placeholder 3">
            <a:extLst>
              <a:ext uri="{FF2B5EF4-FFF2-40B4-BE49-F238E27FC236}">
                <a16:creationId xmlns:a16="http://schemas.microsoft.com/office/drawing/2014/main" id="{D9D8BCEC-C12C-49DB-8421-EBD773AC99B6}"/>
              </a:ext>
            </a:extLst>
          </p:cNvPr>
          <p:cNvSpPr>
            <a:spLocks noGrp="1"/>
          </p:cNvSpPr>
          <p:nvPr>
            <p:ph type="sldNum" sz="quarter" idx="12"/>
          </p:nvPr>
        </p:nvSpPr>
        <p:spPr/>
        <p:txBody>
          <a:bodyPr/>
          <a:lstStyle/>
          <a:p>
            <a:fld id="{E0489869-DC07-4C0E-B8EC-7AA6FDF342ED}" type="slidenum">
              <a:rPr lang="en-US" smtClean="0"/>
              <a:t>19</a:t>
            </a:fld>
            <a:endParaRPr lang="en-US"/>
          </a:p>
        </p:txBody>
      </p:sp>
    </p:spTree>
    <p:extLst>
      <p:ext uri="{BB962C8B-B14F-4D97-AF65-F5344CB8AC3E}">
        <p14:creationId xmlns:p14="http://schemas.microsoft.com/office/powerpoint/2010/main" val="209084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C3133-60FE-45F3-8724-034A2D7DC7E3}"/>
              </a:ext>
            </a:extLst>
          </p:cNvPr>
          <p:cNvSpPr>
            <a:spLocks noGrp="1"/>
          </p:cNvSpPr>
          <p:nvPr>
            <p:ph type="title"/>
          </p:nvPr>
        </p:nvSpPr>
        <p:spPr>
          <a:xfrm>
            <a:off x="838200" y="887767"/>
            <a:ext cx="10515600" cy="1783764"/>
          </a:xfrm>
        </p:spPr>
        <p:txBody>
          <a:bodyPr/>
          <a:lstStyle/>
          <a:p>
            <a:pPr algn="ctr"/>
            <a:r>
              <a:rPr lang="en-US" dirty="0"/>
              <a:t>Zonta USA Advocacy Caucus </a:t>
            </a:r>
          </a:p>
        </p:txBody>
      </p:sp>
      <p:sp>
        <p:nvSpPr>
          <p:cNvPr id="5" name="Text Placeholder 4">
            <a:extLst>
              <a:ext uri="{FF2B5EF4-FFF2-40B4-BE49-F238E27FC236}">
                <a16:creationId xmlns:a16="http://schemas.microsoft.com/office/drawing/2014/main" id="{C974BFEC-9254-4E10-963F-63393EA8EB18}"/>
              </a:ext>
            </a:extLst>
          </p:cNvPr>
          <p:cNvSpPr>
            <a:spLocks noGrp="1"/>
          </p:cNvSpPr>
          <p:nvPr>
            <p:ph type="body" idx="1"/>
          </p:nvPr>
        </p:nvSpPr>
        <p:spPr>
          <a:xfrm>
            <a:off x="831850" y="3266983"/>
            <a:ext cx="10515600" cy="2822667"/>
          </a:xfrm>
        </p:spPr>
        <p:txBody>
          <a:bodyPr/>
          <a:lstStyle/>
          <a:p>
            <a:pPr algn="ctr"/>
            <a:r>
              <a:rPr lang="en-US" dirty="0"/>
              <a:t> </a:t>
            </a:r>
          </a:p>
          <a:p>
            <a:pPr algn="ctr"/>
            <a:endParaRPr lang="en-US" dirty="0"/>
          </a:p>
        </p:txBody>
      </p:sp>
      <p:pic>
        <p:nvPicPr>
          <p:cNvPr id="4098" name="Picture 2" descr="Zonta USA Caucus">
            <a:extLst>
              <a:ext uri="{FF2B5EF4-FFF2-40B4-BE49-F238E27FC236}">
                <a16:creationId xmlns:a16="http://schemas.microsoft.com/office/drawing/2014/main" id="{489E55CA-BDF0-415A-B4D9-0735613F1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933" y="2993647"/>
            <a:ext cx="5102133" cy="238564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EAE3DDC7-DA99-4F33-8126-ABE14DD6C425}"/>
              </a:ext>
            </a:extLst>
          </p:cNvPr>
          <p:cNvSpPr>
            <a:spLocks noGrp="1"/>
          </p:cNvSpPr>
          <p:nvPr>
            <p:ph type="sldNum" sz="quarter" idx="12"/>
          </p:nvPr>
        </p:nvSpPr>
        <p:spPr/>
        <p:txBody>
          <a:bodyPr/>
          <a:lstStyle/>
          <a:p>
            <a:fld id="{E0489869-DC07-4C0E-B8EC-7AA6FDF342ED}" type="slidenum">
              <a:rPr lang="en-US" smtClean="0"/>
              <a:t>2</a:t>
            </a:fld>
            <a:endParaRPr lang="en-US"/>
          </a:p>
        </p:txBody>
      </p:sp>
    </p:spTree>
    <p:extLst>
      <p:ext uri="{BB962C8B-B14F-4D97-AF65-F5344CB8AC3E}">
        <p14:creationId xmlns:p14="http://schemas.microsoft.com/office/powerpoint/2010/main" val="304850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595C-E5BC-4A72-A743-4C8E1F44F3C0}"/>
              </a:ext>
            </a:extLst>
          </p:cNvPr>
          <p:cNvSpPr>
            <a:spLocks noGrp="1"/>
          </p:cNvSpPr>
          <p:nvPr>
            <p:ph type="title"/>
          </p:nvPr>
        </p:nvSpPr>
        <p:spPr/>
        <p:txBody>
          <a:bodyPr/>
          <a:lstStyle/>
          <a:p>
            <a:r>
              <a:rPr lang="en-US" dirty="0"/>
              <a:t>Zonta USA Advocacy Caucus </a:t>
            </a:r>
          </a:p>
        </p:txBody>
      </p:sp>
      <p:sp>
        <p:nvSpPr>
          <p:cNvPr id="3" name="Content Placeholder 2">
            <a:extLst>
              <a:ext uri="{FF2B5EF4-FFF2-40B4-BE49-F238E27FC236}">
                <a16:creationId xmlns:a16="http://schemas.microsoft.com/office/drawing/2014/main" id="{90B81533-D205-4FB7-83C4-52CC72B46779}"/>
              </a:ext>
            </a:extLst>
          </p:cNvPr>
          <p:cNvSpPr>
            <a:spLocks noGrp="1"/>
          </p:cNvSpPr>
          <p:nvPr>
            <p:ph idx="1"/>
          </p:nvPr>
        </p:nvSpPr>
        <p:spPr>
          <a:xfrm>
            <a:off x="838200" y="1825624"/>
            <a:ext cx="10515600" cy="4530725"/>
          </a:xfrm>
        </p:spPr>
        <p:txBody>
          <a:bodyPr/>
          <a:lstStyle/>
          <a:p>
            <a:r>
              <a:rPr lang="en-US" dirty="0"/>
              <a:t>Caucus’s Goal</a:t>
            </a:r>
          </a:p>
          <a:p>
            <a:pPr lvl="1"/>
            <a:r>
              <a:rPr lang="en-US" dirty="0"/>
              <a:t>Encourage development, consideration, and passage of appropriate legislation by Congress and state legislatures</a:t>
            </a:r>
          </a:p>
          <a:p>
            <a:pPr lvl="1"/>
            <a:r>
              <a:rPr lang="en-US" dirty="0"/>
              <a:t>Take action in support of, or in opposition to, proposed or enacted legislation, executive orders, and regulations that impact the lives of women and girls</a:t>
            </a:r>
          </a:p>
          <a:p>
            <a:pPr lvl="1"/>
            <a:r>
              <a:rPr lang="en-US" dirty="0"/>
              <a:t>Promote women’s representation in decision-making positions on an equal basis with men. </a:t>
            </a:r>
          </a:p>
          <a:p>
            <a:r>
              <a:rPr lang="en-US" dirty="0"/>
              <a:t>It is a place for Clubs and Districts in the USA to align on key issues, and to provide a platform for coordinated advocacy action in the USA</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615B870-E999-450C-9785-5DC82AF859A8}"/>
              </a:ext>
            </a:extLst>
          </p:cNvPr>
          <p:cNvSpPr>
            <a:spLocks noGrp="1"/>
          </p:cNvSpPr>
          <p:nvPr>
            <p:ph type="sldNum" sz="quarter" idx="12"/>
          </p:nvPr>
        </p:nvSpPr>
        <p:spPr/>
        <p:txBody>
          <a:bodyPr/>
          <a:lstStyle/>
          <a:p>
            <a:fld id="{E0489869-DC07-4C0E-B8EC-7AA6FDF342ED}" type="slidenum">
              <a:rPr lang="en-US" smtClean="0"/>
              <a:t>3</a:t>
            </a:fld>
            <a:endParaRPr lang="en-US"/>
          </a:p>
        </p:txBody>
      </p:sp>
      <p:sp>
        <p:nvSpPr>
          <p:cNvPr id="6" name="Oval 5">
            <a:extLst>
              <a:ext uri="{FF2B5EF4-FFF2-40B4-BE49-F238E27FC236}">
                <a16:creationId xmlns:a16="http://schemas.microsoft.com/office/drawing/2014/main" id="{C72BF9BB-6DE4-4173-B329-13F8C94A7B12}"/>
              </a:ext>
            </a:extLst>
          </p:cNvPr>
          <p:cNvSpPr/>
          <p:nvPr/>
        </p:nvSpPr>
        <p:spPr>
          <a:xfrm>
            <a:off x="3726873" y="5441950"/>
            <a:ext cx="4987636" cy="914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Zontausa.org</a:t>
            </a:r>
          </a:p>
        </p:txBody>
      </p:sp>
    </p:spTree>
    <p:extLst>
      <p:ext uri="{BB962C8B-B14F-4D97-AF65-F5344CB8AC3E}">
        <p14:creationId xmlns:p14="http://schemas.microsoft.com/office/powerpoint/2010/main" val="226932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DECC6-B04A-474E-AD88-8EFA0EB16FF9}"/>
              </a:ext>
            </a:extLst>
          </p:cNvPr>
          <p:cNvSpPr>
            <a:spLocks noGrp="1"/>
          </p:cNvSpPr>
          <p:nvPr>
            <p:ph type="title"/>
          </p:nvPr>
        </p:nvSpPr>
        <p:spPr/>
        <p:txBody>
          <a:bodyPr/>
          <a:lstStyle/>
          <a:p>
            <a:r>
              <a:rPr lang="en-US" dirty="0"/>
              <a:t>Zonta USA Advocacy Caucus </a:t>
            </a:r>
          </a:p>
        </p:txBody>
      </p:sp>
      <p:sp>
        <p:nvSpPr>
          <p:cNvPr id="3" name="Content Placeholder 2">
            <a:extLst>
              <a:ext uri="{FF2B5EF4-FFF2-40B4-BE49-F238E27FC236}">
                <a16:creationId xmlns:a16="http://schemas.microsoft.com/office/drawing/2014/main" id="{FA165817-14BF-4D42-99AD-C714BDA3B0FA}"/>
              </a:ext>
            </a:extLst>
          </p:cNvPr>
          <p:cNvSpPr>
            <a:spLocks noGrp="1"/>
          </p:cNvSpPr>
          <p:nvPr>
            <p:ph idx="1"/>
          </p:nvPr>
        </p:nvSpPr>
        <p:spPr/>
        <p:txBody>
          <a:bodyPr>
            <a:normAutofit fontScale="92500" lnSpcReduction="10000"/>
          </a:bodyPr>
          <a:lstStyle/>
          <a:p>
            <a:r>
              <a:rPr lang="en-US" dirty="0"/>
              <a:t>Members</a:t>
            </a:r>
          </a:p>
          <a:p>
            <a:pPr lvl="1"/>
            <a:r>
              <a:rPr lang="en-US" dirty="0"/>
              <a:t>Each District Governor with clubs in the USA appoints a representative to the Caucus who participates and votes on behalf of their district</a:t>
            </a:r>
          </a:p>
          <a:p>
            <a:pPr lvl="1"/>
            <a:r>
              <a:rPr lang="en-US" dirty="0"/>
              <a:t>D12 representative is Denise Parrish (Advocacy Chair) with Alternate of </a:t>
            </a:r>
            <a:r>
              <a:rPr lang="en-US" dirty="0" err="1"/>
              <a:t>Ranelle</a:t>
            </a:r>
            <a:r>
              <a:rPr lang="en-US" dirty="0"/>
              <a:t> </a:t>
            </a:r>
            <a:r>
              <a:rPr lang="en-US" dirty="0" err="1"/>
              <a:t>Randles</a:t>
            </a:r>
            <a:r>
              <a:rPr lang="en-US" dirty="0"/>
              <a:t> (previously Elizabeth Freedman) </a:t>
            </a:r>
          </a:p>
          <a:p>
            <a:pPr marL="457200" lvl="1" indent="0">
              <a:buNone/>
            </a:pPr>
            <a:endParaRPr lang="en-US" dirty="0"/>
          </a:p>
          <a:p>
            <a:r>
              <a:rPr lang="en-US" dirty="0"/>
              <a:t>Voting (especially on issue positions / statements to be issued)</a:t>
            </a:r>
          </a:p>
          <a:p>
            <a:pPr lvl="1"/>
            <a:r>
              <a:rPr lang="en-US" dirty="0"/>
              <a:t>Currently, all districts must agree  - voting is through or in consultation with the District Governor</a:t>
            </a:r>
          </a:p>
          <a:p>
            <a:pPr lvl="1"/>
            <a:r>
              <a:rPr lang="en-US" dirty="0"/>
              <a:t>Discussion about changing the voting to a super-majority instead of unanimous – Created an Ad Hoc Subcommittee to review Rules of Procedure </a:t>
            </a:r>
          </a:p>
          <a:p>
            <a:pPr lvl="1"/>
            <a:r>
              <a:rPr lang="en-US" dirty="0"/>
              <a:t>A member of the Zonta International staff attends the meetings – helps assure that the positions of the caucus don’t get ahead of (or are inconsistent with) those of ZI</a:t>
            </a:r>
          </a:p>
          <a:p>
            <a:pPr marL="0" indent="0">
              <a:buNone/>
            </a:pPr>
            <a:endParaRPr lang="en-US" dirty="0"/>
          </a:p>
        </p:txBody>
      </p:sp>
      <p:sp>
        <p:nvSpPr>
          <p:cNvPr id="4" name="Slide Number Placeholder 3">
            <a:extLst>
              <a:ext uri="{FF2B5EF4-FFF2-40B4-BE49-F238E27FC236}">
                <a16:creationId xmlns:a16="http://schemas.microsoft.com/office/drawing/2014/main" id="{00747AFD-EB12-4D6E-8977-FD620785B115}"/>
              </a:ext>
            </a:extLst>
          </p:cNvPr>
          <p:cNvSpPr>
            <a:spLocks noGrp="1"/>
          </p:cNvSpPr>
          <p:nvPr>
            <p:ph type="sldNum" sz="quarter" idx="12"/>
          </p:nvPr>
        </p:nvSpPr>
        <p:spPr/>
        <p:txBody>
          <a:bodyPr/>
          <a:lstStyle/>
          <a:p>
            <a:fld id="{E0489869-DC07-4C0E-B8EC-7AA6FDF342ED}" type="slidenum">
              <a:rPr lang="en-US" smtClean="0"/>
              <a:t>4</a:t>
            </a:fld>
            <a:endParaRPr lang="en-US"/>
          </a:p>
        </p:txBody>
      </p:sp>
    </p:spTree>
    <p:extLst>
      <p:ext uri="{BB962C8B-B14F-4D97-AF65-F5344CB8AC3E}">
        <p14:creationId xmlns:p14="http://schemas.microsoft.com/office/powerpoint/2010/main" val="225591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FE8A-558F-4F76-94D7-00918EC027C2}"/>
              </a:ext>
            </a:extLst>
          </p:cNvPr>
          <p:cNvSpPr>
            <a:spLocks noGrp="1"/>
          </p:cNvSpPr>
          <p:nvPr>
            <p:ph type="title"/>
          </p:nvPr>
        </p:nvSpPr>
        <p:spPr/>
        <p:txBody>
          <a:bodyPr/>
          <a:lstStyle/>
          <a:p>
            <a:r>
              <a:rPr lang="en-US" dirty="0"/>
              <a:t>Zonta USA Advocacy Caucus </a:t>
            </a:r>
          </a:p>
        </p:txBody>
      </p:sp>
      <p:sp>
        <p:nvSpPr>
          <p:cNvPr id="3" name="Content Placeholder 2">
            <a:extLst>
              <a:ext uri="{FF2B5EF4-FFF2-40B4-BE49-F238E27FC236}">
                <a16:creationId xmlns:a16="http://schemas.microsoft.com/office/drawing/2014/main" id="{44FA71B5-18CE-4CE8-B38A-461AF0F6FC2C}"/>
              </a:ext>
            </a:extLst>
          </p:cNvPr>
          <p:cNvSpPr>
            <a:spLocks noGrp="1"/>
          </p:cNvSpPr>
          <p:nvPr>
            <p:ph idx="1"/>
          </p:nvPr>
        </p:nvSpPr>
        <p:spPr/>
        <p:txBody>
          <a:bodyPr/>
          <a:lstStyle/>
          <a:p>
            <a:r>
              <a:rPr lang="en-US" dirty="0"/>
              <a:t>Current Subcommittees / Task Forces (as of end of September, 2021)</a:t>
            </a:r>
          </a:p>
          <a:p>
            <a:pPr lvl="1"/>
            <a:r>
              <a:rPr lang="en-US" dirty="0"/>
              <a:t>Equal Rights Amendment</a:t>
            </a:r>
          </a:p>
          <a:p>
            <a:pPr lvl="1"/>
            <a:r>
              <a:rPr lang="en-US" dirty="0"/>
              <a:t>Child Marriage</a:t>
            </a:r>
          </a:p>
          <a:p>
            <a:pPr lvl="1"/>
            <a:r>
              <a:rPr lang="en-US" dirty="0"/>
              <a:t>Ending Violence Against Women (also address Title IX sexual assault on campuses) </a:t>
            </a:r>
          </a:p>
          <a:p>
            <a:pPr lvl="1"/>
            <a:r>
              <a:rPr lang="en-US" dirty="0"/>
              <a:t>Health</a:t>
            </a:r>
          </a:p>
          <a:p>
            <a:pPr lvl="1"/>
            <a:r>
              <a:rPr lang="en-US" dirty="0"/>
              <a:t>Women at Work (also to address issues related to Student Debt and Repayment Rules) </a:t>
            </a:r>
          </a:p>
          <a:p>
            <a:pPr lvl="1"/>
            <a:r>
              <a:rPr lang="en-US" dirty="0"/>
              <a:t>Climate Change</a:t>
            </a:r>
          </a:p>
          <a:p>
            <a:pPr lvl="1"/>
            <a:r>
              <a:rPr lang="en-US" dirty="0"/>
              <a:t>Specific Subject Matter Think Tanks </a:t>
            </a:r>
          </a:p>
        </p:txBody>
      </p:sp>
      <p:sp>
        <p:nvSpPr>
          <p:cNvPr id="4" name="Slide Number Placeholder 3">
            <a:extLst>
              <a:ext uri="{FF2B5EF4-FFF2-40B4-BE49-F238E27FC236}">
                <a16:creationId xmlns:a16="http://schemas.microsoft.com/office/drawing/2014/main" id="{F67E7E4D-FBFF-4A9F-BCFE-BABC2C792338}"/>
              </a:ext>
            </a:extLst>
          </p:cNvPr>
          <p:cNvSpPr>
            <a:spLocks noGrp="1"/>
          </p:cNvSpPr>
          <p:nvPr>
            <p:ph type="sldNum" sz="quarter" idx="12"/>
          </p:nvPr>
        </p:nvSpPr>
        <p:spPr/>
        <p:txBody>
          <a:bodyPr/>
          <a:lstStyle/>
          <a:p>
            <a:fld id="{E0489869-DC07-4C0E-B8EC-7AA6FDF342ED}" type="slidenum">
              <a:rPr lang="en-US" smtClean="0"/>
              <a:t>5</a:t>
            </a:fld>
            <a:endParaRPr lang="en-US"/>
          </a:p>
        </p:txBody>
      </p:sp>
      <p:sp>
        <p:nvSpPr>
          <p:cNvPr id="5" name="TextBox 4">
            <a:extLst>
              <a:ext uri="{FF2B5EF4-FFF2-40B4-BE49-F238E27FC236}">
                <a16:creationId xmlns:a16="http://schemas.microsoft.com/office/drawing/2014/main" id="{AF09A8CE-CA11-4F3F-8716-B8C076F088C3}"/>
              </a:ext>
            </a:extLst>
          </p:cNvPr>
          <p:cNvSpPr txBox="1"/>
          <p:nvPr/>
        </p:nvSpPr>
        <p:spPr>
          <a:xfrm>
            <a:off x="838200" y="5770485"/>
            <a:ext cx="10303276" cy="369332"/>
          </a:xfrm>
          <a:prstGeom prst="rect">
            <a:avLst/>
          </a:prstGeom>
          <a:noFill/>
        </p:spPr>
        <p:txBody>
          <a:bodyPr wrap="square" rtlCol="0">
            <a:spAutoFit/>
          </a:bodyPr>
          <a:lstStyle/>
          <a:p>
            <a:r>
              <a:rPr lang="en-US" dirty="0"/>
              <a:t>Subcommittees and Task Forces are subject to change especially with the start of each biennium. </a:t>
            </a:r>
          </a:p>
        </p:txBody>
      </p:sp>
    </p:spTree>
    <p:extLst>
      <p:ext uri="{BB962C8B-B14F-4D97-AF65-F5344CB8AC3E}">
        <p14:creationId xmlns:p14="http://schemas.microsoft.com/office/powerpoint/2010/main" val="88127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FE8A-558F-4F76-94D7-00918EC027C2}"/>
              </a:ext>
            </a:extLst>
          </p:cNvPr>
          <p:cNvSpPr>
            <a:spLocks noGrp="1"/>
          </p:cNvSpPr>
          <p:nvPr>
            <p:ph type="title"/>
          </p:nvPr>
        </p:nvSpPr>
        <p:spPr/>
        <p:txBody>
          <a:bodyPr/>
          <a:lstStyle/>
          <a:p>
            <a:r>
              <a:rPr lang="en-US" dirty="0"/>
              <a:t>Zonta USA Advocacy Caucus </a:t>
            </a:r>
          </a:p>
        </p:txBody>
      </p:sp>
      <p:sp>
        <p:nvSpPr>
          <p:cNvPr id="3" name="Content Placeholder 2">
            <a:extLst>
              <a:ext uri="{FF2B5EF4-FFF2-40B4-BE49-F238E27FC236}">
                <a16:creationId xmlns:a16="http://schemas.microsoft.com/office/drawing/2014/main" id="{44FA71B5-18CE-4CE8-B38A-461AF0F6FC2C}"/>
              </a:ext>
            </a:extLst>
          </p:cNvPr>
          <p:cNvSpPr>
            <a:spLocks noGrp="1"/>
          </p:cNvSpPr>
          <p:nvPr>
            <p:ph idx="1"/>
          </p:nvPr>
        </p:nvSpPr>
        <p:spPr>
          <a:xfrm>
            <a:off x="939553" y="1834502"/>
            <a:ext cx="10515600" cy="4351338"/>
          </a:xfrm>
        </p:spPr>
        <p:txBody>
          <a:bodyPr>
            <a:normAutofit lnSpcReduction="10000"/>
          </a:bodyPr>
          <a:lstStyle/>
          <a:p>
            <a:r>
              <a:rPr lang="en-US" dirty="0"/>
              <a:t>Recent Statements on Current Events</a:t>
            </a:r>
          </a:p>
          <a:p>
            <a:pPr lvl="1"/>
            <a:r>
              <a:rPr lang="en-US" dirty="0"/>
              <a:t>January 6</a:t>
            </a:r>
            <a:r>
              <a:rPr lang="en-US" baseline="30000" dirty="0"/>
              <a:t>th</a:t>
            </a:r>
            <a:r>
              <a:rPr lang="en-US" dirty="0"/>
              <a:t> Violence at the Capitol</a:t>
            </a:r>
          </a:p>
          <a:p>
            <a:pPr lvl="1"/>
            <a:r>
              <a:rPr lang="en-US" dirty="0"/>
              <a:t>Concern about Women and Girls in Afghanistan</a:t>
            </a:r>
          </a:p>
          <a:p>
            <a:pPr lvl="1"/>
            <a:r>
              <a:rPr lang="en-US" dirty="0"/>
              <a:t>Texas Law SB8</a:t>
            </a:r>
          </a:p>
          <a:p>
            <a:pPr marL="0" indent="0">
              <a:buNone/>
            </a:pPr>
            <a:endParaRPr lang="en-US" dirty="0"/>
          </a:p>
          <a:p>
            <a:r>
              <a:rPr lang="en-US" dirty="0"/>
              <a:t>Video on Political versus Partisan (YouTube)</a:t>
            </a:r>
          </a:p>
          <a:p>
            <a:pPr lvl="1"/>
            <a:r>
              <a:rPr lang="en-US" dirty="0">
                <a:hlinkClick r:id="rId2"/>
              </a:rPr>
              <a:t>https://zontausa.org/advocacy-political-yes-non-partisan-yes/</a:t>
            </a:r>
            <a:endParaRPr lang="en-US" dirty="0"/>
          </a:p>
          <a:p>
            <a:pPr lvl="1"/>
            <a:r>
              <a:rPr lang="en-US" dirty="0"/>
              <a:t>This short video illustrates the difference between partisan and political.  Zonta does not advocate for a candidate for a party but we can (and do_ advocate for a position or a policy. </a:t>
            </a:r>
          </a:p>
          <a:p>
            <a:pPr lvl="1"/>
            <a:r>
              <a:rPr lang="en-US" dirty="0"/>
              <a:t>PLEASE SHARE THIS VIDEO WITH YOUR CLUBS. </a:t>
            </a:r>
          </a:p>
          <a:p>
            <a:pPr marL="457200" lvl="1" indent="0">
              <a:buNone/>
            </a:pP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269DFDF-D49E-4EDD-AAC8-5E3B46979E08}"/>
              </a:ext>
            </a:extLst>
          </p:cNvPr>
          <p:cNvSpPr>
            <a:spLocks noGrp="1"/>
          </p:cNvSpPr>
          <p:nvPr>
            <p:ph type="sldNum" sz="quarter" idx="12"/>
          </p:nvPr>
        </p:nvSpPr>
        <p:spPr/>
        <p:txBody>
          <a:bodyPr/>
          <a:lstStyle/>
          <a:p>
            <a:fld id="{E0489869-DC07-4C0E-B8EC-7AA6FDF342ED}" type="slidenum">
              <a:rPr lang="en-US" smtClean="0"/>
              <a:t>6</a:t>
            </a:fld>
            <a:endParaRPr lang="en-US"/>
          </a:p>
        </p:txBody>
      </p:sp>
    </p:spTree>
    <p:extLst>
      <p:ext uri="{BB962C8B-B14F-4D97-AF65-F5344CB8AC3E}">
        <p14:creationId xmlns:p14="http://schemas.microsoft.com/office/powerpoint/2010/main" val="332562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FE8A-558F-4F76-94D7-00918EC027C2}"/>
              </a:ext>
            </a:extLst>
          </p:cNvPr>
          <p:cNvSpPr>
            <a:spLocks noGrp="1"/>
          </p:cNvSpPr>
          <p:nvPr>
            <p:ph type="title"/>
          </p:nvPr>
        </p:nvSpPr>
        <p:spPr/>
        <p:txBody>
          <a:bodyPr/>
          <a:lstStyle/>
          <a:p>
            <a:r>
              <a:rPr lang="en-US" dirty="0"/>
              <a:t>January 6</a:t>
            </a:r>
            <a:r>
              <a:rPr lang="en-US" baseline="30000" dirty="0"/>
              <a:t>th</a:t>
            </a:r>
            <a:r>
              <a:rPr lang="en-US" dirty="0"/>
              <a:t> Violence at the Capitol</a:t>
            </a:r>
          </a:p>
        </p:txBody>
      </p:sp>
      <p:sp>
        <p:nvSpPr>
          <p:cNvPr id="3" name="Content Placeholder 2">
            <a:extLst>
              <a:ext uri="{FF2B5EF4-FFF2-40B4-BE49-F238E27FC236}">
                <a16:creationId xmlns:a16="http://schemas.microsoft.com/office/drawing/2014/main" id="{44FA71B5-18CE-4CE8-B38A-461AF0F6FC2C}"/>
              </a:ext>
            </a:extLst>
          </p:cNvPr>
          <p:cNvSpPr>
            <a:spLocks noGrp="1"/>
          </p:cNvSpPr>
          <p:nvPr>
            <p:ph idx="1"/>
          </p:nvPr>
        </p:nvSpPr>
        <p:spPr>
          <a:xfrm>
            <a:off x="939553" y="1834502"/>
            <a:ext cx="10515600" cy="4351338"/>
          </a:xfrm>
        </p:spPr>
        <p:txBody>
          <a:bodyPr>
            <a:normAutofit fontScale="85000" lnSpcReduction="10000"/>
          </a:bodyPr>
          <a:lstStyle/>
          <a:p>
            <a:pPr marL="0" indent="0">
              <a:buNone/>
            </a:pPr>
            <a:r>
              <a:rPr lang="en-US" dirty="0"/>
              <a:t>The Zonta USA Caucus, part of Zonta International, a leading democratic and global non-profit founded in the United States over 100 years ago to empower women, decries the forced entry into the US Capitol that occurred on January 6, 2021.</a:t>
            </a:r>
          </a:p>
          <a:p>
            <a:pPr marL="0" indent="0">
              <a:buNone/>
            </a:pPr>
            <a:r>
              <a:rPr lang="en-US" dirty="0"/>
              <a:t>This violent assault on our national symbol of democracy goes against the Zonta ideal of promoting the rule of law and following peaceful and democratic processes.</a:t>
            </a:r>
          </a:p>
          <a:p>
            <a:pPr marL="0" indent="0">
              <a:buNone/>
            </a:pPr>
            <a:r>
              <a:rPr lang="en-US" dirty="0"/>
              <a:t>The Zonta USA Caucus strongly condemns the illegal actions of any group that physically menaces and harms our elected representatives, our national Capitol, and indeed the institution of democracy itself. </a:t>
            </a:r>
          </a:p>
          <a:p>
            <a:pPr marL="0" indent="0">
              <a:buNone/>
            </a:pPr>
            <a:r>
              <a:rPr lang="en-US" dirty="0"/>
              <a:t>Such criminal acts must not be tolerated. We call on our elected officials to take immediate action against those responsible to deter such actions in the future and thereby ensure the safety and respect for those who honor the democratic ideals of our nation. </a:t>
            </a:r>
          </a:p>
          <a:p>
            <a:pPr marL="0" indent="0">
              <a:buNone/>
            </a:pPr>
            <a:endParaRPr lang="en-US" dirty="0"/>
          </a:p>
        </p:txBody>
      </p:sp>
      <p:sp>
        <p:nvSpPr>
          <p:cNvPr id="4" name="Slide Number Placeholder 3">
            <a:extLst>
              <a:ext uri="{FF2B5EF4-FFF2-40B4-BE49-F238E27FC236}">
                <a16:creationId xmlns:a16="http://schemas.microsoft.com/office/drawing/2014/main" id="{8F880A49-0792-485B-9F14-0E146D9DB01F}"/>
              </a:ext>
            </a:extLst>
          </p:cNvPr>
          <p:cNvSpPr>
            <a:spLocks noGrp="1"/>
          </p:cNvSpPr>
          <p:nvPr>
            <p:ph type="sldNum" sz="quarter" idx="12"/>
          </p:nvPr>
        </p:nvSpPr>
        <p:spPr/>
        <p:txBody>
          <a:bodyPr/>
          <a:lstStyle/>
          <a:p>
            <a:fld id="{E0489869-DC07-4C0E-B8EC-7AA6FDF342ED}" type="slidenum">
              <a:rPr lang="en-US" smtClean="0"/>
              <a:t>7</a:t>
            </a:fld>
            <a:endParaRPr lang="en-US"/>
          </a:p>
        </p:txBody>
      </p:sp>
    </p:spTree>
    <p:extLst>
      <p:ext uri="{BB962C8B-B14F-4D97-AF65-F5344CB8AC3E}">
        <p14:creationId xmlns:p14="http://schemas.microsoft.com/office/powerpoint/2010/main" val="426754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F1CB43-AF22-4419-B674-70B28DEDF923}"/>
              </a:ext>
            </a:extLst>
          </p:cNvPr>
          <p:cNvPicPr>
            <a:picLocks noGrp="1" noChangeAspect="1"/>
          </p:cNvPicPr>
          <p:nvPr>
            <p:ph idx="1"/>
          </p:nvPr>
        </p:nvPicPr>
        <p:blipFill rotWithShape="1">
          <a:blip r:embed="rId2"/>
          <a:srcRect l="2717" t="2281" r="1704"/>
          <a:stretch/>
        </p:blipFill>
        <p:spPr>
          <a:xfrm>
            <a:off x="640672" y="193979"/>
            <a:ext cx="10910656" cy="6664021"/>
          </a:xfrm>
        </p:spPr>
      </p:pic>
      <p:sp>
        <p:nvSpPr>
          <p:cNvPr id="6" name="Slide Number Placeholder 5">
            <a:extLst>
              <a:ext uri="{FF2B5EF4-FFF2-40B4-BE49-F238E27FC236}">
                <a16:creationId xmlns:a16="http://schemas.microsoft.com/office/drawing/2014/main" id="{848B1A07-438E-48AF-A62F-7AC10B966F80}"/>
              </a:ext>
            </a:extLst>
          </p:cNvPr>
          <p:cNvSpPr>
            <a:spLocks noGrp="1"/>
          </p:cNvSpPr>
          <p:nvPr>
            <p:ph type="sldNum" sz="quarter" idx="12"/>
          </p:nvPr>
        </p:nvSpPr>
        <p:spPr/>
        <p:txBody>
          <a:bodyPr/>
          <a:lstStyle/>
          <a:p>
            <a:fld id="{E0489869-DC07-4C0E-B8EC-7AA6FDF342ED}" type="slidenum">
              <a:rPr lang="en-US" smtClean="0"/>
              <a:t>8</a:t>
            </a:fld>
            <a:endParaRPr lang="en-US"/>
          </a:p>
        </p:txBody>
      </p:sp>
    </p:spTree>
    <p:extLst>
      <p:ext uri="{BB962C8B-B14F-4D97-AF65-F5344CB8AC3E}">
        <p14:creationId xmlns:p14="http://schemas.microsoft.com/office/powerpoint/2010/main" val="218406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60A3-5892-4B71-AED0-8F45AA26683B}"/>
              </a:ext>
            </a:extLst>
          </p:cNvPr>
          <p:cNvSpPr>
            <a:spLocks noGrp="1"/>
          </p:cNvSpPr>
          <p:nvPr>
            <p:ph type="title"/>
          </p:nvPr>
        </p:nvSpPr>
        <p:spPr/>
        <p:txBody>
          <a:bodyPr/>
          <a:lstStyle/>
          <a:p>
            <a:r>
              <a:rPr lang="en-US" dirty="0"/>
              <a:t>Texas Law SB8</a:t>
            </a:r>
          </a:p>
        </p:txBody>
      </p:sp>
      <p:sp>
        <p:nvSpPr>
          <p:cNvPr id="3" name="Content Placeholder 2">
            <a:extLst>
              <a:ext uri="{FF2B5EF4-FFF2-40B4-BE49-F238E27FC236}">
                <a16:creationId xmlns:a16="http://schemas.microsoft.com/office/drawing/2014/main" id="{D42D1456-84DD-4CDC-9E45-CBE7C18E3FB0}"/>
              </a:ext>
            </a:extLst>
          </p:cNvPr>
          <p:cNvSpPr>
            <a:spLocks noGrp="1"/>
          </p:cNvSpPr>
          <p:nvPr>
            <p:ph idx="1"/>
          </p:nvPr>
        </p:nvSpPr>
        <p:spPr/>
        <p:txBody>
          <a:bodyPr>
            <a:normAutofit fontScale="77500" lnSpcReduction="20000"/>
          </a:bodyPr>
          <a:lstStyle/>
          <a:p>
            <a:pPr marL="0" indent="0">
              <a:buNone/>
            </a:pPr>
            <a:r>
              <a:rPr lang="en-US" dirty="0"/>
              <a:t>On August 31, 2021, the U.S. Supreme Court failed to prevent the implementation of Texas law SB8, which not only prevents women from seeking abortions after six weeks of pregnancy but incentivizes private citizens to sue abortion providers or anyone aiding a person in obtaining such an abortion.  In addition to harming women’s rights to bodily autonomy, this law circumvents normal legal practice and eliminates the accountability of states to follow federal law. </a:t>
            </a:r>
          </a:p>
          <a:p>
            <a:pPr marL="0" indent="0">
              <a:buNone/>
            </a:pPr>
            <a:r>
              <a:rPr lang="en-US" dirty="0"/>
              <a:t>The Zonta USA Caucus asserts that reproductive rights are human rights and a prerequisite for poverty eradication and for positive sustainable development.  The Caucus reiterates that every person should have the freedom to make decisions about their bodies and to safely and privately access healthcare.  The Texas law is unacceptable, as it disrespects women’s ability to make choices and sets a dangerous precedent in turning citizens against one another by delegating enforcement to private individuals.</a:t>
            </a:r>
          </a:p>
          <a:p>
            <a:pPr marL="0" indent="0">
              <a:buNone/>
            </a:pPr>
            <a:r>
              <a:rPr lang="en-US" dirty="0"/>
              <a:t>Members of the Zonta USA Caucus will use every avenue available to advocate for and to uphold full and equal rights in the United States in keeping with Zonta International’s objects, which include promoting justice and universal respect for human rights and fundamental freedoms. </a:t>
            </a:r>
          </a:p>
        </p:txBody>
      </p:sp>
      <p:sp>
        <p:nvSpPr>
          <p:cNvPr id="4" name="Slide Number Placeholder 3">
            <a:extLst>
              <a:ext uri="{FF2B5EF4-FFF2-40B4-BE49-F238E27FC236}">
                <a16:creationId xmlns:a16="http://schemas.microsoft.com/office/drawing/2014/main" id="{A74F0371-A8C4-41B4-A6C7-E0B9847B33FB}"/>
              </a:ext>
            </a:extLst>
          </p:cNvPr>
          <p:cNvSpPr>
            <a:spLocks noGrp="1"/>
          </p:cNvSpPr>
          <p:nvPr>
            <p:ph type="sldNum" sz="quarter" idx="12"/>
          </p:nvPr>
        </p:nvSpPr>
        <p:spPr/>
        <p:txBody>
          <a:bodyPr/>
          <a:lstStyle/>
          <a:p>
            <a:fld id="{E0489869-DC07-4C0E-B8EC-7AA6FDF342ED}" type="slidenum">
              <a:rPr lang="en-US" smtClean="0"/>
              <a:t>9</a:t>
            </a:fld>
            <a:endParaRPr lang="en-US"/>
          </a:p>
        </p:txBody>
      </p:sp>
    </p:spTree>
    <p:extLst>
      <p:ext uri="{BB962C8B-B14F-4D97-AF65-F5344CB8AC3E}">
        <p14:creationId xmlns:p14="http://schemas.microsoft.com/office/powerpoint/2010/main" val="3731169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1345</Words>
  <Application>Microsoft Office PowerPoint</Application>
  <PresentationFormat>Widescreen</PresentationFormat>
  <Paragraphs>156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Advocacy Update</vt:lpstr>
      <vt:lpstr>Zonta USA Advocacy Caucus </vt:lpstr>
      <vt:lpstr>Zonta USA Advocacy Caucus </vt:lpstr>
      <vt:lpstr>Zonta USA Advocacy Caucus </vt:lpstr>
      <vt:lpstr>Zonta USA Advocacy Caucus </vt:lpstr>
      <vt:lpstr>Zonta USA Advocacy Caucus </vt:lpstr>
      <vt:lpstr>January 6th Violence at the Capitol</vt:lpstr>
      <vt:lpstr>PowerPoint Presentation</vt:lpstr>
      <vt:lpstr>Texas Law SB8</vt:lpstr>
      <vt:lpstr>Zonta Advocacy Action Center and  Fast Action Friday</vt:lpstr>
      <vt:lpstr>Zonta USA Advocacy Action Center</vt:lpstr>
      <vt:lpstr>Zonta Fast Action Friday</vt:lpstr>
      <vt:lpstr>Recommended District 12 Advocacy Project </vt:lpstr>
      <vt:lpstr>Recommended District 12 Advocacy Project </vt:lpstr>
      <vt:lpstr>Taken from Violence Against Women: Let’s Stop It at the Start (Australian Initiative) </vt:lpstr>
      <vt:lpstr>Taken from the #Callitout Toolkit  (published by Victoria State Government)</vt:lpstr>
      <vt:lpstr>Selective Suggestions of Actions (Taken from Zonta 16 Days Toolkit) </vt:lpstr>
      <vt:lpstr>Offer: Further Discussions</vt:lpstr>
      <vt:lpstr>If you would like further discussions….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Parrish</dc:creator>
  <cp:lastModifiedBy>Denise Parrish</cp:lastModifiedBy>
  <cp:revision>6</cp:revision>
  <cp:lastPrinted>2021-09-18T07:28:46Z</cp:lastPrinted>
  <dcterms:created xsi:type="dcterms:W3CDTF">2021-09-17T23:33:36Z</dcterms:created>
  <dcterms:modified xsi:type="dcterms:W3CDTF">2021-09-27T21:10:04Z</dcterms:modified>
</cp:coreProperties>
</file>