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6" r:id="rId3"/>
    <p:sldId id="263" r:id="rId4"/>
    <p:sldId id="260" r:id="rId5"/>
    <p:sldId id="266" r:id="rId6"/>
    <p:sldId id="261" r:id="rId7"/>
    <p:sldId id="262" r:id="rId8"/>
    <p:sldId id="264" r:id="rId9"/>
    <p:sldId id="267" r:id="rId1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17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A5E03F7-80C8-4BAB-A805-4FBC7E79745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39E9269-3F74-42DF-825E-69A4BBEF5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1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E9269-3F74-42DF-825E-69A4BBEF54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5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401550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E9269-3F74-42DF-825E-69A4BBEF54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4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E9269-3F74-42DF-825E-69A4BBEF5433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681CD47-E1B3-47AD-9C84-FF007BA58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8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E9269-3F74-42DF-825E-69A4BBEF5433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14613D1-F7AC-4888-95D9-CF3F75081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3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E9269-3F74-42DF-825E-69A4BBEF5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6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E9269-3F74-42DF-825E-69A4BBEF5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8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E9269-3F74-42DF-825E-69A4BBEF5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E9269-3F74-42DF-825E-69A4BBEF5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1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E9269-3F74-42DF-825E-69A4BBEF5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C77-1C21-4CC5-B2B0-250EEC81731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05D1-E6D4-4B61-9377-D5E85BC7FF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4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C77-1C21-4CC5-B2B0-250EEC81731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05D1-E6D4-4B61-9377-D5E85BC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C77-1C21-4CC5-B2B0-250EEC81731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05D1-E6D4-4B61-9377-D5E85BC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2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C77-1C21-4CC5-B2B0-250EEC81731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05D1-E6D4-4B61-9377-D5E85BC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0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C77-1C21-4CC5-B2B0-250EEC81731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05D1-E6D4-4B61-9377-D5E85BC7FF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C77-1C21-4CC5-B2B0-250EEC81731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05D1-E6D4-4B61-9377-D5E85BC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C77-1C21-4CC5-B2B0-250EEC81731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05D1-E6D4-4B61-9377-D5E85BC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6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C77-1C21-4CC5-B2B0-250EEC81731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05D1-E6D4-4B61-9377-D5E85BC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2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C77-1C21-4CC5-B2B0-250EEC81731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05D1-E6D4-4B61-9377-D5E85BC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846C77-1C21-4CC5-B2B0-250EEC81731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605D1-E6D4-4B61-9377-D5E85BC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6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C77-1C21-4CC5-B2B0-250EEC81731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05D1-E6D4-4B61-9377-D5E85BC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846C77-1C21-4CC5-B2B0-250EEC81731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D6605D1-E6D4-4B61-9377-D5E85BC7FF7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77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665C2-3DD7-4BC0-B502-AB4DCE11D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331237"/>
            <a:ext cx="10797884" cy="44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2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D542-53D5-4439-A08F-081DCD55C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Change: 	</a:t>
            </a:r>
            <a:r>
              <a:rPr lang="en-US" sz="4800" dirty="0"/>
              <a:t>Surviving and Thriving in the Midst of 	Chaos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EC7CA-804E-4C46-BC10-DA49BED5A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	</a:t>
            </a:r>
          </a:p>
          <a:p>
            <a:r>
              <a:rPr lang="en-US" dirty="0"/>
              <a:t>				</a:t>
            </a:r>
            <a:r>
              <a:rPr lang="en-US" b="1" dirty="0">
                <a:latin typeface="+mn-lt"/>
              </a:rPr>
              <a:t>Judy Barth, Zonta Club of Fort Collins</a:t>
            </a:r>
          </a:p>
        </p:txBody>
      </p:sp>
    </p:spTree>
    <p:extLst>
      <p:ext uri="{BB962C8B-B14F-4D97-AF65-F5344CB8AC3E}">
        <p14:creationId xmlns:p14="http://schemas.microsoft.com/office/powerpoint/2010/main" val="238115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60A50-3A4C-45CA-A620-876A6518D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08" y="3326605"/>
            <a:ext cx="1095383" cy="204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645313-047B-4F2E-B69C-82879F1B8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2" y="3362324"/>
            <a:ext cx="104776" cy="133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A42790-9C44-4D4B-9AD3-D1CDA6855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68" y="1978808"/>
            <a:ext cx="119063" cy="2900384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DC594922-927C-47CD-920F-E75726685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94" y="0"/>
            <a:ext cx="5057812" cy="63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7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D979E-5F72-4C4E-8B01-5007A972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The Change Preference     </a:t>
            </a: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</a:rPr>
              <a:t>   Scale  - </a:t>
            </a: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</a:rPr>
              <a:t>Sample </a:t>
            </a:r>
            <a:br>
              <a:rPr lang="en-US" sz="4400" b="1" dirty="0">
                <a:solidFill>
                  <a:srgbClr val="FFFFFF"/>
                </a:solidFill>
              </a:rPr>
            </a:b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Content Placeholder 15" descr="Table&#10;&#10;Description automatically generated">
            <a:extLst>
              <a:ext uri="{FF2B5EF4-FFF2-40B4-BE49-F238E27FC236}">
                <a16:creationId xmlns:a16="http://schemas.microsoft.com/office/drawing/2014/main" id="{6993F237-4C3E-400E-8DBE-364A8F7A1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589048"/>
            <a:ext cx="4420201" cy="5742792"/>
          </a:xfrm>
        </p:spPr>
      </p:pic>
    </p:spTree>
    <p:extLst>
      <p:ext uri="{BB962C8B-B14F-4D97-AF65-F5344CB8AC3E}">
        <p14:creationId xmlns:p14="http://schemas.microsoft.com/office/powerpoint/2010/main" val="111666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549EB89-5BFB-4E1E-AEEA-87C343D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1FA295-BDF6-44B9-90C5-FE3E2CE35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E72D7-B213-44F4-A2C0-B3D3F23A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Scoring the Change Preference Scale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A36F1F-EEAE-48D1-A1FB-BD6FC850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C81E6-D4D7-4CED-B4E3-BC90B0F93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43" y="3409950"/>
            <a:ext cx="138114" cy="38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2D965B-0BCF-421A-9F19-22FF431D5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42" y="3383756"/>
            <a:ext cx="366715" cy="90488"/>
          </a:xfrm>
          <a:prstGeom prst="rect">
            <a:avLst/>
          </a:prstGeom>
        </p:spPr>
      </p:pic>
      <p:pic>
        <p:nvPicPr>
          <p:cNvPr id="20" name="Picture 19" descr="Diagram, schematic&#10;&#10;Description automatically generated">
            <a:extLst>
              <a:ext uri="{FF2B5EF4-FFF2-40B4-BE49-F238E27FC236}">
                <a16:creationId xmlns:a16="http://schemas.microsoft.com/office/drawing/2014/main" id="{F027E4F6-D077-4174-AB97-D992E4536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8" y="378596"/>
            <a:ext cx="5742156" cy="60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9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9549EB89-5BFB-4E1E-AEEA-87C343D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3D1FA295-BDF6-44B9-90C5-FE3E2CE35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6FB2C-4941-494A-9F2E-ED064093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Sample</a:t>
            </a: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A36F1F-EEAE-48D1-A1FB-BD6FC850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Content Placeholder 17" descr="Diagram&#10;&#10;Description automatically generated">
            <a:extLst>
              <a:ext uri="{FF2B5EF4-FFF2-40B4-BE49-F238E27FC236}">
                <a16:creationId xmlns:a16="http://schemas.microsoft.com/office/drawing/2014/main" id="{AF2BA05C-504D-4DA4-8412-D2C700AE50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22" y="587702"/>
            <a:ext cx="4639577" cy="5810622"/>
          </a:xfrm>
        </p:spPr>
      </p:pic>
    </p:spTree>
    <p:extLst>
      <p:ext uri="{BB962C8B-B14F-4D97-AF65-F5344CB8AC3E}">
        <p14:creationId xmlns:p14="http://schemas.microsoft.com/office/powerpoint/2010/main" val="89673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60C28-22F6-4D90-9162-8510578D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404335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What the Preferences Mean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DE8CFD-EF25-4794-8483-3C4D8B38C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025365"/>
              </p:ext>
            </p:extLst>
          </p:nvPr>
        </p:nvGraphicFramePr>
        <p:xfrm>
          <a:off x="4618007" y="684362"/>
          <a:ext cx="6837871" cy="557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797">
                  <a:extLst>
                    <a:ext uri="{9D8B030D-6E8A-4147-A177-3AD203B41FA5}">
                      <a16:colId xmlns:a16="http://schemas.microsoft.com/office/drawing/2014/main" val="1735599731"/>
                    </a:ext>
                  </a:extLst>
                </a:gridCol>
                <a:gridCol w="3508074">
                  <a:extLst>
                    <a:ext uri="{9D8B030D-6E8A-4147-A177-3AD203B41FA5}">
                      <a16:colId xmlns:a16="http://schemas.microsoft.com/office/drawing/2014/main" val="516126659"/>
                    </a:ext>
                  </a:extLst>
                </a:gridCol>
              </a:tblGrid>
              <a:tr h="2778082">
                <a:tc>
                  <a:txBody>
                    <a:bodyPr/>
                    <a:lstStyle/>
                    <a:p>
                      <a:r>
                        <a:rPr lang="en-US" sz="16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Questioner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Likes new systems/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 things/gadgets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Wants intense experiences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Seeks knowledgeable authorities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Tends to be conservative/skeptical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Respects directness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Accepts change if systematic</a:t>
                      </a:r>
                    </a:p>
                    <a:p>
                      <a:endParaRPr lang="en-US" sz="1600" dirty="0"/>
                    </a:p>
                  </a:txBody>
                  <a:tcPr marL="79119" marR="79119" marT="39560" marB="39560"/>
                </a:tc>
                <a:tc>
                  <a:txBody>
                    <a:bodyPr/>
                    <a:lstStyle/>
                    <a:p>
                      <a:r>
                        <a:rPr lang="en-US" sz="16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Maintainer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Likes things as they are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Values hard work, task oriented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Respects authority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Security and rules &amp; procedures oriented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Facts/data are important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Objective</a:t>
                      </a:r>
                      <a:r>
                        <a:rPr lang="en-US" sz="1600" b="1" i="0" dirty="0"/>
                        <a:t>   </a:t>
                      </a:r>
                    </a:p>
                  </a:txBody>
                  <a:tcPr marL="79119" marR="79119" marT="39560" marB="39560"/>
                </a:tc>
                <a:extLst>
                  <a:ext uri="{0D108BD9-81ED-4DB2-BD59-A6C34878D82A}">
                    <a16:rowId xmlns:a16="http://schemas.microsoft.com/office/drawing/2014/main" val="2791044916"/>
                  </a:ext>
                </a:extLst>
              </a:tr>
              <a:tr h="2794800">
                <a:tc>
                  <a:txBody>
                    <a:bodyPr/>
                    <a:lstStyle/>
                    <a:p>
                      <a:r>
                        <a:rPr lang="en-US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Challenger</a:t>
                      </a:r>
                      <a:endParaRPr lang="en-US" sz="16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Likes new things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Feeling  and idea oriented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Values Independence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Expects participation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Questions rules and procedures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Seeks change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Flexible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b="1" dirty="0"/>
                    </a:p>
                  </a:txBody>
                  <a:tcPr marL="79119" marR="79119" marT="39560" marB="39560"/>
                </a:tc>
                <a:tc>
                  <a:txBody>
                    <a:bodyPr/>
                    <a:lstStyle/>
                    <a:p>
                      <a:r>
                        <a:rPr lang="en-US" sz="1700" b="1" u="sng" dirty="0"/>
                        <a:t>Improver</a:t>
                      </a:r>
                    </a:p>
                    <a:p>
                      <a:r>
                        <a:rPr lang="en-US" sz="1700" b="1" dirty="0"/>
                        <a:t>   </a:t>
                      </a:r>
                      <a:r>
                        <a:rPr lang="en-US" sz="1600" b="1" dirty="0"/>
                        <a:t>Likes different things</a:t>
                      </a:r>
                    </a:p>
                    <a:p>
                      <a:r>
                        <a:rPr lang="en-US" sz="1600" b="1" dirty="0"/>
                        <a:t>   Task and feeling oriented</a:t>
                      </a:r>
                    </a:p>
                    <a:p>
                      <a:r>
                        <a:rPr lang="en-US" sz="1600" b="1" dirty="0"/>
                        <a:t>   Enthusiastic, energetic</a:t>
                      </a:r>
                    </a:p>
                    <a:p>
                      <a:r>
                        <a:rPr lang="en-US" sz="1600" b="1" dirty="0"/>
                        <a:t>   Assertive</a:t>
                      </a:r>
                    </a:p>
                    <a:p>
                      <a:r>
                        <a:rPr lang="en-US" sz="1600" b="1" dirty="0"/>
                        <a:t>   Wants to improve things</a:t>
                      </a:r>
                    </a:p>
                    <a:p>
                      <a:r>
                        <a:rPr lang="en-US" sz="1600" b="1" dirty="0"/>
                        <a:t>   Trouble shooter</a:t>
                      </a:r>
                    </a:p>
                    <a:p>
                      <a:r>
                        <a:rPr lang="en-US" sz="1600" b="1" dirty="0"/>
                        <a:t>   Can see both sides of an issue</a:t>
                      </a:r>
                    </a:p>
                    <a:p>
                      <a:endParaRPr lang="en-US" sz="1600" b="1" dirty="0"/>
                    </a:p>
                  </a:txBody>
                  <a:tcPr marL="79119" marR="79119" marT="39560" marB="39560"/>
                </a:tc>
                <a:extLst>
                  <a:ext uri="{0D108BD9-81ED-4DB2-BD59-A6C34878D82A}">
                    <a16:rowId xmlns:a16="http://schemas.microsoft.com/office/drawing/2014/main" val="3813181604"/>
                  </a:ext>
                </a:extLst>
              </a:tr>
            </a:tbl>
          </a:graphicData>
        </a:graphic>
      </p:graphicFrame>
      <p:pic>
        <p:nvPicPr>
          <p:cNvPr id="6" name="Picture 5" descr="A white jigsaw puzzle with a red piece standing out">
            <a:extLst>
              <a:ext uri="{FF2B5EF4-FFF2-40B4-BE49-F238E27FC236}">
                <a16:creationId xmlns:a16="http://schemas.microsoft.com/office/drawing/2014/main" id="{2ABF43CA-D0A2-48BB-9CAE-466539A70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6" y="3516452"/>
            <a:ext cx="2979904" cy="23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7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415964-97F1-46F7-8211-CA64D75B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3320991"/>
          </a:xfrm>
        </p:spPr>
        <p:txBody>
          <a:bodyPr>
            <a:normAutofit/>
          </a:bodyPr>
          <a:lstStyle/>
          <a:p>
            <a:r>
              <a:rPr lang="en-US" dirty="0"/>
              <a:t>How the preferences impact what you need when considering the change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DD32FBD-A6A0-4B86-81A8-6AFEEDCB32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282145"/>
              </p:ext>
            </p:extLst>
          </p:nvPr>
        </p:nvGraphicFramePr>
        <p:xfrm>
          <a:off x="4800600" y="731838"/>
          <a:ext cx="649287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437">
                  <a:extLst>
                    <a:ext uri="{9D8B030D-6E8A-4147-A177-3AD203B41FA5}">
                      <a16:colId xmlns:a16="http://schemas.microsoft.com/office/drawing/2014/main" val="69103687"/>
                    </a:ext>
                  </a:extLst>
                </a:gridCol>
                <a:gridCol w="3246437">
                  <a:extLst>
                    <a:ext uri="{9D8B030D-6E8A-4147-A177-3AD203B41FA5}">
                      <a16:colId xmlns:a16="http://schemas.microsoft.com/office/drawing/2014/main" val="2237286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Questioner needs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Knowledge from an authority figure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To hear directly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To hear how the change is new and creative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To learn how the change will be implemented, step by step 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Maintainer needs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Facts from an authority figure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Rules and regulations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Objective approach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Concrete examples of how to 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proceed</a:t>
                      </a:r>
                    </a:p>
                    <a:p>
                      <a:r>
                        <a:rPr lang="en-US" sz="1800" dirty="0"/>
                        <a:t>   </a:t>
                      </a:r>
                    </a:p>
                    <a:p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4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sng" dirty="0"/>
                        <a:t>Challenger needs</a:t>
                      </a:r>
                      <a:r>
                        <a:rPr lang="en-US" sz="1800" b="1" dirty="0"/>
                        <a:t>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dirty="0"/>
                        <a:t>   Participation in the process</a:t>
                      </a:r>
                    </a:p>
                    <a:p>
                      <a:r>
                        <a:rPr lang="en-US" sz="1800" b="1" dirty="0"/>
                        <a:t>   To know how the change will impact them</a:t>
                      </a:r>
                    </a:p>
                    <a:p>
                      <a:r>
                        <a:rPr lang="en-US" sz="1800" b="1" dirty="0"/>
                        <a:t>   To independently learn and decide about the change</a:t>
                      </a:r>
                    </a:p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dirty="0"/>
                        <a:t>Improver needs</a:t>
                      </a:r>
                      <a:r>
                        <a:rPr lang="en-US" sz="1800" b="1" dirty="0"/>
                        <a:t>:</a:t>
                      </a:r>
                    </a:p>
                    <a:p>
                      <a:r>
                        <a:rPr lang="en-US" sz="1800" b="1" dirty="0"/>
                        <a:t>   To know how the change will improve things</a:t>
                      </a:r>
                    </a:p>
                    <a:p>
                      <a:r>
                        <a:rPr lang="en-US" sz="1800" b="1" dirty="0"/>
                        <a:t>   Interaction with others about the change</a:t>
                      </a:r>
                    </a:p>
                    <a:p>
                      <a:r>
                        <a:rPr lang="en-US" sz="1800" b="1" dirty="0"/>
                        <a:t>   To evaluate both sides of the change, before and after</a:t>
                      </a:r>
                    </a:p>
                    <a:p>
                      <a:r>
                        <a:rPr lang="en-US" sz="1800" b="1" dirty="0"/>
                        <a:t>   Direct communication about the change</a:t>
                      </a:r>
                    </a:p>
                    <a:p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620135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1A6A38-F155-4661-A16A-93FC8EF02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394030"/>
            <a:ext cx="3200400" cy="19111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Businesswoman brainstorming at board in office">
            <a:extLst>
              <a:ext uri="{FF2B5EF4-FFF2-40B4-BE49-F238E27FC236}">
                <a16:creationId xmlns:a16="http://schemas.microsoft.com/office/drawing/2014/main" id="{893CAF04-8EB8-47B9-8B81-2DC73103D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3" y="4394030"/>
            <a:ext cx="2941834" cy="19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7371-5F0C-475A-B0EB-D10A8308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8C867-0045-4053-A7F0-2425F668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Meeting Change in the 21</a:t>
            </a:r>
            <a:r>
              <a:rPr lang="en-US" baseline="30000" dirty="0"/>
              <a:t>st</a:t>
            </a:r>
            <a:r>
              <a:rPr lang="en-US" dirty="0"/>
              <a:t> Century: A Self-Instructional Approach, Louise F. Cyr and Judith B. 	Meier, Extension Service – U.S. Department of Agriculture and Extension Committee on 	Policy, Washington, D.C.</a:t>
            </a:r>
          </a:p>
          <a:p>
            <a:r>
              <a:rPr lang="en-US" dirty="0"/>
              <a:t>Embracing Change: The Essence of Managing a Successful Future, Aaron Brown, Western 	Executive Seminar Center, Office of Personal Management, Denver, CO.</a:t>
            </a:r>
          </a:p>
          <a:p>
            <a:r>
              <a:rPr lang="en-US" dirty="0"/>
              <a:t>Managing Change During These Uncertain Times, Angela </a:t>
            </a:r>
            <a:r>
              <a:rPr lang="en-US"/>
              <a:t>Hayes, CSU </a:t>
            </a:r>
            <a:r>
              <a:rPr lang="en-US" dirty="0"/>
              <a:t>Career Center, April 22, 2020.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716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411</Words>
  <Application>Microsoft Office PowerPoint</Application>
  <PresentationFormat>Widescreen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PowerPoint Presentation</vt:lpstr>
      <vt:lpstr>Managing Change:  Surviving and Thriving in the Midst of  Chaos</vt:lpstr>
      <vt:lpstr>PowerPoint Presentation</vt:lpstr>
      <vt:lpstr>The Change Preference         Scale  -  Sample  </vt:lpstr>
      <vt:lpstr>Scoring the Change Preference Scale</vt:lpstr>
      <vt:lpstr>Sample Results</vt:lpstr>
      <vt:lpstr>What the Preferences Mean</vt:lpstr>
      <vt:lpstr>How the preferences impact what you need when considering the change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Barth</dc:creator>
  <cp:lastModifiedBy>Judith Barth</cp:lastModifiedBy>
  <cp:revision>16</cp:revision>
  <cp:lastPrinted>2021-03-23T18:24:21Z</cp:lastPrinted>
  <dcterms:created xsi:type="dcterms:W3CDTF">2021-03-21T19:19:54Z</dcterms:created>
  <dcterms:modified xsi:type="dcterms:W3CDTF">2021-03-25T14:12:03Z</dcterms:modified>
</cp:coreProperties>
</file>