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8" r:id="rId3"/>
    <p:sldId id="302" r:id="rId4"/>
    <p:sldId id="290" r:id="rId5"/>
    <p:sldId id="301" r:id="rId6"/>
    <p:sldId id="300" r:id="rId7"/>
    <p:sldId id="303" r:id="rId8"/>
    <p:sldId id="305" r:id="rId9"/>
    <p:sldId id="299" r:id="rId10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2528"/>
    <a:srgbClr val="6C0000"/>
    <a:srgbClr val="9997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2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540" y="3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974" y="-78"/>
      </p:cViewPr>
      <p:guideLst>
        <p:guide orient="horz" pos="294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9429D3BB-86A3-4323-8B9C-673DDCB73675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E677507E-9163-48C6-8B67-7D26E2EB5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105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E44B8C4F-9278-4222-B69B-0B3B62E11013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049" tIns="46525" rIns="93049" bIns="465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8BCA5341-5DCC-4F9B-9DF2-9D862B67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87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87101"/>
          <a:stretch/>
        </p:blipFill>
        <p:spPr>
          <a:xfrm>
            <a:off x="0" y="0"/>
            <a:ext cx="11795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07" y="4678855"/>
            <a:ext cx="8607027" cy="640036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tx1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6" y="5340459"/>
            <a:ext cx="8607027" cy="5365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000000"/>
                </a:solidFill>
                <a:latin typeface="+mj-lt"/>
                <a:cs typeface="La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50021" y="676275"/>
            <a:ext cx="4306887" cy="35575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Insert </a:t>
            </a:r>
            <a:br>
              <a:rPr lang="en-US" smtClean="0"/>
            </a:br>
            <a:r>
              <a:rPr lang="en-US" smtClean="0"/>
              <a:t>district/club </a:t>
            </a:r>
            <a:br>
              <a:rPr lang="en-US" smtClean="0"/>
            </a:br>
            <a:r>
              <a:rPr lang="en-US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367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233"/>
          <a:stretch/>
        </p:blipFill>
        <p:spPr>
          <a:xfrm>
            <a:off x="0" y="0"/>
            <a:ext cx="71018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10184" y="797511"/>
            <a:ext cx="792480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Zonta International envisions a world in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which women's rights are recognized as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human rights and every woman is able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to achieve her full potential.</a:t>
            </a:r>
          </a:p>
          <a:p>
            <a:pPr algn="ctr" fontAlgn="base"/>
            <a:endParaRPr lang="en-US" sz="2800" b="1" i="0" kern="1200" dirty="0" smtClean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In such a world, women have access to all resources and are represented in decision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making positions on an equal basis with men.</a:t>
            </a:r>
          </a:p>
          <a:p>
            <a:pPr algn="ctr" fontAlgn="base"/>
            <a:endParaRPr lang="en-US" sz="2800" b="1" i="0" kern="1200" dirty="0" smtClean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In such a world, no woman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lives in fear of violence.</a:t>
            </a:r>
            <a:endParaRPr lang="en-US" sz="2800" b="1" i="0" kern="1200" dirty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72400" y="5622925"/>
            <a:ext cx="1116013" cy="1025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 smtClean="0"/>
              <a:t>Insert district/club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7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667"/>
          <a:stretch/>
        </p:blipFill>
        <p:spPr>
          <a:xfrm>
            <a:off x="0" y="0"/>
            <a:ext cx="76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72400" y="5622925"/>
            <a:ext cx="1116013" cy="1025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 smtClean="0"/>
              <a:t>Insert district/club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07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Title and Content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00"/>
          <a:stretch/>
        </p:blipFill>
        <p:spPr>
          <a:xfrm>
            <a:off x="0" y="0"/>
            <a:ext cx="78638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16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700"/>
          <a:stretch/>
        </p:blipFill>
        <p:spPr>
          <a:xfrm>
            <a:off x="0" y="0"/>
            <a:ext cx="75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638"/>
            <a:ext cx="7927848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600200"/>
            <a:ext cx="3736848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0" y="1600200"/>
            <a:ext cx="3976600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72400" y="5622925"/>
            <a:ext cx="1116013" cy="1025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 smtClean="0"/>
              <a:t>Insert district/club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56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800"/>
          <a:stretch/>
        </p:blipFill>
        <p:spPr>
          <a:xfrm>
            <a:off x="0" y="0"/>
            <a:ext cx="7790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956"/>
            <a:ext cx="7927848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600200"/>
            <a:ext cx="3736848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0" y="1600200"/>
            <a:ext cx="3976600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46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802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15468" y="6123543"/>
            <a:ext cx="2692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Insert district/club</a:t>
            </a:r>
            <a:r>
              <a:rPr lang="en-US" sz="1600" baseline="0" dirty="0" smtClean="0">
                <a:solidFill>
                  <a:schemeClr val="bg1"/>
                </a:solidFill>
              </a:rPr>
              <a:t> website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72400" y="5622925"/>
            <a:ext cx="1116013" cy="1025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 smtClean="0"/>
              <a:t>Insert Reverse Color </a:t>
            </a:r>
            <a:br>
              <a:rPr lang="en-US" dirty="0" smtClean="0"/>
            </a:br>
            <a:r>
              <a:rPr lang="en-US" dirty="0" smtClean="0"/>
              <a:t>district/club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01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65DB-6C1C-8344-A853-DB6D52BC5DB7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33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2" r:id="rId5"/>
    <p:sldLayoutId id="2147483657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Lato Regular" panose="020F0502020204030203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1207" y="4283064"/>
            <a:ext cx="8607027" cy="640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 Meeting Training </a:t>
            </a:r>
            <a:br>
              <a:rPr lang="en-US" dirty="0" smtClean="0"/>
            </a:br>
            <a:r>
              <a:rPr lang="en-US" dirty="0" smtClean="0"/>
              <a:t>January 2017 </a:t>
            </a:r>
            <a:endParaRPr lang="en-US" sz="31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21206" y="5459896"/>
            <a:ext cx="8607027" cy="1087641"/>
          </a:xfrm>
        </p:spPr>
        <p:txBody>
          <a:bodyPr>
            <a:normAutofit/>
          </a:bodyPr>
          <a:lstStyle/>
          <a:p>
            <a:r>
              <a:rPr lang="en-US" dirty="0" smtClean="0"/>
              <a:t>Sheila Davis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632" y="1252473"/>
            <a:ext cx="2100263" cy="221970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33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01272"/>
            <a:ext cx="8131277" cy="43209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Purpose of Area Meetings</a:t>
            </a:r>
          </a:p>
          <a:p>
            <a:r>
              <a:rPr lang="en-US" sz="2800" dirty="0" smtClean="0"/>
              <a:t>Roles &amp; Responsibilities – AD &amp; Host Club </a:t>
            </a:r>
          </a:p>
          <a:p>
            <a:r>
              <a:rPr lang="en-US" sz="2800" dirty="0" smtClean="0"/>
              <a:t>Planning the Meeting </a:t>
            </a:r>
          </a:p>
          <a:p>
            <a:r>
              <a:rPr lang="en-US" sz="2800" dirty="0" smtClean="0"/>
              <a:t>Suggestions &amp; Tips </a:t>
            </a:r>
          </a:p>
          <a:p>
            <a:r>
              <a:rPr lang="en-US" sz="2800" dirty="0" smtClean="0"/>
              <a:t>Templates &amp; Sample Documents</a:t>
            </a:r>
          </a:p>
          <a:p>
            <a:r>
              <a:rPr lang="en-US" sz="2800" dirty="0" smtClean="0"/>
              <a:t>Reference Materials  </a:t>
            </a:r>
            <a:endParaRPr lang="da-DK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49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of Area Meetings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01272"/>
            <a:ext cx="8131277" cy="43209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Promote objects &amp; programs of Zonta </a:t>
            </a:r>
          </a:p>
          <a:p>
            <a:r>
              <a:rPr lang="en-US" sz="2800" dirty="0" smtClean="0"/>
              <a:t>Learn about current District &amp; ZI priorities </a:t>
            </a:r>
          </a:p>
          <a:p>
            <a:r>
              <a:rPr lang="en-US" sz="2800" dirty="0" smtClean="0"/>
              <a:t>Training &amp; education </a:t>
            </a:r>
          </a:p>
          <a:p>
            <a:r>
              <a:rPr lang="en-US" sz="2800" dirty="0" smtClean="0"/>
              <a:t>Encourage growth as Zontians </a:t>
            </a:r>
          </a:p>
          <a:p>
            <a:r>
              <a:rPr lang="en-US" sz="2800" dirty="0" smtClean="0"/>
              <a:t>A chance to inspire Zontians in your Area!</a:t>
            </a:r>
          </a:p>
          <a:p>
            <a:r>
              <a:rPr lang="en-US" sz="2800" dirty="0" smtClean="0"/>
              <a:t>Held once each year usually in April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49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02707"/>
            <a:ext cx="7924800" cy="555529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5000" dirty="0" smtClean="0"/>
          </a:p>
          <a:p>
            <a:pPr lvl="1">
              <a:buFont typeface="Wingdings" pitchFamily="2" charset="2"/>
              <a:buChar char="Ø"/>
            </a:pPr>
            <a:r>
              <a:rPr lang="en-US" sz="4500" dirty="0" smtClean="0"/>
              <a:t>Work w/ host club to select date &amp; theme</a:t>
            </a:r>
          </a:p>
          <a:p>
            <a:pPr lvl="1">
              <a:buFont typeface="Wingdings" pitchFamily="2" charset="2"/>
              <a:buChar char="Ø"/>
            </a:pPr>
            <a:r>
              <a:rPr lang="en-US" sz="4500" dirty="0" smtClean="0"/>
              <a:t>Review &amp; approve budget</a:t>
            </a:r>
          </a:p>
          <a:p>
            <a:pPr lvl="1">
              <a:buFont typeface="Wingdings" pitchFamily="2" charset="2"/>
              <a:buChar char="Ø"/>
            </a:pPr>
            <a:r>
              <a:rPr lang="en-US" sz="4500" dirty="0" smtClean="0"/>
              <a:t>Plan program w/ host club</a:t>
            </a:r>
          </a:p>
          <a:p>
            <a:pPr lvl="1">
              <a:buFont typeface="Wingdings" pitchFamily="2" charset="2"/>
              <a:buChar char="Ø"/>
            </a:pPr>
            <a:r>
              <a:rPr lang="en-US" sz="4500" dirty="0" smtClean="0"/>
              <a:t>Have an X% increase in attendance each year </a:t>
            </a:r>
          </a:p>
          <a:p>
            <a:pPr lvl="1">
              <a:buFont typeface="Wingdings" pitchFamily="2" charset="2"/>
              <a:buChar char="Ø"/>
            </a:pPr>
            <a:r>
              <a:rPr lang="en-US" sz="4500" dirty="0" smtClean="0"/>
              <a:t>View facility ahead of time if necessary/desired </a:t>
            </a:r>
          </a:p>
          <a:p>
            <a:pPr lvl="1">
              <a:buFont typeface="Wingdings" pitchFamily="2" charset="2"/>
              <a:buChar char="Ø"/>
            </a:pPr>
            <a:r>
              <a:rPr lang="en-US" sz="4500" dirty="0" smtClean="0"/>
              <a:t>Prepare the agenda </a:t>
            </a:r>
          </a:p>
          <a:p>
            <a:pPr marL="742950" indent="-280988">
              <a:buFont typeface="Wingdings" pitchFamily="2" charset="2"/>
              <a:buChar char="Ø"/>
            </a:pPr>
            <a:r>
              <a:rPr lang="en-US" sz="4500" dirty="0" smtClean="0"/>
              <a:t>Chair the meeting </a:t>
            </a:r>
          </a:p>
          <a:p>
            <a:pPr lvl="1">
              <a:buFont typeface="Wingdings" pitchFamily="2" charset="2"/>
              <a:buChar char="Ø"/>
            </a:pPr>
            <a:r>
              <a:rPr lang="en-US" sz="4500" dirty="0" smtClean="0"/>
              <a:t>Complete area meeting report &amp; submit to governor within 20 days</a:t>
            </a:r>
          </a:p>
          <a:p>
            <a:pPr lvl="1">
              <a:buFont typeface="Wingdings" pitchFamily="2" charset="2"/>
              <a:buChar char="Ø"/>
            </a:pPr>
            <a:r>
              <a:rPr lang="en-US" sz="4500" dirty="0" smtClean="0"/>
              <a:t>Submit completed budget &amp; monies to district treasurer within 20 days </a:t>
            </a:r>
          </a:p>
          <a:p>
            <a:pPr lvl="1">
              <a:buFont typeface="Wingdings" pitchFamily="2" charset="2"/>
              <a:buChar char="Ø"/>
            </a:pPr>
            <a:r>
              <a:rPr lang="en-US" sz="4500" dirty="0" smtClean="0"/>
              <a:t>Write an article for the Outreach </a:t>
            </a:r>
          </a:p>
          <a:p>
            <a:pPr lvl="1">
              <a:buNone/>
            </a:pPr>
            <a:endParaRPr lang="en-US" sz="4500" dirty="0" smtClean="0"/>
          </a:p>
          <a:p>
            <a:pPr lvl="1">
              <a:buNone/>
            </a:pPr>
            <a:r>
              <a:rPr lang="en-US" sz="4500" dirty="0" smtClean="0"/>
              <a:t>        </a:t>
            </a:r>
          </a:p>
          <a:p>
            <a:pPr lvl="0">
              <a:buNone/>
            </a:pPr>
            <a:r>
              <a:rPr lang="en-US" sz="4500" dirty="0" smtClean="0"/>
              <a:t>      </a:t>
            </a:r>
          </a:p>
          <a:p>
            <a:pPr>
              <a:buNone/>
            </a:pPr>
            <a:r>
              <a:rPr lang="en-US" sz="3500" i="1" dirty="0" smtClean="0"/>
              <a:t> 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58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Club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02707"/>
            <a:ext cx="7924800" cy="5373666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endParaRPr lang="en-US" dirty="0" smtClean="0"/>
          </a:p>
          <a:p>
            <a:pPr marL="339725" lvl="1" indent="-339725">
              <a:buNone/>
            </a:pPr>
            <a:endParaRPr lang="en-US" sz="3200" dirty="0" smtClean="0"/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Select a date &amp; theme with AD 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Identify a host club chair &amp; committees 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Select a hotel for out of town attendees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Create a budget 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Select facilities &amp; food 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Find outside speakers  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Issue a call to area meeting at least 45 days in advance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Have a check in table at the meeting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Do a fundraiser for the D12 scholarship fund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Have an evaluation at end or send out afterwards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Submit a completed budget to AD within 20 days  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58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the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01272"/>
            <a:ext cx="8131277" cy="43209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is AD’s meeting not the club’s</a:t>
            </a:r>
          </a:p>
          <a:p>
            <a:r>
              <a:rPr lang="en-US" dirty="0" smtClean="0"/>
              <a:t>Contact previous AD to get her agenda &amp; other helpful documents  </a:t>
            </a:r>
          </a:p>
          <a:p>
            <a:r>
              <a:rPr lang="en-US" dirty="0" smtClean="0"/>
              <a:t>D12 Governor, Lt. Governor, Advocacy Chair, Service Chair &amp; Foundation Ambassador should be given 10-15 minutes each on the agenda</a:t>
            </a:r>
          </a:p>
          <a:p>
            <a:r>
              <a:rPr lang="en-US" dirty="0" smtClean="0"/>
              <a:t>Invite outside speakers w/ great topics</a:t>
            </a:r>
          </a:p>
          <a:p>
            <a:r>
              <a:rPr lang="en-US" dirty="0" smtClean="0"/>
              <a:t>Assign a host for each outside speaker </a:t>
            </a:r>
          </a:p>
          <a:p>
            <a:r>
              <a:rPr lang="en-US" dirty="0" smtClean="0"/>
              <a:t>AV is critical &amp; put someone in charge of it </a:t>
            </a:r>
          </a:p>
          <a:p>
            <a:r>
              <a:rPr lang="en-US" dirty="0" smtClean="0"/>
              <a:t>Use Protocol manual to introduce dignitaries   </a:t>
            </a:r>
          </a:p>
          <a:p>
            <a:r>
              <a:rPr lang="en-US" dirty="0" smtClean="0"/>
              <a:t>Charge separately for Fri night, Sat day, &amp; Sat night </a:t>
            </a:r>
          </a:p>
          <a:p>
            <a:pPr marL="0" indent="0"/>
            <a:r>
              <a:rPr lang="en-US" dirty="0" smtClean="0"/>
              <a:t>    D12 Leadership Team members who present can be</a:t>
            </a:r>
          </a:p>
          <a:p>
            <a:pPr marL="0" indent="0">
              <a:buNone/>
            </a:pPr>
            <a:r>
              <a:rPr lang="en-US" dirty="0" smtClean="0"/>
              <a:t>      reimbursed (P&amp;P manual, Section VIII,D,9,a.)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49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Suggestions &amp; Tips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01272"/>
            <a:ext cx="8131277" cy="43209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Contact club presidents for input on agenda items, Zonta store, etc.   </a:t>
            </a:r>
          </a:p>
          <a:p>
            <a:r>
              <a:rPr lang="en-US" dirty="0" smtClean="0"/>
              <a:t>Contact previous AD – what would she do differently, what she wishes she would have known earlier</a:t>
            </a:r>
          </a:p>
          <a:p>
            <a:r>
              <a:rPr lang="en-US" dirty="0" smtClean="0"/>
              <a:t>Online registration &amp; payment is best</a:t>
            </a:r>
          </a:p>
          <a:p>
            <a:r>
              <a:rPr lang="en-US" dirty="0" smtClean="0"/>
              <a:t>Put “No Refunds” on call to area meeting </a:t>
            </a:r>
          </a:p>
          <a:p>
            <a:r>
              <a:rPr lang="en-US" dirty="0" smtClean="0"/>
              <a:t>Get new members in Area to come  </a:t>
            </a:r>
          </a:p>
          <a:p>
            <a:r>
              <a:rPr lang="en-US" dirty="0" smtClean="0"/>
              <a:t>AV is a huge, huge issue – pay close attention to it  </a:t>
            </a:r>
          </a:p>
          <a:p>
            <a:r>
              <a:rPr lang="en-US" dirty="0" smtClean="0"/>
              <a:t>Future leaders of D12 attend these meetings – good chance for nominating committee to scope out candidates </a:t>
            </a:r>
          </a:p>
          <a:p>
            <a:r>
              <a:rPr lang="en-US" dirty="0" smtClean="0"/>
              <a:t>Many attendees can’t go to the Governor’s Seminar or District Conference </a:t>
            </a:r>
          </a:p>
          <a:p>
            <a:pPr marL="0" indent="0"/>
            <a:r>
              <a:rPr lang="en-US" dirty="0" smtClean="0"/>
              <a:t>    Start on time &amp; end on time </a:t>
            </a:r>
          </a:p>
          <a:p>
            <a:pPr marL="0" indent="0"/>
            <a:r>
              <a:rPr lang="en-US" dirty="0" smtClean="0"/>
              <a:t>    Get VAD involved – introduce a speaker</a:t>
            </a:r>
          </a:p>
          <a:p>
            <a:pPr marL="0" indent="0"/>
            <a:r>
              <a:rPr lang="en-US" dirty="0" smtClean="0"/>
              <a:t>    Make it educational &amp; fun</a:t>
            </a:r>
            <a:r>
              <a:rPr lang="en-US" dirty="0" smtClean="0"/>
              <a:t>!</a:t>
            </a:r>
          </a:p>
          <a:p>
            <a:pPr marL="0" indent="0"/>
            <a:r>
              <a:rPr lang="en-US" dirty="0" smtClean="0"/>
              <a:t> </a:t>
            </a:r>
            <a:r>
              <a:rPr lang="en-US" dirty="0" smtClean="0"/>
              <a:t>   Hold a debrief session &amp; review evaluation results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49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Templates &amp; Sample Documents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01272"/>
            <a:ext cx="8131277" cy="43209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Budget Template</a:t>
            </a:r>
          </a:p>
          <a:p>
            <a:r>
              <a:rPr lang="en-US" sz="2800" dirty="0" smtClean="0"/>
              <a:t>Report Template   </a:t>
            </a:r>
          </a:p>
          <a:p>
            <a:r>
              <a:rPr lang="en-US" sz="2800" dirty="0" smtClean="0"/>
              <a:t>Sample Agendas </a:t>
            </a:r>
          </a:p>
          <a:p>
            <a:r>
              <a:rPr lang="en-US" sz="2800" dirty="0" smtClean="0"/>
              <a:t>Sample Evaluation Form &amp; Report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On D12 website in Resources, Leadership Training, Area Meeting Training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449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02707"/>
            <a:ext cx="7924800" cy="537366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      </a:t>
            </a:r>
          </a:p>
          <a:p>
            <a:r>
              <a:rPr lang="en-US" dirty="0" smtClean="0"/>
              <a:t> </a:t>
            </a:r>
            <a:r>
              <a:rPr lang="en-US" sz="2000" dirty="0" smtClean="0"/>
              <a:t>Zonta International Bylaws, Article XIII, Districts, Section 11b</a:t>
            </a: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                     (on ZI website under My Zonta</a:t>
            </a:r>
            <a:r>
              <a:rPr lang="en-US" sz="2000" smtClean="0"/>
              <a:t>, Governance</a:t>
            </a:r>
            <a:r>
              <a:rPr lang="en-US" sz="2000" dirty="0" smtClean="0"/>
              <a:t>, </a:t>
            </a:r>
          </a:p>
          <a:p>
            <a:pPr>
              <a:buNone/>
            </a:pPr>
            <a:r>
              <a:rPr lang="en-US" sz="2000" dirty="0" smtClean="0"/>
              <a:t>                       Governing Documents) </a:t>
            </a:r>
          </a:p>
          <a:p>
            <a:r>
              <a:rPr lang="en-US" sz="2000" dirty="0" smtClean="0"/>
              <a:t>Zonta District Manual February 2016, Section 4                 </a:t>
            </a: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                     (on ZI website under My Zonta, Governance, Manuals)  </a:t>
            </a:r>
            <a:endParaRPr lang="en-US" sz="1800" dirty="0" smtClean="0"/>
          </a:p>
          <a:p>
            <a:r>
              <a:rPr lang="en-US" sz="2000" dirty="0" smtClean="0"/>
              <a:t> D12 Policies &amp; Procedures Manual 2015, Section V &amp; VIII</a:t>
            </a: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                     (on D12 website under Resources, Manuals) </a:t>
            </a:r>
          </a:p>
          <a:p>
            <a:r>
              <a:rPr lang="en-US" sz="2400" dirty="0" smtClean="0"/>
              <a:t> </a:t>
            </a:r>
            <a:r>
              <a:rPr lang="en-US" sz="2000" dirty="0" smtClean="0"/>
              <a:t>Zonta Protocol Manual February 2016</a:t>
            </a:r>
          </a:p>
          <a:p>
            <a:pPr>
              <a:buNone/>
            </a:pPr>
            <a:r>
              <a:rPr lang="en-US" sz="2400" dirty="0" smtClean="0"/>
              <a:t>                  </a:t>
            </a:r>
            <a:r>
              <a:rPr lang="en-US" sz="2000" dirty="0" smtClean="0"/>
              <a:t>(on ZI website under My Zonta, Governance, Manuals) 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58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ontaInternational_PowerPoint_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ZontaInternational_PowerPoint_TE</Template>
  <TotalTime>721</TotalTime>
  <Words>582</Words>
  <Application>Microsoft Office PowerPoint</Application>
  <PresentationFormat>On-screen Show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ZontaInternational_PowerPoint_TE</vt:lpstr>
      <vt:lpstr>Area Meeting Training  January 2017 </vt:lpstr>
      <vt:lpstr>Agenda</vt:lpstr>
      <vt:lpstr>Purpose of Area Meetings </vt:lpstr>
      <vt:lpstr>AD Responsibilities </vt:lpstr>
      <vt:lpstr>Host Club Responsibilities </vt:lpstr>
      <vt:lpstr>Planning the Meeting </vt:lpstr>
      <vt:lpstr>Suggestions &amp; Tips </vt:lpstr>
      <vt:lpstr>Templates &amp; Sample Documents  </vt:lpstr>
      <vt:lpstr>Reference Materials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Trusk Edrinn</dc:creator>
  <cp:lastModifiedBy>Sheila</cp:lastModifiedBy>
  <cp:revision>123</cp:revision>
  <cp:lastPrinted>2016-04-28T19:31:18Z</cp:lastPrinted>
  <dcterms:created xsi:type="dcterms:W3CDTF">2015-02-05T21:28:11Z</dcterms:created>
  <dcterms:modified xsi:type="dcterms:W3CDTF">2017-01-09T13:51:59Z</dcterms:modified>
</cp:coreProperties>
</file>