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8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BD47"/>
    <a:srgbClr val="FFCC66"/>
    <a:srgbClr val="336666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989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062382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a supporting message:  “together we are stronger”.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a supporting message:  “together we are stronger”.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7" name="Shape 4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a supporting message:  “together we are stronger”.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a supporting message:  “together we are stronger”.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a supporting message:  “together we are stronger”.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  <a:defRPr sz="17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smtClean="0"/>
              <a:t>Participate in service projects that help women achieve their potential </a:t>
            </a:r>
            <a:endParaRPr lang="en-US" sz="800" dirty="0" smtClean="0"/>
          </a:p>
          <a:p>
            <a:pPr>
              <a:lnSpc>
                <a:spcPct val="96000"/>
              </a:lnSpc>
              <a:spcBef>
                <a:spcPts val="600"/>
              </a:spcBef>
              <a:defRPr sz="17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smtClean="0"/>
              <a:t>Advocate on behalf of women’s issues locally and internationally</a:t>
            </a:r>
            <a:endParaRPr lang="en-US" sz="800" dirty="0" smtClean="0"/>
          </a:p>
          <a:p>
            <a:pPr>
              <a:lnSpc>
                <a:spcPct val="96000"/>
              </a:lnSpc>
              <a:spcBef>
                <a:spcPts val="600"/>
              </a:spcBef>
              <a:defRPr sz="17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smtClean="0"/>
              <a:t>Achieve greater impact internationally by combining our voices with like-minded organizations and the United Nations</a:t>
            </a:r>
            <a:endParaRPr lang="en-US" sz="800" dirty="0" smtClean="0"/>
          </a:p>
          <a:p>
            <a:pPr>
              <a:lnSpc>
                <a:spcPct val="96000"/>
              </a:lnSpc>
              <a:spcBef>
                <a:spcPts val="600"/>
              </a:spcBef>
              <a:defRPr sz="17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 smtClean="0"/>
              <a:t>Work with government and community leaders who share common goals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883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And a supporting message:  “together we are stronger”.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More Than 10 Million US Dollars Awarded </a:t>
            </a:r>
          </a:p>
          <a:p>
            <a:pPr>
              <a:defRPr b="1"/>
            </a:pPr>
            <a:r>
              <a:t> </a:t>
            </a:r>
          </a:p>
          <a:p>
            <a:pPr>
              <a:defRPr b="1"/>
            </a:pPr>
            <a:r>
              <a:t>Amelia Earhart Fellowship</a:t>
            </a:r>
            <a:r>
              <a:rPr b="0"/>
              <a:t/>
            </a:r>
            <a:br>
              <a:rPr b="0"/>
            </a:br>
            <a:endParaRPr b="0"/>
          </a:p>
          <a:p>
            <a:r>
              <a:t>35 $10,000 fellowships annually</a:t>
            </a:r>
          </a:p>
          <a:p>
            <a:r>
              <a:t> </a:t>
            </a:r>
          </a:p>
          <a:p>
            <a:pPr>
              <a:defRPr b="1"/>
            </a:pPr>
            <a:r>
              <a:t>Jane M Klausman Women In Business</a:t>
            </a:r>
          </a:p>
          <a:p>
            <a:r>
              <a:t>12 $7,000 International Recipients annually</a:t>
            </a:r>
          </a:p>
          <a:p>
            <a:r>
              <a:t>32 $1,000 Regional/District Recipients annually</a:t>
            </a:r>
          </a:p>
          <a:p>
            <a:r>
              <a:t> </a:t>
            </a:r>
          </a:p>
          <a:p>
            <a:pPr>
              <a:defRPr b="1"/>
            </a:pPr>
            <a:r>
              <a:t>YWPA – Young Women in Public Affairs</a:t>
            </a:r>
          </a:p>
          <a:p>
            <a:r>
              <a:t>10 $4,000 International Recipients annually</a:t>
            </a:r>
          </a:p>
          <a:p>
            <a:r>
              <a:t>32 $1,000 Regional/District Recipients annually</a:t>
            </a:r>
          </a:p>
          <a:p>
            <a:pPr>
              <a:defRPr i="1"/>
            </a:pPr>
            <a:r>
              <a:t>more at www.zonta.org/scholarships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g" descr="ZontaInternational_PowerPoint_LO_T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521206" y="4678855"/>
            <a:ext cx="8607029" cy="640037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521205" y="5340458"/>
            <a:ext cx="8607029" cy="53657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/>
            </a:lvl1pPr>
          </a:lstStyle>
          <a:p>
            <a:r>
              <a:t>Click to edit Master subtitle style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defTabSz="914400">
              <a:defRPr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defTabSz="914400">
              <a:defRPr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870344" y="6542774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283" name="Shape 283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defTabSz="914400">
              <a:defRPr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09" name="Shape 30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28" name="Shape 328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4" name="Shape 34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defTabSz="914400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53" name="Shape 35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4" name="Shape 36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 Title and Content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2.jpg" descr="ZontaInternational_PowerPoint_interiorLO_T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3.jpg" descr="ZontaInternational_PowerPoint_interiorLO_TE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786384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762000" y="1131278"/>
            <a:ext cx="7924800" cy="499488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8870344" y="6542774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5" name="Shape 45"/>
          <p:cNvSpPr/>
          <p:nvPr/>
        </p:nvSpPr>
        <p:spPr>
          <a:xfrm flipV="1">
            <a:off x="762000" y="1009137"/>
            <a:ext cx="7924801" cy="2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body" sz="half" idx="1"/>
          </p:nvPr>
        </p:nvSpPr>
        <p:spPr>
          <a:xfrm>
            <a:off x="758951" y="1098013"/>
            <a:ext cx="3736849" cy="502815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870344" y="6543310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 _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2.jpg" descr="ZontaInternational_PowerPoint_interiorLO_T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4.jpg" descr="ZontaInternational_PowerPoint_interiorLO_TE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779068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>
            <a:spLocks noGrp="1"/>
          </p:cNvSpPr>
          <p:nvPr>
            <p:ph type="body" sz="half" idx="1"/>
          </p:nvPr>
        </p:nvSpPr>
        <p:spPr>
          <a:xfrm>
            <a:off x="758951" y="1143000"/>
            <a:ext cx="3736849" cy="49831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8870344" y="6543310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66" name="Shape 66"/>
          <p:cNvSpPr/>
          <p:nvPr/>
        </p:nvSpPr>
        <p:spPr>
          <a:xfrm flipV="1">
            <a:off x="762000" y="1009137"/>
            <a:ext cx="7924801" cy="2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5.jpg" descr="ZontaInternational_PowerPoint_reverse_LO_T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15468" y="6123542"/>
            <a:ext cx="192938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www.zonta.org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ctr" defTabSz="914400"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9144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g" descr="ZontaInternational_PowerPoint_interiorLO_TE.jpg"/>
          <p:cNvPicPr>
            <a:picLocks noChangeAspect="1"/>
          </p:cNvPicPr>
          <p:nvPr/>
        </p:nvPicPr>
        <p:blipFill>
          <a:blip r:embed="rId4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62000" y="1149911"/>
            <a:ext cx="7924800" cy="497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hape 5"/>
          <p:cNvSpPr/>
          <p:nvPr/>
        </p:nvSpPr>
        <p:spPr>
          <a:xfrm flipV="1">
            <a:off x="762000" y="1009137"/>
            <a:ext cx="7924801" cy="2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0252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80252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ctrTitle"/>
          </p:nvPr>
        </p:nvSpPr>
        <p:spPr>
          <a:xfrm>
            <a:off x="300158" y="6066971"/>
            <a:ext cx="8543684" cy="6164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200" b="1">
                <a:latin typeface="Hypatia Sans Pro"/>
                <a:ea typeface="Hypatia Sans Pro"/>
                <a:cs typeface="Hypatia Sans Pro"/>
                <a:sym typeface="Hypatia Sans Pro"/>
              </a:defRPr>
            </a:lvl1pPr>
          </a:lstStyle>
          <a:p>
            <a:r>
              <a:rPr dirty="0"/>
              <a:t>Join Zonta!</a:t>
            </a:r>
          </a:p>
        </p:txBody>
      </p:sp>
      <p:pic>
        <p:nvPicPr>
          <p:cNvPr id="404" name="image6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74585" y="4181578"/>
            <a:ext cx="6411477" cy="1711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Shape 477"/>
          <p:cNvSpPr>
            <a:spLocks noGrp="1"/>
          </p:cNvSpPr>
          <p:nvPr>
            <p:ph type="body" sz="half" idx="1"/>
          </p:nvPr>
        </p:nvSpPr>
        <p:spPr>
          <a:xfrm>
            <a:off x="860187" y="1960705"/>
            <a:ext cx="4053597" cy="486952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10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 smtClean="0"/>
              <a:t>Mentoring </a:t>
            </a:r>
            <a:r>
              <a:rPr dirty="0"/>
              <a:t>- Locally, Nationally and </a:t>
            </a:r>
            <a:r>
              <a:rPr dirty="0" smtClean="0"/>
              <a:t>Globally</a:t>
            </a:r>
            <a:endParaRPr lang="da-DK" dirty="0" smtClean="0"/>
          </a:p>
          <a:p>
            <a:pPr marL="0" indent="0">
              <a:spcBef>
                <a:spcPts val="10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  <a:p>
            <a:pPr marL="0" indent="0">
              <a:spcBef>
                <a:spcPts val="6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Leadership Training </a:t>
            </a:r>
          </a:p>
          <a:p>
            <a:pPr>
              <a:spcBef>
                <a:spcPts val="0"/>
              </a:spcBef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Board training</a:t>
            </a:r>
          </a:p>
          <a:p>
            <a:pPr>
              <a:spcBef>
                <a:spcPts val="800"/>
              </a:spcBef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Advocacy training</a:t>
            </a:r>
          </a:p>
          <a:p>
            <a:pPr marL="0" indent="0">
              <a:spcBef>
                <a:spcPts val="10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endParaRPr lang="da-DK" dirty="0" smtClean="0"/>
          </a:p>
          <a:p>
            <a:pPr marL="0" indent="0">
              <a:spcBef>
                <a:spcPts val="10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 smtClean="0"/>
              <a:t>Networking </a:t>
            </a:r>
            <a:r>
              <a:rPr lang="da-DK" dirty="0" smtClean="0"/>
              <a:t>– 30,000 </a:t>
            </a:r>
            <a:r>
              <a:rPr lang="da-DK" dirty="0" err="1" smtClean="0"/>
              <a:t>members</a:t>
            </a:r>
            <a:r>
              <a:rPr lang="da-DK" dirty="0" smtClean="0"/>
              <a:t> in 67 </a:t>
            </a:r>
            <a:r>
              <a:rPr lang="da-DK" dirty="0" err="1" smtClean="0"/>
              <a:t>countries</a:t>
            </a:r>
            <a:endParaRPr lang="da-DK" dirty="0" smtClean="0"/>
          </a:p>
          <a:p>
            <a:pPr marL="0" indent="0">
              <a:spcBef>
                <a:spcPts val="10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endParaRPr dirty="0"/>
          </a:p>
          <a:p>
            <a:pPr marL="0" indent="0">
              <a:spcBef>
                <a:spcPts val="600"/>
              </a:spcBef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Friendship and Fun</a:t>
            </a:r>
          </a:p>
        </p:txBody>
      </p:sp>
      <p:sp>
        <p:nvSpPr>
          <p:cNvPr id="479" name="Shape 479"/>
          <p:cNvSpPr/>
          <p:nvPr/>
        </p:nvSpPr>
        <p:spPr>
          <a:xfrm rot="10800000" flipH="1">
            <a:off x="5700996" y="3745712"/>
            <a:ext cx="3326892" cy="2764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586" extrusionOk="0">
                <a:moveTo>
                  <a:pt x="0" y="0"/>
                </a:moveTo>
                <a:lnTo>
                  <a:pt x="42" y="21478"/>
                </a:lnTo>
                <a:lnTo>
                  <a:pt x="21460" y="21586"/>
                </a:lnTo>
                <a:lnTo>
                  <a:pt x="21486" y="10808"/>
                </a:lnTo>
                <a:cubicBezTo>
                  <a:pt x="21600" y="6927"/>
                  <a:pt x="20066" y="2580"/>
                  <a:pt x="17448" y="933"/>
                </a:cubicBezTo>
                <a:cubicBezTo>
                  <a:pt x="16892" y="583"/>
                  <a:pt x="16300" y="368"/>
                  <a:pt x="15695" y="226"/>
                </a:cubicBezTo>
                <a:cubicBezTo>
                  <a:pt x="14970" y="56"/>
                  <a:pt x="14224" y="-14"/>
                  <a:pt x="13476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D47"/>
          </a:solidFill>
          <a:ln w="762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algn="ctr">
              <a:defRPr sz="20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endParaRPr/>
          </a:p>
        </p:txBody>
      </p:sp>
      <p:pic>
        <p:nvPicPr>
          <p:cNvPr id="480" name="image21.jpg" descr="womenworkingtogether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913784" y="2354322"/>
            <a:ext cx="3492501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hape 481"/>
          <p:cNvSpPr/>
          <p:nvPr/>
        </p:nvSpPr>
        <p:spPr>
          <a:xfrm>
            <a:off x="6138628" y="4906424"/>
            <a:ext cx="260832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  <a:p>
            <a:pPr algn="ctr">
              <a:defRPr sz="28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</a:p>
          <a:p>
            <a:pPr algn="ctr">
              <a:defRPr sz="28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as leaders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6232" y="101827"/>
            <a:ext cx="890471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0187" y="1225298"/>
            <a:ext cx="76622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da-DK" sz="3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da-DK" sz="3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oneself</a:t>
            </a:r>
            <a:r>
              <a:rPr lang="da-DK" sz="3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a-DK" sz="3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da-DK" sz="3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3000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endParaRPr lang="da-DK" sz="30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44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Shape 448"/>
          <p:cNvSpPr>
            <a:spLocks noGrp="1"/>
          </p:cNvSpPr>
          <p:nvPr>
            <p:ph type="sldNum" sz="quarter" idx="2"/>
          </p:nvPr>
        </p:nvSpPr>
        <p:spPr>
          <a:xfrm>
            <a:off x="8773747" y="78474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Shape 486"/>
          <p:cNvSpPr>
            <a:spLocks noGrp="1"/>
          </p:cNvSpPr>
          <p:nvPr>
            <p:ph type="body" sz="half" idx="1"/>
          </p:nvPr>
        </p:nvSpPr>
        <p:spPr>
          <a:xfrm>
            <a:off x="4494318" y="1098013"/>
            <a:ext cx="4045467" cy="502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4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 smtClean="0"/>
              <a:t>Empower</a:t>
            </a:r>
            <a:r>
              <a:rPr lang="da-DK" dirty="0" smtClean="0"/>
              <a:t>ing</a:t>
            </a:r>
            <a:r>
              <a:rPr dirty="0" smtClean="0"/>
              <a:t> </a:t>
            </a:r>
            <a:r>
              <a:rPr dirty="0"/>
              <a:t>Women </a:t>
            </a:r>
            <a:r>
              <a:rPr lang="da-DK" dirty="0" smtClean="0"/>
              <a:t>– </a:t>
            </a:r>
            <a:r>
              <a:rPr lang="da-DK" dirty="0" err="1" smtClean="0"/>
              <a:t>thru</a:t>
            </a:r>
            <a:r>
              <a:rPr lang="da-DK" dirty="0" smtClean="0"/>
              <a:t> </a:t>
            </a:r>
            <a:r>
              <a:rPr lang="da-DK" b="1" dirty="0" smtClean="0"/>
              <a:t>SERVICE</a:t>
            </a:r>
            <a:r>
              <a:rPr lang="da-DK" dirty="0" smtClean="0"/>
              <a:t> </a:t>
            </a:r>
            <a:r>
              <a:rPr lang="da-DK" sz="1600" dirty="0" smtClean="0"/>
              <a:t>AND</a:t>
            </a:r>
            <a:r>
              <a:rPr lang="da-DK" dirty="0" smtClean="0"/>
              <a:t> </a:t>
            </a:r>
            <a:r>
              <a:rPr lang="da-DK" b="1" dirty="0" smtClean="0"/>
              <a:t>ADVOCACY</a:t>
            </a:r>
            <a:endParaRPr sz="1000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500">
                <a:latin typeface="Lato Regular"/>
                <a:ea typeface="Lato Regular"/>
                <a:cs typeface="Lato Regular"/>
                <a:sym typeface="Lato Regular"/>
              </a:defRPr>
            </a:pPr>
            <a:endParaRPr sz="1000" dirty="0"/>
          </a:p>
        </p:txBody>
      </p:sp>
      <p:sp>
        <p:nvSpPr>
          <p:cNvPr id="8" name="Shape 5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pic>
        <p:nvPicPr>
          <p:cNvPr id="488" name="image22.png" descr="hamburg No1.tif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4902200" y="2613758"/>
            <a:ext cx="2204046" cy="3268066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/>
          <p:nvPr/>
        </p:nvSpPr>
        <p:spPr>
          <a:xfrm>
            <a:off x="758952" y="307835"/>
            <a:ext cx="7590212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rPr dirty="0"/>
              <a:t>Women and Men </a:t>
            </a:r>
            <a:r>
              <a:rPr lang="da-DK" dirty="0" smtClean="0"/>
              <a:t>with a </a:t>
            </a:r>
            <a:r>
              <a:rPr lang="en-US" dirty="0" smtClean="0"/>
              <a:t>Common</a:t>
            </a:r>
            <a:r>
              <a:rPr lang="da-DK" dirty="0" smtClean="0"/>
              <a:t> Purpose</a:t>
            </a:r>
            <a:endParaRPr dirty="0"/>
          </a:p>
        </p:txBody>
      </p:sp>
      <p:sp>
        <p:nvSpPr>
          <p:cNvPr id="7" name="Shape 492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959463" y="6132117"/>
            <a:ext cx="5588000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spc="0" normalizeH="0" baseline="0" dirty="0" smtClean="0">
                <a:ln>
                  <a:noFill/>
                </a:ln>
                <a:solidFill>
                  <a:srgbClr val="F5BD47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Together we are stronger!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F5BD47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92723" y="1143938"/>
            <a:ext cx="2958180" cy="4809945"/>
            <a:chOff x="9215093" y="574505"/>
            <a:chExt cx="2499414" cy="4063999"/>
          </a:xfrm>
        </p:grpSpPr>
        <p:sp>
          <p:nvSpPr>
            <p:cNvPr id="11" name="Circular Arrow 10"/>
            <p:cNvSpPr/>
            <p:nvPr/>
          </p:nvSpPr>
          <p:spPr>
            <a:xfrm>
              <a:off x="9758396" y="574505"/>
              <a:ext cx="1956111" cy="1956409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F5BD47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11"/>
            <p:cNvSpPr/>
            <p:nvPr/>
          </p:nvSpPr>
          <p:spPr>
            <a:xfrm>
              <a:off x="9215093" y="1698607"/>
              <a:ext cx="1956111" cy="1956409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336666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fillRef>
            <a:effectRef idx="2">
              <a:schemeClr val="accent2">
                <a:shade val="80000"/>
                <a:hueOff val="-17936"/>
                <a:satOff val="-2012"/>
                <a:lumOff val="1284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Block Arc 12"/>
            <p:cNvSpPr/>
            <p:nvPr/>
          </p:nvSpPr>
          <p:spPr>
            <a:xfrm>
              <a:off x="9897620" y="2957228"/>
              <a:ext cx="1680603" cy="168127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8000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fillRef>
            <a:effectRef idx="2">
              <a:schemeClr val="accent2">
                <a:shade val="80000"/>
                <a:hueOff val="-35872"/>
                <a:satOff val="-4024"/>
                <a:lumOff val="25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0194434" y="1248896"/>
              <a:ext cx="1086973" cy="543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Participate</a:t>
              </a:r>
              <a:endParaRPr lang="en-GB" b="1" kern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689695" y="2392768"/>
              <a:ext cx="1086973" cy="543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Advocate</a:t>
              </a:r>
              <a:endParaRPr lang="en-GB" b="1" kern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33181" y="3575083"/>
              <a:ext cx="1086973" cy="543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smtClean="0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Achieve</a:t>
              </a:r>
              <a:endParaRPr lang="en-GB" b="1" kern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78902" y="952897"/>
            <a:ext cx="8089294" cy="16927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image6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949466" y="78472"/>
            <a:ext cx="5607384" cy="149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1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3663" b="23589"/>
          <a:stretch>
            <a:fillRect/>
          </a:stretch>
        </p:blipFill>
        <p:spPr>
          <a:xfrm>
            <a:off x="2702108" y="5830778"/>
            <a:ext cx="4102101" cy="352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6" name="Group 446"/>
          <p:cNvGrpSpPr>
            <a:grpSpLocks noChangeAspect="1"/>
          </p:cNvGrpSpPr>
          <p:nvPr/>
        </p:nvGrpSpPr>
        <p:grpSpPr>
          <a:xfrm>
            <a:off x="2841637" y="1765045"/>
            <a:ext cx="3823043" cy="3879724"/>
            <a:chOff x="0" y="0"/>
            <a:chExt cx="3468867" cy="3520300"/>
          </a:xfrm>
        </p:grpSpPr>
        <p:sp>
          <p:nvSpPr>
            <p:cNvPr id="438" name="Shape 438"/>
            <p:cNvSpPr/>
            <p:nvPr/>
          </p:nvSpPr>
          <p:spPr>
            <a:xfrm>
              <a:off x="28040" y="8273"/>
              <a:ext cx="3412786" cy="3417776"/>
            </a:xfrm>
            <a:prstGeom prst="roundRect">
              <a:avLst>
                <a:gd name="adj" fmla="val 14554"/>
              </a:avLst>
            </a:prstGeom>
            <a:solidFill>
              <a:srgbClr val="F6BD47"/>
            </a:solidFill>
            <a:ln w="76200" cap="flat">
              <a:solidFill>
                <a:srgbClr val="FFFF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 flipV="1">
              <a:off x="1734433" y="0"/>
              <a:ext cx="1" cy="3434322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 flipH="1" flipV="1">
              <a:off x="0" y="1717160"/>
              <a:ext cx="3468867" cy="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1099433" y="1082160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5E2524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sz="1550" dirty="0">
                  <a:latin typeface="Arial" panose="020B0604020202020204" pitchFamily="34" charset="0"/>
                  <a:cs typeface="Arial" panose="020B0604020202020204" pitchFamily="34" charset="0"/>
                </a:rPr>
                <a:t>Empowering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sz="1550" dirty="0">
                  <a:latin typeface="Arial" panose="020B0604020202020204" pitchFamily="34" charset="0"/>
                  <a:cs typeface="Arial" panose="020B0604020202020204" pitchFamily="34" charset="0"/>
                </a:rPr>
                <a:t>Women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214694" y="195466"/>
              <a:ext cx="1367042" cy="896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locally &amp;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globally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1887130" y="195466"/>
              <a:ext cx="1367042" cy="83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MAKE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lasting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14694" y="2494634"/>
              <a:ext cx="1367042" cy="627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INVEST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in the future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1887130" y="2354934"/>
              <a:ext cx="1367042" cy="1165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DEVELOPED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as leaders</a:t>
              </a:r>
            </a:p>
          </p:txBody>
        </p:sp>
      </p:grpSp>
      <p:sp>
        <p:nvSpPr>
          <p:cNvPr id="447" name="Shape 44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xfrm>
            <a:off x="8773747" y="78474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225818" y="6375792"/>
            <a:ext cx="305468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JOIN US ! – www.zonta.org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rgbClr val="8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42374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/>
          <p:nvPr/>
        </p:nvSpPr>
        <p:spPr>
          <a:xfrm>
            <a:off x="2967950" y="2759363"/>
            <a:ext cx="32081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D03C"/>
                </a:solidFill>
              </a:defRPr>
            </a:lvl1pPr>
          </a:lstStyle>
          <a:p>
            <a:r>
              <a:t>BACK UP AFTER THIS SLIDE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image28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243387" y="2989276"/>
            <a:ext cx="1502251" cy="1217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2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35500" y="5444833"/>
            <a:ext cx="2536825" cy="1217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24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69718" y="1442703"/>
            <a:ext cx="1308101" cy="130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25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722104" y="1384182"/>
            <a:ext cx="1878117" cy="1409257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1135268" y="2312580"/>
            <a:ext cx="45720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General Consultative Status at </a:t>
            </a:r>
          </a:p>
        </p:txBody>
      </p:sp>
      <p:sp>
        <p:nvSpPr>
          <p:cNvPr id="530" name="Shape 530"/>
          <p:cNvSpPr/>
          <p:nvPr/>
        </p:nvSpPr>
        <p:spPr>
          <a:xfrm>
            <a:off x="1135268" y="4729652"/>
            <a:ext cx="2204702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802528"/>
                </a:solidFill>
              </a:defRPr>
            </a:lvl1pPr>
          </a:lstStyle>
          <a:p>
            <a:r>
              <a:t>Membership at </a:t>
            </a:r>
          </a:p>
        </p:txBody>
      </p:sp>
      <p:pic>
        <p:nvPicPr>
          <p:cNvPr id="531" name="image26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67385" y="4497402"/>
            <a:ext cx="1308101" cy="1081089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Shape 532"/>
          <p:cNvSpPr/>
          <p:nvPr/>
        </p:nvSpPr>
        <p:spPr>
          <a:xfrm>
            <a:off x="4629902" y="4601405"/>
            <a:ext cx="4113957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802528"/>
                </a:solidFill>
              </a:defRPr>
            </a:pPr>
            <a:r>
              <a:t>The Conference of NGOs</a:t>
            </a:r>
          </a:p>
          <a:p>
            <a:pPr>
              <a:defRPr>
                <a:solidFill>
                  <a:srgbClr val="802528"/>
                </a:solidFill>
              </a:defRPr>
            </a:pPr>
            <a:r>
              <a:t>Consultative Relationship to ECOSOC</a:t>
            </a:r>
          </a:p>
        </p:txBody>
      </p:sp>
      <p:sp>
        <p:nvSpPr>
          <p:cNvPr id="533" name="Shape 533"/>
          <p:cNvSpPr/>
          <p:nvPr/>
        </p:nvSpPr>
        <p:spPr>
          <a:xfrm>
            <a:off x="1135268" y="6199205"/>
            <a:ext cx="424883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802528"/>
                </a:solidFill>
              </a:defRPr>
            </a:lvl1pPr>
          </a:lstStyle>
          <a:p>
            <a:r>
              <a:t>Operational relations with</a:t>
            </a:r>
          </a:p>
        </p:txBody>
      </p:sp>
      <p:sp>
        <p:nvSpPr>
          <p:cNvPr id="534" name="Shape 534"/>
          <p:cNvSpPr/>
          <p:nvPr/>
        </p:nvSpPr>
        <p:spPr>
          <a:xfrm>
            <a:off x="1135268" y="3829077"/>
            <a:ext cx="313666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802528"/>
                </a:solidFill>
              </a:defRPr>
            </a:lvl1pPr>
          </a:lstStyle>
          <a:p>
            <a:r>
              <a:t>Participative Status at </a:t>
            </a:r>
          </a:p>
        </p:txBody>
      </p:sp>
      <p:sp>
        <p:nvSpPr>
          <p:cNvPr id="535" name="Shape 535"/>
          <p:cNvSpPr/>
          <p:nvPr/>
        </p:nvSpPr>
        <p:spPr>
          <a:xfrm>
            <a:off x="775241" y="1255512"/>
            <a:ext cx="283057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792225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Zonta possesses</a:t>
            </a:r>
          </a:p>
        </p:txBody>
      </p:sp>
      <p:sp>
        <p:nvSpPr>
          <p:cNvPr id="536" name="Shape 536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Advocacy - Global</a:t>
            </a:r>
          </a:p>
        </p:txBody>
      </p:sp>
      <p:sp>
        <p:nvSpPr>
          <p:cNvPr id="537" name="Shape 53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8699144" y="72102"/>
            <a:ext cx="2635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14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/>
          </p:cNvSpPr>
          <p:nvPr>
            <p:ph type="body" sz="quarter" idx="1"/>
          </p:nvPr>
        </p:nvSpPr>
        <p:spPr>
          <a:xfrm>
            <a:off x="762000" y="1098037"/>
            <a:ext cx="7924800" cy="958278"/>
          </a:xfrm>
          <a:prstGeom prst="rect">
            <a:avLst/>
          </a:prstGeom>
        </p:spPr>
        <p:txBody>
          <a:bodyPr/>
          <a:lstStyle>
            <a:lvl1pPr marL="342899" indent="-342899">
              <a:defRPr sz="2800"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Members also perform local advocacy in their communities</a:t>
            </a:r>
          </a:p>
        </p:txBody>
      </p:sp>
      <p:pic>
        <p:nvPicPr>
          <p:cNvPr id="541" name="image29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6681" y="2056024"/>
            <a:ext cx="6983482" cy="3628291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hape 542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Advocacy - Local</a:t>
            </a:r>
          </a:p>
        </p:txBody>
      </p:sp>
      <p:sp>
        <p:nvSpPr>
          <p:cNvPr id="543" name="Shape 543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8699144" y="72102"/>
            <a:ext cx="2635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15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/>
          </p:cNvSpPr>
          <p:nvPr>
            <p:ph type="body" idx="1"/>
          </p:nvPr>
        </p:nvSpPr>
        <p:spPr>
          <a:xfrm>
            <a:off x="3238325" y="1047262"/>
            <a:ext cx="5254669" cy="5406033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Eliminating Obstetric Fistula in Liberia</a:t>
            </a:r>
          </a:p>
          <a:p>
            <a:pPr marL="342899" indent="-342899">
              <a:defRPr sz="40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342899" indent="-342899"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Towards an HIV-Free Generation in Rwanda</a:t>
            </a:r>
          </a:p>
          <a:p>
            <a:pPr marL="342899" indent="-342899"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342899" indent="-342899"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342899" indent="-342899">
              <a:defRPr sz="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342899" indent="-342899"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Gender Responsive Schools in Vietnam</a:t>
            </a:r>
          </a:p>
        </p:txBody>
      </p:sp>
      <p:pic>
        <p:nvPicPr>
          <p:cNvPr id="547" name="image30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2127" y="1136186"/>
            <a:ext cx="2434272" cy="1615425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548" name="image31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530495" y="2784156"/>
            <a:ext cx="1675904" cy="2259119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549" name="image32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62000" y="5075820"/>
            <a:ext cx="2444399" cy="1636220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sp>
        <p:nvSpPr>
          <p:cNvPr id="550" name="Shape 550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rPr lang="en-US" dirty="0" err="1" smtClean="0"/>
              <a:t>Zonta’s</a:t>
            </a:r>
            <a:r>
              <a:rPr lang="en-US" dirty="0" smtClean="0"/>
              <a:t> </a:t>
            </a:r>
            <a:r>
              <a:rPr dirty="0" smtClean="0"/>
              <a:t>International </a:t>
            </a:r>
            <a:r>
              <a:rPr dirty="0"/>
              <a:t>Service </a:t>
            </a:r>
            <a:r>
              <a:rPr dirty="0" smtClean="0"/>
              <a:t>Program</a:t>
            </a:r>
            <a:r>
              <a:rPr lang="en-US" dirty="0" smtClean="0"/>
              <a:t>s</a:t>
            </a:r>
            <a:endParaRPr dirty="0"/>
          </a:p>
        </p:txBody>
      </p:sp>
      <p:sp>
        <p:nvSpPr>
          <p:cNvPr id="551" name="Shape 551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8699144" y="72102"/>
            <a:ext cx="2635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16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body" idx="1"/>
          </p:nvPr>
        </p:nvSpPr>
        <p:spPr>
          <a:xfrm>
            <a:off x="3477538" y="1284559"/>
            <a:ext cx="5279722" cy="484037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6000"/>
              </a:lnSpc>
              <a:spcBef>
                <a:spcPts val="600"/>
              </a:spcBef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Delaying Early Marriage in Niger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>
              <a:lnSpc>
                <a:spcPct val="80000"/>
              </a:lnSpc>
              <a:spcBef>
                <a:spcPts val="500"/>
              </a:spcBef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 marL="0" indent="0">
              <a:lnSpc>
                <a:spcPct val="80000"/>
              </a:lnSpc>
              <a:spcBef>
                <a:spcPts val="500"/>
              </a:spcBef>
              <a:buSzTx/>
              <a:buNone/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>
              <a:lnSpc>
                <a:spcPct val="96000"/>
              </a:lnSpc>
              <a:defRPr sz="28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Voices Against Violence in 12 countries </a:t>
            </a:r>
            <a:r>
              <a:rPr sz="2000"/>
              <a:t>(Japan, Korea, Philippines, Democratic Republic of Congo, Burkina Faso, Rwanda, Nigeria, Malawi, Zambia, India, USA, and Brazil)</a:t>
            </a:r>
          </a:p>
        </p:txBody>
      </p:sp>
      <p:sp>
        <p:nvSpPr>
          <p:cNvPr id="555" name="Shape 555"/>
          <p:cNvSpPr/>
          <p:nvPr/>
        </p:nvSpPr>
        <p:spPr>
          <a:xfrm>
            <a:off x="784267" y="6387653"/>
            <a:ext cx="6832949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aseline="30000">
                <a:solidFill>
                  <a:srgbClr val="802528"/>
                </a:solidFill>
              </a:defRPr>
            </a:pPr>
            <a:r>
              <a:t>*</a:t>
            </a:r>
            <a:r>
              <a:rPr baseline="0"/>
              <a:t>Zonta International Strategies to End Violence Against Women </a:t>
            </a:r>
          </a:p>
        </p:txBody>
      </p:sp>
      <p:pic>
        <p:nvPicPr>
          <p:cNvPr id="556" name="image3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23475" y="1322346"/>
            <a:ext cx="2582839" cy="1766374"/>
          </a:xfrm>
          <a:prstGeom prst="rect">
            <a:avLst/>
          </a:prstGeom>
          <a:ln w="25400">
            <a:solidFill>
              <a:srgbClr val="FFFFFF"/>
            </a:solidFill>
          </a:ln>
        </p:spPr>
      </p:pic>
      <p:pic>
        <p:nvPicPr>
          <p:cNvPr id="557" name="image3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58431" y="3232965"/>
            <a:ext cx="2312928" cy="2299243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Shape 558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8699144" y="72102"/>
            <a:ext cx="2635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17</a:t>
            </a:fld>
            <a:endParaRPr dirty="0"/>
          </a:p>
        </p:txBody>
      </p:sp>
      <p:sp>
        <p:nvSpPr>
          <p:cNvPr id="560" name="Shape 560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ZISVAW*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2" name="Table 562"/>
          <p:cNvGraphicFramePr/>
          <p:nvPr>
            <p:extLst>
              <p:ext uri="{D42A27DB-BD31-4B8C-83A1-F6EECF244321}">
                <p14:modId xmlns:p14="http://schemas.microsoft.com/office/powerpoint/2010/main" xmlns="" val="626694057"/>
              </p:ext>
            </p:extLst>
          </p:nvPr>
        </p:nvGraphicFramePr>
        <p:xfrm>
          <a:off x="762000" y="3431363"/>
          <a:ext cx="8382000" cy="26822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382000"/>
              </a:tblGrid>
              <a:tr h="6574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Amelia Earhart </a:t>
                      </a:r>
                      <a:r>
                        <a:rPr sz="240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Fellowship</a:t>
                      </a:r>
                      <a:r>
                        <a:rPr lang="en-US" sz="240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–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 Full time PhD/Doctoral</a:t>
                      </a:r>
                      <a:r>
                        <a:rPr lang="en-US" sz="1400" baseline="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candidates in aerospace-related sciences or engineering.</a:t>
                      </a:r>
                      <a:endParaRPr sz="1400" dirty="0">
                        <a:solidFill>
                          <a:srgbClr val="802528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3329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Jane M. Klausman Women in Business </a:t>
                      </a:r>
                      <a:r>
                        <a:rPr sz="240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Scholarship</a:t>
                      </a:r>
                      <a:endParaRPr lang="en-US" sz="2400" dirty="0" smtClean="0">
                        <a:solidFill>
                          <a:srgbClr val="802528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endParaRPr>
                    </a:p>
                    <a:p>
                      <a:pPr algn="l">
                        <a:defRPr sz="1800"/>
                      </a:pPr>
                      <a:r>
                        <a:rPr lang="en-US" sz="1400" baseline="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 Women studying business, demonstrating outstanding potential.</a:t>
                      </a:r>
                      <a:endParaRPr lang="en-US" sz="1400" dirty="0" smtClean="0">
                        <a:solidFill>
                          <a:srgbClr val="802528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574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Young Women in Public Affairs </a:t>
                      </a:r>
                      <a:r>
                        <a:rPr sz="240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Award</a:t>
                      </a:r>
                      <a:endParaRPr lang="en-US" sz="2400" dirty="0" smtClean="0">
                        <a:solidFill>
                          <a:srgbClr val="802528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rgbClr val="802528"/>
                          </a:solidFill>
                          <a:uFillTx/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</a:t>
                      </a:r>
                      <a:r>
                        <a:rPr lang="en-US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802528"/>
                          </a:solidFill>
                          <a:uFillTx/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Women ages 16-19  involved in volunteer leadership, government, and empowering women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65743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dirty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Z- and Golden Z </a:t>
                      </a:r>
                      <a:r>
                        <a:rPr sz="2400" dirty="0" smtClean="0">
                          <a:solidFill>
                            <a:srgbClr val="802528"/>
                          </a:solidFill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clubs</a:t>
                      </a:r>
                      <a:endParaRPr lang="en-US" sz="2400" dirty="0" smtClean="0">
                        <a:solidFill>
                          <a:srgbClr val="802528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endParaRPr>
                    </a:p>
                    <a:p>
                      <a:pPr algn="l">
                        <a:defRPr sz="1800"/>
                      </a:pPr>
                      <a:r>
                        <a:rPr lang="en-US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802528"/>
                          </a:solidFill>
                          <a:uFillTx/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   Student Organizations at High School and College Level working to empower women</a:t>
                      </a:r>
                      <a:endParaRPr sz="1400" dirty="0">
                        <a:solidFill>
                          <a:srgbClr val="802528"/>
                        </a:solidFill>
                        <a:latin typeface="Lato Regular"/>
                        <a:ea typeface="Lato Regular"/>
                        <a:cs typeface="Lato Regular"/>
                        <a:sym typeface="Lato Regular"/>
                      </a:endParaRP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pSp>
        <p:nvGrpSpPr>
          <p:cNvPr id="569" name="Group 569"/>
          <p:cNvGrpSpPr/>
          <p:nvPr/>
        </p:nvGrpSpPr>
        <p:grpSpPr>
          <a:xfrm>
            <a:off x="640079" y="1325878"/>
            <a:ext cx="8400548" cy="1821262"/>
            <a:chOff x="0" y="0"/>
            <a:chExt cx="8400546" cy="1821260"/>
          </a:xfrm>
        </p:grpSpPr>
        <p:pic>
          <p:nvPicPr>
            <p:cNvPr id="563" name="image35.jpg" descr="\\zonta-sp1\DavWWWRoot\communications\Photos  Unrestricted\AE Fellows\2013\Trent, Kimberly_Photo (great).jp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" y="0"/>
              <a:ext cx="1696321" cy="182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" name="image36.jpg" descr="\\zonta-sp1\DavWWWRoot\communications\Photos  Unrestricted\YWPA International Recipients\2012\Drake, Ariane Rose_Photo_D8.JPG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5716043" y="0"/>
              <a:ext cx="1443232" cy="182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" name="image37.jp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 flipH="1">
              <a:off x="3145725" y="0"/>
              <a:ext cx="1282770" cy="182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6" name="image38.jp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4431888" y="0"/>
              <a:ext cx="1282771" cy="182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7" name="image39.jp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1704009" y="-1"/>
              <a:ext cx="1441718" cy="1819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8" name="image40.jpg" descr="\\zonta-sp1\DavWWWRoot\communications\Photos  Unrestricted\JMK International Recipients\2012\D29-Ronita Mondal_Photo.jpe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7119781" y="0"/>
              <a:ext cx="1280766" cy="182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0" name="Shape 570"/>
          <p:cNvSpPr/>
          <p:nvPr/>
        </p:nvSpPr>
        <p:spPr>
          <a:xfrm>
            <a:off x="749299" y="6219586"/>
            <a:ext cx="3001044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731B21"/>
                </a:solidFill>
              </a:defRPr>
            </a:lvl1pPr>
          </a:lstStyle>
          <a:p>
            <a:r>
              <a:t>www.Zonta.org/Scholarships</a:t>
            </a:r>
          </a:p>
        </p:txBody>
      </p:sp>
      <p:sp>
        <p:nvSpPr>
          <p:cNvPr id="571" name="Shape 571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8699144" y="72102"/>
            <a:ext cx="2635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18</a:t>
            </a:fld>
            <a:endParaRPr dirty="0"/>
          </a:p>
        </p:txBody>
      </p:sp>
      <p:sp>
        <p:nvSpPr>
          <p:cNvPr id="573" name="Shape 573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Educational Programs and Awards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image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67830" y="958615"/>
            <a:ext cx="6858002" cy="5141938"/>
          </a:xfrm>
          <a:prstGeom prst="rect">
            <a:avLst/>
          </a:prstGeom>
          <a:ln w="25400" cap="flat">
            <a:solidFill>
              <a:srgbClr val="FFFFFF"/>
            </a:solidFill>
            <a:prstDash val="solid"/>
            <a:miter lim="400000"/>
          </a:ln>
          <a:effectLst/>
        </p:spPr>
      </p:pic>
      <p:sp>
        <p:nvSpPr>
          <p:cNvPr id="407" name="Shape 407"/>
          <p:cNvSpPr/>
          <p:nvPr/>
        </p:nvSpPr>
        <p:spPr>
          <a:xfrm>
            <a:off x="1182913" y="-66998"/>
            <a:ext cx="7148009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defRPr sz="8000"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sz="7000" dirty="0">
                <a:solidFill>
                  <a:srgbClr val="6F2C2A"/>
                </a:solidFill>
              </a:rPr>
              <a:t>EMPOWER</a:t>
            </a:r>
            <a:r>
              <a:rPr sz="7000" dirty="0"/>
              <a:t> </a:t>
            </a:r>
            <a:r>
              <a:rPr sz="7000" dirty="0">
                <a:solidFill>
                  <a:srgbClr val="28606E"/>
                </a:solidFill>
              </a:rPr>
              <a:t>HER</a:t>
            </a:r>
          </a:p>
        </p:txBody>
      </p:sp>
      <p:sp>
        <p:nvSpPr>
          <p:cNvPr id="408" name="Shape 408"/>
          <p:cNvSpPr/>
          <p:nvPr/>
        </p:nvSpPr>
        <p:spPr>
          <a:xfrm>
            <a:off x="1197427" y="5987267"/>
            <a:ext cx="7148009" cy="9079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5900">
                <a:solidFill>
                  <a:srgbClr val="28606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sz="5300" dirty="0">
                <a:solidFill>
                  <a:srgbClr val="28606E"/>
                </a:solidFill>
              </a:rPr>
              <a:t>GIVE HER A CHANCE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8861276_orig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98" y="3912973"/>
            <a:ext cx="4095589" cy="27303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4381273" y="1225037"/>
            <a:ext cx="4296697" cy="3190241"/>
          </a:xfrm>
          <a:prstGeom prst="roundRect">
            <a:avLst>
              <a:gd name="adj" fmla="val 5578"/>
            </a:avLst>
          </a:prstGeom>
          <a:solidFill>
            <a:srgbClr val="FFFFFF"/>
          </a:solidFill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4613450" y="1402837"/>
            <a:ext cx="3832343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30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A leading global organization of professionals </a:t>
            </a:r>
          </a:p>
          <a:p>
            <a:pPr>
              <a:defRPr sz="30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empowering women worldwide through service and advocacy</a:t>
            </a:r>
          </a:p>
        </p:txBody>
      </p:sp>
      <p:sp>
        <p:nvSpPr>
          <p:cNvPr id="514" name="Shape 514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Zonta’s Mission</a:t>
            </a:r>
          </a:p>
        </p:txBody>
      </p:sp>
      <p:sp>
        <p:nvSpPr>
          <p:cNvPr id="515" name="Shape 515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8699144" y="72102"/>
            <a:ext cx="26350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48417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108" y="1957517"/>
            <a:ext cx="2110892" cy="2009936"/>
          </a:xfrm>
          <a:prstGeom prst="rect">
            <a:avLst/>
          </a:prstGeom>
        </p:spPr>
      </p:pic>
      <p:sp>
        <p:nvSpPr>
          <p:cNvPr id="421" name="Shape 421"/>
          <p:cNvSpPr/>
          <p:nvPr/>
        </p:nvSpPr>
        <p:spPr>
          <a:xfrm>
            <a:off x="762000" y="377313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rPr dirty="0" err="1"/>
              <a:t>Zonta’s</a:t>
            </a:r>
            <a:r>
              <a:rPr dirty="0"/>
              <a:t> </a:t>
            </a:r>
            <a:r>
              <a:rPr dirty="0" smtClean="0"/>
              <a:t>Vision</a:t>
            </a:r>
            <a:endParaRPr dirty="0"/>
          </a:p>
        </p:txBody>
      </p:sp>
      <p:sp>
        <p:nvSpPr>
          <p:cNvPr id="422" name="Shape 422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8784730" y="72102"/>
            <a:ext cx="17791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4</a:t>
            </a:fld>
            <a:endParaRPr dirty="0"/>
          </a:p>
        </p:txBody>
      </p:sp>
      <p:sp>
        <p:nvSpPr>
          <p:cNvPr id="419" name="Shape 419"/>
          <p:cNvSpPr/>
          <p:nvPr/>
        </p:nvSpPr>
        <p:spPr>
          <a:xfrm>
            <a:off x="3507397" y="5720374"/>
            <a:ext cx="3698530" cy="76944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spcBef>
                <a:spcPts val="1000"/>
              </a:spcBef>
              <a:buSzPct val="100000"/>
              <a:defRPr sz="22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sz="2200" dirty="0">
                <a:solidFill>
                  <a:srgbClr val="802528"/>
                </a:solidFill>
                <a:latin typeface="Arial" panose="020B0604020202020204" pitchFamily="34" charset="0"/>
                <a:ea typeface="Lato Regular"/>
                <a:cs typeface="Arial" panose="020B0604020202020204" pitchFamily="34" charset="0"/>
              </a:rPr>
              <a:t>No woman lives in fear of violence</a:t>
            </a:r>
          </a:p>
        </p:txBody>
      </p:sp>
      <p:sp>
        <p:nvSpPr>
          <p:cNvPr id="20" name="Freeform 19"/>
          <p:cNvSpPr/>
          <p:nvPr/>
        </p:nvSpPr>
        <p:spPr>
          <a:xfrm>
            <a:off x="676488" y="5509144"/>
            <a:ext cx="2636338" cy="1191904"/>
          </a:xfrm>
          <a:custGeom>
            <a:avLst/>
            <a:gdLst>
              <a:gd name="connsiteX0" fmla="*/ 0 w 7921750"/>
              <a:gd name="connsiteY0" fmla="*/ 186298 h 1862981"/>
              <a:gd name="connsiteX1" fmla="*/ 186298 w 7921750"/>
              <a:gd name="connsiteY1" fmla="*/ 0 h 1862981"/>
              <a:gd name="connsiteX2" fmla="*/ 7735452 w 7921750"/>
              <a:gd name="connsiteY2" fmla="*/ 0 h 1862981"/>
              <a:gd name="connsiteX3" fmla="*/ 7921750 w 7921750"/>
              <a:gd name="connsiteY3" fmla="*/ 186298 h 1862981"/>
              <a:gd name="connsiteX4" fmla="*/ 7921750 w 7921750"/>
              <a:gd name="connsiteY4" fmla="*/ 1676683 h 1862981"/>
              <a:gd name="connsiteX5" fmla="*/ 7735452 w 7921750"/>
              <a:gd name="connsiteY5" fmla="*/ 1862981 h 1862981"/>
              <a:gd name="connsiteX6" fmla="*/ 186298 w 7921750"/>
              <a:gd name="connsiteY6" fmla="*/ 1862981 h 1862981"/>
              <a:gd name="connsiteX7" fmla="*/ 0 w 7921750"/>
              <a:gd name="connsiteY7" fmla="*/ 1676683 h 1862981"/>
              <a:gd name="connsiteX8" fmla="*/ 0 w 7921750"/>
              <a:gd name="connsiteY8" fmla="*/ 186298 h 18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1750" h="1862981">
                <a:moveTo>
                  <a:pt x="0" y="186298"/>
                </a:moveTo>
                <a:cubicBezTo>
                  <a:pt x="0" y="83408"/>
                  <a:pt x="83408" y="0"/>
                  <a:pt x="186298" y="0"/>
                </a:cubicBezTo>
                <a:lnTo>
                  <a:pt x="7735452" y="0"/>
                </a:lnTo>
                <a:cubicBezTo>
                  <a:pt x="7838342" y="0"/>
                  <a:pt x="7921750" y="83408"/>
                  <a:pt x="7921750" y="186298"/>
                </a:cubicBezTo>
                <a:lnTo>
                  <a:pt x="7921750" y="1676683"/>
                </a:lnTo>
                <a:cubicBezTo>
                  <a:pt x="7921750" y="1779573"/>
                  <a:pt x="7838342" y="1862981"/>
                  <a:pt x="7735452" y="1862981"/>
                </a:cubicBezTo>
                <a:lnTo>
                  <a:pt x="186298" y="1862981"/>
                </a:lnTo>
                <a:cubicBezTo>
                  <a:pt x="83408" y="1862981"/>
                  <a:pt x="0" y="1779573"/>
                  <a:pt x="0" y="1676683"/>
                </a:cubicBezTo>
                <a:lnTo>
                  <a:pt x="0" y="186298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336666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165" tIns="283165" rIns="283165" bIns="283165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800000"/>
                </a:solidFill>
                <a:latin typeface="Arial"/>
                <a:ea typeface="Hypatia Sans Pro"/>
                <a:cs typeface="Arial"/>
              </a:rPr>
              <a:t>A life free of violence</a:t>
            </a:r>
          </a:p>
        </p:txBody>
      </p:sp>
      <p:sp>
        <p:nvSpPr>
          <p:cNvPr id="11" name="Freeform 10"/>
          <p:cNvSpPr/>
          <p:nvPr/>
        </p:nvSpPr>
        <p:spPr>
          <a:xfrm>
            <a:off x="676488" y="1196593"/>
            <a:ext cx="2636338" cy="1191904"/>
          </a:xfrm>
          <a:custGeom>
            <a:avLst/>
            <a:gdLst>
              <a:gd name="connsiteX0" fmla="*/ 0 w 7921750"/>
              <a:gd name="connsiteY0" fmla="*/ 186298 h 1862981"/>
              <a:gd name="connsiteX1" fmla="*/ 186298 w 7921750"/>
              <a:gd name="connsiteY1" fmla="*/ 0 h 1862981"/>
              <a:gd name="connsiteX2" fmla="*/ 7735452 w 7921750"/>
              <a:gd name="connsiteY2" fmla="*/ 0 h 1862981"/>
              <a:gd name="connsiteX3" fmla="*/ 7921750 w 7921750"/>
              <a:gd name="connsiteY3" fmla="*/ 186298 h 1862981"/>
              <a:gd name="connsiteX4" fmla="*/ 7921750 w 7921750"/>
              <a:gd name="connsiteY4" fmla="*/ 1676683 h 1862981"/>
              <a:gd name="connsiteX5" fmla="*/ 7735452 w 7921750"/>
              <a:gd name="connsiteY5" fmla="*/ 1862981 h 1862981"/>
              <a:gd name="connsiteX6" fmla="*/ 186298 w 7921750"/>
              <a:gd name="connsiteY6" fmla="*/ 1862981 h 1862981"/>
              <a:gd name="connsiteX7" fmla="*/ 0 w 7921750"/>
              <a:gd name="connsiteY7" fmla="*/ 1676683 h 1862981"/>
              <a:gd name="connsiteX8" fmla="*/ 0 w 7921750"/>
              <a:gd name="connsiteY8" fmla="*/ 186298 h 18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1750" h="1862981">
                <a:moveTo>
                  <a:pt x="0" y="186298"/>
                </a:moveTo>
                <a:cubicBezTo>
                  <a:pt x="0" y="83408"/>
                  <a:pt x="83408" y="0"/>
                  <a:pt x="186298" y="0"/>
                </a:cubicBezTo>
                <a:lnTo>
                  <a:pt x="7735452" y="0"/>
                </a:lnTo>
                <a:cubicBezTo>
                  <a:pt x="7838342" y="0"/>
                  <a:pt x="7921750" y="83408"/>
                  <a:pt x="7921750" y="186298"/>
                </a:cubicBezTo>
                <a:lnTo>
                  <a:pt x="7921750" y="1676683"/>
                </a:lnTo>
                <a:cubicBezTo>
                  <a:pt x="7921750" y="1779573"/>
                  <a:pt x="7838342" y="1862981"/>
                  <a:pt x="7735452" y="1862981"/>
                </a:cubicBezTo>
                <a:lnTo>
                  <a:pt x="186298" y="1862981"/>
                </a:lnTo>
                <a:cubicBezTo>
                  <a:pt x="83408" y="1862981"/>
                  <a:pt x="0" y="1779573"/>
                  <a:pt x="0" y="1676683"/>
                </a:cubicBezTo>
                <a:lnTo>
                  <a:pt x="0" y="186298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336666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165" tIns="283165" rIns="283165" bIns="283165" numCol="1" spcCol="1270" anchor="ctr" anchorCtr="0">
            <a:noAutofit/>
          </a:bodyPr>
          <a:lstStyle/>
          <a:p>
            <a:pPr lvl="0" algn="ctr" defTabSz="2667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800000"/>
                </a:solidFill>
                <a:latin typeface="Arial"/>
                <a:ea typeface="Hypatia Sans Pro"/>
                <a:cs typeface="Arial"/>
                <a:sym typeface="Hypatia Sans Pro"/>
              </a:rPr>
              <a:t>Gender</a:t>
            </a:r>
            <a:r>
              <a:rPr lang="en-US" sz="2400" b="1" kern="12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Equality</a:t>
            </a:r>
            <a:endParaRPr lang="en-US" sz="2400" b="1" kern="12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7396" y="1407825"/>
            <a:ext cx="3811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SzPct val="100000"/>
              <a:defRPr sz="22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Women’s rights are recognized as human rights </a:t>
            </a:r>
          </a:p>
        </p:txBody>
      </p:sp>
      <p:sp>
        <p:nvSpPr>
          <p:cNvPr id="22" name="Freeform 21"/>
          <p:cNvSpPr/>
          <p:nvPr/>
        </p:nvSpPr>
        <p:spPr>
          <a:xfrm>
            <a:off x="676488" y="2634110"/>
            <a:ext cx="2636338" cy="1191904"/>
          </a:xfrm>
          <a:custGeom>
            <a:avLst/>
            <a:gdLst>
              <a:gd name="connsiteX0" fmla="*/ 0 w 7921750"/>
              <a:gd name="connsiteY0" fmla="*/ 186298 h 1862981"/>
              <a:gd name="connsiteX1" fmla="*/ 186298 w 7921750"/>
              <a:gd name="connsiteY1" fmla="*/ 0 h 1862981"/>
              <a:gd name="connsiteX2" fmla="*/ 7735452 w 7921750"/>
              <a:gd name="connsiteY2" fmla="*/ 0 h 1862981"/>
              <a:gd name="connsiteX3" fmla="*/ 7921750 w 7921750"/>
              <a:gd name="connsiteY3" fmla="*/ 186298 h 1862981"/>
              <a:gd name="connsiteX4" fmla="*/ 7921750 w 7921750"/>
              <a:gd name="connsiteY4" fmla="*/ 1676683 h 1862981"/>
              <a:gd name="connsiteX5" fmla="*/ 7735452 w 7921750"/>
              <a:gd name="connsiteY5" fmla="*/ 1862981 h 1862981"/>
              <a:gd name="connsiteX6" fmla="*/ 186298 w 7921750"/>
              <a:gd name="connsiteY6" fmla="*/ 1862981 h 1862981"/>
              <a:gd name="connsiteX7" fmla="*/ 0 w 7921750"/>
              <a:gd name="connsiteY7" fmla="*/ 1676683 h 1862981"/>
              <a:gd name="connsiteX8" fmla="*/ 0 w 7921750"/>
              <a:gd name="connsiteY8" fmla="*/ 186298 h 18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1750" h="1862981">
                <a:moveTo>
                  <a:pt x="0" y="186298"/>
                </a:moveTo>
                <a:cubicBezTo>
                  <a:pt x="0" y="83408"/>
                  <a:pt x="83408" y="0"/>
                  <a:pt x="186298" y="0"/>
                </a:cubicBezTo>
                <a:lnTo>
                  <a:pt x="7735452" y="0"/>
                </a:lnTo>
                <a:cubicBezTo>
                  <a:pt x="7838342" y="0"/>
                  <a:pt x="7921750" y="83408"/>
                  <a:pt x="7921750" y="186298"/>
                </a:cubicBezTo>
                <a:lnTo>
                  <a:pt x="7921750" y="1676683"/>
                </a:lnTo>
                <a:cubicBezTo>
                  <a:pt x="7921750" y="1779573"/>
                  <a:pt x="7838342" y="1862981"/>
                  <a:pt x="7735452" y="1862981"/>
                </a:cubicBezTo>
                <a:lnTo>
                  <a:pt x="186298" y="1862981"/>
                </a:lnTo>
                <a:cubicBezTo>
                  <a:pt x="83408" y="1862981"/>
                  <a:pt x="0" y="1779573"/>
                  <a:pt x="0" y="1676683"/>
                </a:cubicBezTo>
                <a:lnTo>
                  <a:pt x="0" y="186298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336666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283165" rIns="182880" bIns="283165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800000"/>
                </a:solidFill>
                <a:latin typeface="Arial"/>
                <a:ea typeface="Hypatia Sans Pro"/>
                <a:cs typeface="Arial"/>
              </a:rPr>
              <a:t>Empowerment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7396" y="2793255"/>
            <a:ext cx="3811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SzPct val="100000"/>
              <a:defRPr sz="22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 woman is able to achieve her full potential</a:t>
            </a:r>
          </a:p>
        </p:txBody>
      </p:sp>
      <p:sp>
        <p:nvSpPr>
          <p:cNvPr id="15" name="Freeform 14"/>
          <p:cNvSpPr/>
          <p:nvPr/>
        </p:nvSpPr>
        <p:spPr>
          <a:xfrm>
            <a:off x="676488" y="4071627"/>
            <a:ext cx="2636338" cy="1191904"/>
          </a:xfrm>
          <a:custGeom>
            <a:avLst/>
            <a:gdLst>
              <a:gd name="connsiteX0" fmla="*/ 0 w 7921750"/>
              <a:gd name="connsiteY0" fmla="*/ 186298 h 1862981"/>
              <a:gd name="connsiteX1" fmla="*/ 186298 w 7921750"/>
              <a:gd name="connsiteY1" fmla="*/ 0 h 1862981"/>
              <a:gd name="connsiteX2" fmla="*/ 7735452 w 7921750"/>
              <a:gd name="connsiteY2" fmla="*/ 0 h 1862981"/>
              <a:gd name="connsiteX3" fmla="*/ 7921750 w 7921750"/>
              <a:gd name="connsiteY3" fmla="*/ 186298 h 1862981"/>
              <a:gd name="connsiteX4" fmla="*/ 7921750 w 7921750"/>
              <a:gd name="connsiteY4" fmla="*/ 1676683 h 1862981"/>
              <a:gd name="connsiteX5" fmla="*/ 7735452 w 7921750"/>
              <a:gd name="connsiteY5" fmla="*/ 1862981 h 1862981"/>
              <a:gd name="connsiteX6" fmla="*/ 186298 w 7921750"/>
              <a:gd name="connsiteY6" fmla="*/ 1862981 h 1862981"/>
              <a:gd name="connsiteX7" fmla="*/ 0 w 7921750"/>
              <a:gd name="connsiteY7" fmla="*/ 1676683 h 1862981"/>
              <a:gd name="connsiteX8" fmla="*/ 0 w 7921750"/>
              <a:gd name="connsiteY8" fmla="*/ 186298 h 186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1750" h="1862981">
                <a:moveTo>
                  <a:pt x="0" y="186298"/>
                </a:moveTo>
                <a:cubicBezTo>
                  <a:pt x="0" y="83408"/>
                  <a:pt x="83408" y="0"/>
                  <a:pt x="186298" y="0"/>
                </a:cubicBezTo>
                <a:lnTo>
                  <a:pt x="7735452" y="0"/>
                </a:lnTo>
                <a:cubicBezTo>
                  <a:pt x="7838342" y="0"/>
                  <a:pt x="7921750" y="83408"/>
                  <a:pt x="7921750" y="186298"/>
                </a:cubicBezTo>
                <a:lnTo>
                  <a:pt x="7921750" y="1676683"/>
                </a:lnTo>
                <a:cubicBezTo>
                  <a:pt x="7921750" y="1779573"/>
                  <a:pt x="7838342" y="1862981"/>
                  <a:pt x="7735452" y="1862981"/>
                </a:cubicBezTo>
                <a:lnTo>
                  <a:pt x="186298" y="1862981"/>
                </a:lnTo>
                <a:cubicBezTo>
                  <a:pt x="83408" y="1862981"/>
                  <a:pt x="0" y="1779573"/>
                  <a:pt x="0" y="1676683"/>
                </a:cubicBezTo>
                <a:lnTo>
                  <a:pt x="0" y="186298"/>
                </a:lnTo>
                <a:close/>
              </a:path>
            </a:pathLst>
          </a:custGeom>
          <a:solidFill>
            <a:srgbClr val="FFCC66"/>
          </a:solidFill>
          <a:ln>
            <a:solidFill>
              <a:srgbClr val="336666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3165" tIns="283165" rIns="283165" bIns="283165" numCol="1" spcCol="1270" anchor="ctr" anchorCtr="0">
            <a:noAutofit/>
          </a:bodyPr>
          <a:lstStyle/>
          <a:p>
            <a:pPr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800000"/>
                </a:solidFill>
                <a:latin typeface="Arial"/>
                <a:ea typeface="Hypatia Sans Pro"/>
                <a:cs typeface="Arial"/>
              </a:rPr>
              <a:t>Access to all resources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7395" y="3967453"/>
            <a:ext cx="44794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SzPct val="100000"/>
              <a:defRPr sz="22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 have access to all resources and are represented in decision making positions on an equal basis with men</a:t>
            </a:r>
          </a:p>
        </p:txBody>
      </p:sp>
    </p:spTree>
    <p:extLst>
      <p:ext uri="{BB962C8B-B14F-4D97-AF65-F5344CB8AC3E}">
        <p14:creationId xmlns:p14="http://schemas.microsoft.com/office/powerpoint/2010/main" xmlns="" val="1924953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>
            <a:spLocks noGrp="1"/>
          </p:cNvSpPr>
          <p:nvPr>
            <p:ph type="body" sz="quarter" idx="1"/>
          </p:nvPr>
        </p:nvSpPr>
        <p:spPr>
          <a:xfrm>
            <a:off x="749474" y="5342006"/>
            <a:ext cx="7924801" cy="90079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r>
              <a:t>Conviction, Commitment, Courage!</a:t>
            </a:r>
          </a:p>
        </p:txBody>
      </p:sp>
      <p:sp>
        <p:nvSpPr>
          <p:cNvPr id="427" name="Shape 427"/>
          <p:cNvSpPr/>
          <p:nvPr/>
        </p:nvSpPr>
        <p:spPr>
          <a:xfrm>
            <a:off x="812104" y="709351"/>
            <a:ext cx="7924801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/>
          </a:p>
          <a:p>
            <a:pPr>
              <a:lnSpc>
                <a:spcPct val="104000"/>
              </a:lnSpc>
              <a:spcBef>
                <a:spcPts val="1000"/>
              </a:spcBef>
              <a:defRPr sz="30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Women’s rights are human rights, essential for the development of all peoples. </a:t>
            </a:r>
            <a:endParaRPr sz="2200"/>
          </a:p>
          <a:p>
            <a:pPr>
              <a:lnSpc>
                <a:spcPct val="104000"/>
              </a:lnSpc>
              <a:spcBef>
                <a:spcPts val="700"/>
              </a:spcBef>
              <a:defRPr sz="3000">
                <a:solidFill>
                  <a:srgbClr val="802528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Zonta International endorses the values expressed in the United Nations Universal Declaration of Human Rights.</a:t>
            </a:r>
            <a:endParaRPr sz="2200"/>
          </a:p>
        </p:txBody>
      </p:sp>
      <p:sp>
        <p:nvSpPr>
          <p:cNvPr id="428" name="Shape 428"/>
          <p:cNvSpPr/>
          <p:nvPr/>
        </p:nvSpPr>
        <p:spPr>
          <a:xfrm flipV="1">
            <a:off x="812104" y="5279554"/>
            <a:ext cx="7924801" cy="2"/>
          </a:xfrm>
          <a:prstGeom prst="line">
            <a:avLst/>
          </a:prstGeom>
          <a:ln w="25400">
            <a:solidFill>
              <a:srgbClr val="FFC000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749474" y="394372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Guiding Principles</a:t>
            </a:r>
          </a:p>
        </p:txBody>
      </p:sp>
      <p:sp>
        <p:nvSpPr>
          <p:cNvPr id="430" name="Shape 430"/>
          <p:cNvSpPr/>
          <p:nvPr/>
        </p:nvSpPr>
        <p:spPr>
          <a:xfrm>
            <a:off x="812104" y="4673724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Member Values</a:t>
            </a:r>
          </a:p>
        </p:txBody>
      </p:sp>
      <p:sp>
        <p:nvSpPr>
          <p:cNvPr id="431" name="Shape 431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8784730" y="72102"/>
            <a:ext cx="17791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r">
              <a:defRPr sz="1200">
                <a:solidFill>
                  <a:srgbClr val="FFFFFF"/>
                </a:solidFill>
              </a:defRPr>
            </a:pPr>
            <a:fld id="{86CB4B4D-7CA3-9044-876B-883B54F8677D}" type="slidenum">
              <a:rPr smtClean="0"/>
              <a:pPr algn="r">
                <a:defRPr sz="1200">
                  <a:solidFill>
                    <a:srgbClr val="FFFFFF"/>
                  </a:solidFill>
                </a:defRPr>
              </a:pPr>
              <a:t>5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1"/>
          </p:nvPr>
        </p:nvSpPr>
        <p:spPr>
          <a:xfrm>
            <a:off x="1576793" y="2772462"/>
            <a:ext cx="2506503" cy="274156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00"/>
              </a:spcBef>
              <a:buSzTx/>
              <a:buNone/>
              <a:defRPr sz="3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Member</a:t>
            </a:r>
          </a:p>
          <a:p>
            <a:pPr marL="0" indent="0">
              <a:spcBef>
                <a:spcPts val="800"/>
              </a:spcBef>
              <a:buSzTx/>
              <a:buNone/>
              <a:defRPr sz="3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Partner</a:t>
            </a:r>
          </a:p>
          <a:p>
            <a:pPr marL="0" indent="0">
              <a:spcBef>
                <a:spcPts val="800"/>
              </a:spcBef>
              <a:buSzTx/>
              <a:buNone/>
              <a:defRPr sz="3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Supporter</a:t>
            </a:r>
          </a:p>
          <a:p>
            <a:pPr marL="0" indent="0">
              <a:spcBef>
                <a:spcPts val="800"/>
              </a:spcBef>
              <a:buSzTx/>
              <a:buNone/>
              <a:defRPr sz="3600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t>Ally</a:t>
            </a:r>
          </a:p>
        </p:txBody>
      </p:sp>
      <p:pic>
        <p:nvPicPr>
          <p:cNvPr id="435" name="image6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57296" y="1333453"/>
            <a:ext cx="3945497" cy="1053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1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3663" b="23589"/>
          <a:stretch>
            <a:fillRect/>
          </a:stretch>
        </p:blipFill>
        <p:spPr>
          <a:xfrm>
            <a:off x="2673349" y="6190627"/>
            <a:ext cx="4102101" cy="352876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762000" y="353770"/>
            <a:ext cx="7924801" cy="593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>
            <a:lvl1pPr defTabSz="384047">
              <a:defRPr sz="3359">
                <a:solidFill>
                  <a:srgbClr val="28606E"/>
                </a:solidFill>
                <a:latin typeface="Lato Heavy"/>
                <a:ea typeface="Lato Heavy"/>
                <a:cs typeface="Lato Heavy"/>
                <a:sym typeface="Lato Heavy"/>
              </a:defRPr>
            </a:lvl1pPr>
          </a:lstStyle>
          <a:p>
            <a:r>
              <a:t>Envision Equality - Empower Women</a:t>
            </a:r>
          </a:p>
        </p:txBody>
      </p:sp>
      <p:grpSp>
        <p:nvGrpSpPr>
          <p:cNvPr id="446" name="Group 446"/>
          <p:cNvGrpSpPr>
            <a:grpSpLocks noChangeAspect="1"/>
          </p:cNvGrpSpPr>
          <p:nvPr/>
        </p:nvGrpSpPr>
        <p:grpSpPr>
          <a:xfrm>
            <a:off x="5009433" y="1754367"/>
            <a:ext cx="3823043" cy="3879724"/>
            <a:chOff x="0" y="0"/>
            <a:chExt cx="3468867" cy="3520300"/>
          </a:xfrm>
        </p:grpSpPr>
        <p:sp>
          <p:nvSpPr>
            <p:cNvPr id="438" name="Shape 438"/>
            <p:cNvSpPr/>
            <p:nvPr/>
          </p:nvSpPr>
          <p:spPr>
            <a:xfrm>
              <a:off x="28040" y="8273"/>
              <a:ext cx="3412786" cy="3417776"/>
            </a:xfrm>
            <a:prstGeom prst="roundRect">
              <a:avLst>
                <a:gd name="adj" fmla="val 14554"/>
              </a:avLst>
            </a:prstGeom>
            <a:solidFill>
              <a:srgbClr val="F6BD47"/>
            </a:solidFill>
            <a:ln w="76200" cap="flat">
              <a:solidFill>
                <a:srgbClr val="FFFFFF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 flipV="1">
              <a:off x="1734433" y="0"/>
              <a:ext cx="1" cy="3434322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 flipH="1" flipV="1">
              <a:off x="0" y="1717160"/>
              <a:ext cx="3468867" cy="1"/>
            </a:xfrm>
            <a:prstGeom prst="line">
              <a:avLst/>
            </a:prstGeom>
            <a:noFill/>
            <a:ln w="762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1099433" y="1082160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5E2524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sz="1550" dirty="0">
                  <a:latin typeface="Arial" panose="020B0604020202020204" pitchFamily="34" charset="0"/>
                  <a:cs typeface="Arial" panose="020B0604020202020204" pitchFamily="34" charset="0"/>
                </a:rPr>
                <a:t>Empowering</a:t>
              </a:r>
            </a:p>
            <a:p>
              <a:pPr algn="ctr">
                <a:defRPr sz="1600">
                  <a:solidFill>
                    <a:srgbClr val="FFFFFF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sz="1550" dirty="0">
                  <a:latin typeface="Arial" panose="020B0604020202020204" pitchFamily="34" charset="0"/>
                  <a:cs typeface="Arial" panose="020B0604020202020204" pitchFamily="34" charset="0"/>
                </a:rPr>
                <a:t>Women</a:t>
              </a:r>
            </a:p>
          </p:txBody>
        </p:sp>
        <p:sp>
          <p:nvSpPr>
            <p:cNvPr id="442" name="Shape 442"/>
            <p:cNvSpPr/>
            <p:nvPr/>
          </p:nvSpPr>
          <p:spPr>
            <a:xfrm>
              <a:off x="214694" y="195466"/>
              <a:ext cx="1367042" cy="896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locally &amp;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globally</a:t>
              </a:r>
            </a:p>
          </p:txBody>
        </p:sp>
        <p:sp>
          <p:nvSpPr>
            <p:cNvPr id="443" name="Shape 443"/>
            <p:cNvSpPr/>
            <p:nvPr/>
          </p:nvSpPr>
          <p:spPr>
            <a:xfrm>
              <a:off x="1887130" y="195466"/>
              <a:ext cx="1367042" cy="8377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MAKE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lasting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 dirty="0"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</a:p>
          </p:txBody>
        </p:sp>
        <p:sp>
          <p:nvSpPr>
            <p:cNvPr id="444" name="Shape 444"/>
            <p:cNvSpPr/>
            <p:nvPr/>
          </p:nvSpPr>
          <p:spPr>
            <a:xfrm>
              <a:off x="214694" y="2494634"/>
              <a:ext cx="1367042" cy="6275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INVEST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in the future</a:t>
              </a:r>
            </a:p>
          </p:txBody>
        </p:sp>
        <p:sp>
          <p:nvSpPr>
            <p:cNvPr id="445" name="Shape 445"/>
            <p:cNvSpPr/>
            <p:nvPr/>
          </p:nvSpPr>
          <p:spPr>
            <a:xfrm>
              <a:off x="1887130" y="2354934"/>
              <a:ext cx="1367042" cy="11653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Be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DEVELOPED</a:t>
              </a:r>
            </a:p>
            <a:p>
              <a:pPr algn="ctr">
                <a:defRPr>
                  <a:solidFill>
                    <a:srgbClr val="562020"/>
                  </a:solidFill>
                  <a:latin typeface="Hypatia Sans Pro Semibold"/>
                  <a:ea typeface="Hypatia Sans Pro Semibold"/>
                  <a:cs typeface="Hypatia Sans Pro Semibold"/>
                  <a:sym typeface="Hypatia Sans Pro Semibold"/>
                </a:defRPr>
              </a:pPr>
              <a:r>
                <a:rPr>
                  <a:latin typeface="Arial" panose="020B0604020202020204" pitchFamily="34" charset="0"/>
                  <a:cs typeface="Arial" panose="020B0604020202020204" pitchFamily="34" charset="0"/>
                </a:rPr>
                <a:t>as leaders</a:t>
              </a:r>
            </a:p>
          </p:txBody>
        </p:sp>
      </p:grpSp>
      <p:sp>
        <p:nvSpPr>
          <p:cNvPr id="447" name="Shape 44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xfrm>
            <a:off x="8773747" y="78474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image16.jpg" descr="dr-nayreen-daruwalla-receives-donation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60188" y="4007609"/>
            <a:ext cx="3569727" cy="240891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sp>
        <p:nvSpPr>
          <p:cNvPr id="453" name="Shape 453"/>
          <p:cNvSpPr>
            <a:spLocks noGrp="1"/>
          </p:cNvSpPr>
          <p:nvPr>
            <p:ph type="body" sz="quarter" idx="1"/>
          </p:nvPr>
        </p:nvSpPr>
        <p:spPr>
          <a:xfrm>
            <a:off x="864711" y="1393772"/>
            <a:ext cx="3687682" cy="255329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defTabSz="425195">
              <a:spcBef>
                <a:spcPts val="0"/>
              </a:spcBef>
              <a:buSzTx/>
              <a:buNone/>
              <a:defRPr sz="3255"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lang="en-US" dirty="0"/>
              <a:t>t</a:t>
            </a:r>
            <a:r>
              <a:rPr lang="en-US" dirty="0" smtClean="0"/>
              <a:t>hru</a:t>
            </a:r>
          </a:p>
          <a:p>
            <a:pPr marL="0" indent="0" defTabSz="425195">
              <a:spcBef>
                <a:spcPts val="0"/>
              </a:spcBef>
              <a:buSzTx/>
              <a:buNone/>
              <a:defRPr sz="3255"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 smtClean="0"/>
              <a:t>Advocacy</a:t>
            </a:r>
            <a:endParaRPr dirty="0"/>
          </a:p>
          <a:p>
            <a:pPr marL="0" indent="0" defTabSz="425195">
              <a:spcBef>
                <a:spcPts val="0"/>
              </a:spcBef>
              <a:buSzTx/>
              <a:buNone/>
              <a:defRPr sz="3255"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/>
              <a:t>Service</a:t>
            </a:r>
          </a:p>
          <a:p>
            <a:pPr marL="0" indent="0" defTabSz="425195">
              <a:spcBef>
                <a:spcPts val="0"/>
              </a:spcBef>
              <a:buSzTx/>
              <a:buNone/>
              <a:defRPr sz="3255"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/>
              <a:t>Education</a:t>
            </a:r>
            <a:endParaRPr sz="2232" dirty="0"/>
          </a:p>
          <a:p>
            <a:pPr marL="0" indent="0" defTabSz="425195">
              <a:spcBef>
                <a:spcPts val="500"/>
              </a:spcBef>
              <a:buSzTx/>
              <a:buNone/>
              <a:defRPr sz="1860">
                <a:latin typeface="Lato Regular"/>
                <a:ea typeface="Lato Regular"/>
                <a:cs typeface="Lato Regular"/>
                <a:sym typeface="Lato Regular"/>
              </a:defRPr>
            </a:pPr>
            <a:endParaRPr sz="2232" dirty="0"/>
          </a:p>
          <a:p>
            <a:pPr marL="0" indent="0" defTabSz="425195">
              <a:spcBef>
                <a:spcPts val="500"/>
              </a:spcBef>
              <a:buSzTx/>
              <a:buNone/>
              <a:defRPr sz="2232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Zonta Says NO! to Violence against Women</a:t>
            </a:r>
          </a:p>
        </p:txBody>
      </p:sp>
      <p:sp>
        <p:nvSpPr>
          <p:cNvPr id="455" name="Shape 455"/>
          <p:cNvSpPr/>
          <p:nvPr/>
        </p:nvSpPr>
        <p:spPr>
          <a:xfrm>
            <a:off x="5285244" y="1182453"/>
            <a:ext cx="3326892" cy="27646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586" extrusionOk="0">
                <a:moveTo>
                  <a:pt x="0" y="0"/>
                </a:moveTo>
                <a:lnTo>
                  <a:pt x="42" y="21478"/>
                </a:lnTo>
                <a:lnTo>
                  <a:pt x="21460" y="21586"/>
                </a:lnTo>
                <a:lnTo>
                  <a:pt x="21486" y="10808"/>
                </a:lnTo>
                <a:cubicBezTo>
                  <a:pt x="21600" y="6927"/>
                  <a:pt x="20066" y="2580"/>
                  <a:pt x="17448" y="933"/>
                </a:cubicBezTo>
                <a:cubicBezTo>
                  <a:pt x="16892" y="583"/>
                  <a:pt x="16300" y="368"/>
                  <a:pt x="15695" y="226"/>
                </a:cubicBezTo>
                <a:cubicBezTo>
                  <a:pt x="14970" y="56"/>
                  <a:pt x="14224" y="-14"/>
                  <a:pt x="13476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D47"/>
          </a:solidFill>
          <a:ln w="762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algn="ctr">
              <a:defRPr sz="20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5570477" y="1393772"/>
            <a:ext cx="2121455" cy="131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/>
              <a:t>MAKE</a:t>
            </a:r>
          </a:p>
          <a:p>
            <a:pPr algn="ctr">
              <a:defRPr sz="28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/>
              <a:t>lasting</a:t>
            </a:r>
          </a:p>
          <a:p>
            <a:pPr algn="ctr">
              <a:defRPr sz="28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rPr dirty="0"/>
              <a:t>change</a:t>
            </a:r>
          </a:p>
        </p:txBody>
      </p:sp>
      <p:pic>
        <p:nvPicPr>
          <p:cNvPr id="457" name="image17.jpg" descr="ZontaUN2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98939" y="2925097"/>
            <a:ext cx="3569727" cy="2508932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775" y="48363"/>
            <a:ext cx="898576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hape 44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Shape 448"/>
          <p:cNvSpPr>
            <a:spLocks noGrp="1"/>
          </p:cNvSpPr>
          <p:nvPr>
            <p:ph type="sldNum" sz="quarter" idx="2"/>
          </p:nvPr>
        </p:nvSpPr>
        <p:spPr>
          <a:xfrm>
            <a:off x="8773747" y="78474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51639" y="4885317"/>
            <a:ext cx="2577847" cy="194491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>
            <a:spLocks noGrp="1"/>
          </p:cNvSpPr>
          <p:nvPr>
            <p:ph type="body" sz="half" idx="1"/>
          </p:nvPr>
        </p:nvSpPr>
        <p:spPr>
          <a:xfrm>
            <a:off x="4776330" y="1547862"/>
            <a:ext cx="3687682" cy="45786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38911">
              <a:spcBef>
                <a:spcPts val="900"/>
              </a:spcBef>
              <a:buSzTx/>
              <a:buNone/>
              <a:defRPr sz="1919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More than 30,000 Members</a:t>
            </a:r>
          </a:p>
          <a:p>
            <a:pPr marL="0" indent="0" defTabSz="438911">
              <a:spcBef>
                <a:spcPts val="900"/>
              </a:spcBef>
              <a:buSzTx/>
              <a:buNone/>
              <a:defRPr sz="1919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More than 1100 Clubs</a:t>
            </a:r>
          </a:p>
          <a:p>
            <a:pPr marL="0" indent="0" defTabSz="438911">
              <a:spcBef>
                <a:spcPts val="900"/>
              </a:spcBef>
              <a:buSzTx/>
              <a:buNone/>
              <a:defRPr sz="1919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Nearly 70 </a:t>
            </a:r>
            <a:r>
              <a:rPr dirty="0" smtClean="0"/>
              <a:t>Countries</a:t>
            </a:r>
            <a:endParaRPr lang="en-US" dirty="0" smtClean="0"/>
          </a:p>
          <a:p>
            <a:pPr marL="0" indent="0" defTabSz="438911">
              <a:spcBef>
                <a:spcPts val="900"/>
              </a:spcBef>
              <a:buSzTx/>
              <a:buNone/>
              <a:defRPr sz="1919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dirty="0"/>
              <a:t>Founded in 1919</a:t>
            </a:r>
          </a:p>
          <a:p>
            <a:pPr marL="0" indent="0" defTabSz="438911">
              <a:spcBef>
                <a:spcPts val="900"/>
              </a:spcBef>
              <a:buSzTx/>
              <a:buNone/>
              <a:defRPr sz="1919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 smtClean="0"/>
              <a:t>Thousands </a:t>
            </a:r>
            <a:r>
              <a:rPr dirty="0"/>
              <a:t>of </a:t>
            </a:r>
            <a:r>
              <a:rPr lang="en-US" dirty="0" smtClean="0"/>
              <a:t>Local </a:t>
            </a:r>
            <a:r>
              <a:rPr dirty="0" smtClean="0"/>
              <a:t>Service </a:t>
            </a:r>
            <a:r>
              <a:rPr dirty="0"/>
              <a:t>Projects</a:t>
            </a:r>
          </a:p>
          <a:p>
            <a:pPr marL="0" indent="0" defTabSz="438911">
              <a:spcBef>
                <a:spcPts val="900"/>
              </a:spcBef>
              <a:buSzTx/>
              <a:buNone/>
              <a:defRPr sz="1919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General Consultative Status with  the </a:t>
            </a:r>
            <a:r>
              <a:rPr dirty="0" smtClean="0"/>
              <a:t>UN</a:t>
            </a:r>
            <a:endParaRPr dirty="0"/>
          </a:p>
        </p:txBody>
      </p:sp>
      <p:sp>
        <p:nvSpPr>
          <p:cNvPr id="462" name="Shape 462"/>
          <p:cNvSpPr/>
          <p:nvPr/>
        </p:nvSpPr>
        <p:spPr>
          <a:xfrm flipH="1">
            <a:off x="660121" y="1585424"/>
            <a:ext cx="3782546" cy="3055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586" extrusionOk="0">
                <a:moveTo>
                  <a:pt x="0" y="0"/>
                </a:moveTo>
                <a:lnTo>
                  <a:pt x="42" y="21478"/>
                </a:lnTo>
                <a:lnTo>
                  <a:pt x="21460" y="21586"/>
                </a:lnTo>
                <a:lnTo>
                  <a:pt x="21486" y="10808"/>
                </a:lnTo>
                <a:cubicBezTo>
                  <a:pt x="21600" y="6927"/>
                  <a:pt x="20066" y="2580"/>
                  <a:pt x="17448" y="933"/>
                </a:cubicBezTo>
                <a:cubicBezTo>
                  <a:pt x="16892" y="583"/>
                  <a:pt x="16300" y="368"/>
                  <a:pt x="15695" y="226"/>
                </a:cubicBezTo>
                <a:cubicBezTo>
                  <a:pt x="14970" y="56"/>
                  <a:pt x="14224" y="-14"/>
                  <a:pt x="13476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D47"/>
          </a:solidFill>
          <a:ln w="762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endParaRPr/>
          </a:p>
        </p:txBody>
      </p:sp>
      <p:pic>
        <p:nvPicPr>
          <p:cNvPr id="463" name="image19.png" descr="zontamap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7851" y="3399971"/>
            <a:ext cx="3738563" cy="2726558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1490650" y="1939872"/>
            <a:ext cx="2121455" cy="131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752E2D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t>IMPACT</a:t>
            </a:r>
          </a:p>
          <a:p>
            <a:pPr algn="ctr">
              <a:defRPr sz="2800">
                <a:solidFill>
                  <a:srgbClr val="752E2D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t>locally &amp;</a:t>
            </a:r>
          </a:p>
          <a:p>
            <a:pPr algn="ctr">
              <a:defRPr sz="2800">
                <a:solidFill>
                  <a:srgbClr val="752E2D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t>globally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7851" y="0"/>
            <a:ext cx="89184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44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hape 448"/>
          <p:cNvSpPr>
            <a:spLocks noGrp="1"/>
          </p:cNvSpPr>
          <p:nvPr>
            <p:ph type="sldNum" sz="quarter" idx="2"/>
          </p:nvPr>
        </p:nvSpPr>
        <p:spPr>
          <a:xfrm>
            <a:off x="8773747" y="78474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/>
        </p:nvSpPr>
        <p:spPr>
          <a:xfrm rot="10800000">
            <a:off x="710921" y="3566624"/>
            <a:ext cx="3782546" cy="3055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2" h="21586" extrusionOk="0">
                <a:moveTo>
                  <a:pt x="0" y="0"/>
                </a:moveTo>
                <a:lnTo>
                  <a:pt x="42" y="21478"/>
                </a:lnTo>
                <a:lnTo>
                  <a:pt x="21460" y="21586"/>
                </a:lnTo>
                <a:lnTo>
                  <a:pt x="21486" y="10808"/>
                </a:lnTo>
                <a:cubicBezTo>
                  <a:pt x="21600" y="6927"/>
                  <a:pt x="20066" y="2580"/>
                  <a:pt x="17448" y="933"/>
                </a:cubicBezTo>
                <a:cubicBezTo>
                  <a:pt x="16892" y="583"/>
                  <a:pt x="16300" y="368"/>
                  <a:pt x="15695" y="226"/>
                </a:cubicBezTo>
                <a:cubicBezTo>
                  <a:pt x="14970" y="56"/>
                  <a:pt x="14224" y="-14"/>
                  <a:pt x="13476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F5BD47"/>
          </a:solidFill>
          <a:ln w="762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000">
                <a:solidFill>
                  <a:srgbClr val="4E1F1E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endParaRPr/>
          </a:p>
        </p:txBody>
      </p:sp>
      <p:pic>
        <p:nvPicPr>
          <p:cNvPr id="470" name="image2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73743" y="1353343"/>
            <a:ext cx="2856520" cy="2601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9" h="21555" extrusionOk="0">
                <a:moveTo>
                  <a:pt x="10380" y="1"/>
                </a:moveTo>
                <a:cubicBezTo>
                  <a:pt x="84" y="-2"/>
                  <a:pt x="598" y="-26"/>
                  <a:pt x="201" y="714"/>
                </a:cubicBezTo>
                <a:cubicBezTo>
                  <a:pt x="8" y="1073"/>
                  <a:pt x="1" y="1547"/>
                  <a:pt x="0" y="10779"/>
                </a:cubicBezTo>
                <a:cubicBezTo>
                  <a:pt x="0" y="10952"/>
                  <a:pt x="0" y="11010"/>
                  <a:pt x="0" y="11177"/>
                </a:cubicBezTo>
                <a:cubicBezTo>
                  <a:pt x="0" y="11259"/>
                  <a:pt x="0" y="11241"/>
                  <a:pt x="0" y="11325"/>
                </a:cubicBezTo>
                <a:cubicBezTo>
                  <a:pt x="-1" y="20954"/>
                  <a:pt x="-1" y="20771"/>
                  <a:pt x="575" y="21311"/>
                </a:cubicBezTo>
                <a:lnTo>
                  <a:pt x="833" y="21554"/>
                </a:lnTo>
                <a:lnTo>
                  <a:pt x="11479" y="21554"/>
                </a:lnTo>
                <a:cubicBezTo>
                  <a:pt x="21572" y="21557"/>
                  <a:pt x="21120" y="21574"/>
                  <a:pt x="21401" y="20834"/>
                </a:cubicBezTo>
                <a:cubicBezTo>
                  <a:pt x="21599" y="20313"/>
                  <a:pt x="21599" y="1242"/>
                  <a:pt x="21401" y="721"/>
                </a:cubicBezTo>
                <a:cubicBezTo>
                  <a:pt x="21121" y="-18"/>
                  <a:pt x="21543" y="-2"/>
                  <a:pt x="11500" y="1"/>
                </a:cubicBezTo>
                <a:lnTo>
                  <a:pt x="11063" y="1"/>
                </a:lnTo>
                <a:lnTo>
                  <a:pt x="10380" y="1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71" name="Shape 471"/>
          <p:cNvSpPr>
            <a:spLocks noGrp="1"/>
          </p:cNvSpPr>
          <p:nvPr>
            <p:ph type="body" sz="half" idx="1"/>
          </p:nvPr>
        </p:nvSpPr>
        <p:spPr>
          <a:xfrm>
            <a:off x="4709081" y="1370062"/>
            <a:ext cx="4008278" cy="39198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448055">
              <a:spcBef>
                <a:spcPts val="900"/>
              </a:spcBef>
              <a:buSzTx/>
              <a:buNone/>
              <a:defRPr sz="1764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$5 million each 2 years for International Service Projects</a:t>
            </a:r>
          </a:p>
          <a:p>
            <a:pPr marL="0" indent="0" defTabSz="448055">
              <a:spcBef>
                <a:spcPts val="900"/>
              </a:spcBef>
              <a:buSzTx/>
              <a:buNone/>
              <a:defRPr sz="1764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$10 million cumulative  for ZI Strategies against Violence against Women (ZISVAW)</a:t>
            </a:r>
          </a:p>
          <a:p>
            <a:pPr marL="0" indent="0" defTabSz="448055">
              <a:spcBef>
                <a:spcPts val="900"/>
              </a:spcBef>
              <a:buSzTx/>
              <a:buNone/>
              <a:defRPr sz="1764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$100,000’s in Scholarships annually</a:t>
            </a:r>
          </a:p>
          <a:p>
            <a:pPr marL="0" indent="0" defTabSz="448055">
              <a:spcBef>
                <a:spcPts val="900"/>
              </a:spcBef>
              <a:buSzTx/>
              <a:buNone/>
              <a:defRPr sz="1764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Thousands of </a:t>
            </a:r>
            <a:r>
              <a:rPr dirty="0" smtClean="0"/>
              <a:t>Service Projects</a:t>
            </a:r>
            <a:r>
              <a:rPr lang="en-US" dirty="0" smtClean="0"/>
              <a:t> around the world by clubs and districts</a:t>
            </a:r>
            <a:endParaRPr dirty="0"/>
          </a:p>
          <a:p>
            <a:pPr marL="0" indent="0" defTabSz="448055">
              <a:spcBef>
                <a:spcPts val="900"/>
              </a:spcBef>
              <a:buSzTx/>
              <a:buNone/>
              <a:defRPr sz="1764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Zonta Says NO! to Violence against Women</a:t>
            </a:r>
          </a:p>
          <a:p>
            <a:pPr marL="0" indent="0" defTabSz="448055">
              <a:spcBef>
                <a:spcPts val="900"/>
              </a:spcBef>
              <a:buSzTx/>
              <a:buNone/>
              <a:defRPr sz="1764"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dirty="0"/>
              <a:t>Empowering  thousands of Women and Girls through Legislation, Advocacy and Service</a:t>
            </a:r>
          </a:p>
        </p:txBody>
      </p:sp>
      <p:sp>
        <p:nvSpPr>
          <p:cNvPr id="473" name="Shape 473"/>
          <p:cNvSpPr/>
          <p:nvPr/>
        </p:nvSpPr>
        <p:spPr>
          <a:xfrm>
            <a:off x="1541439" y="4652608"/>
            <a:ext cx="2121454" cy="131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752E2D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t>INVEST</a:t>
            </a:r>
          </a:p>
          <a:p>
            <a:pPr algn="ctr">
              <a:defRPr sz="2800">
                <a:solidFill>
                  <a:srgbClr val="752E2D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t>in the</a:t>
            </a:r>
          </a:p>
          <a:p>
            <a:pPr algn="ctr">
              <a:defRPr sz="2800">
                <a:solidFill>
                  <a:srgbClr val="752E2D"/>
                </a:solidFill>
                <a:latin typeface="Hypatia Sans Pro Semibold"/>
                <a:ea typeface="Hypatia Sans Pro Semibold"/>
                <a:cs typeface="Hypatia Sans Pro Semibold"/>
                <a:sym typeface="Hypatia Sans Pro Semibold"/>
              </a:defRPr>
            </a:pPr>
            <a:r>
              <a:t>future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0920" y="71883"/>
            <a:ext cx="89716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447"/>
          <p:cNvSpPr/>
          <p:nvPr/>
        </p:nvSpPr>
        <p:spPr>
          <a:xfrm>
            <a:off x="8693993" y="0"/>
            <a:ext cx="348407" cy="421203"/>
          </a:xfrm>
          <a:prstGeom prst="rect">
            <a:avLst/>
          </a:prstGeom>
          <a:solidFill>
            <a:srgbClr val="83242C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hape 448"/>
          <p:cNvSpPr>
            <a:spLocks noGrp="1"/>
          </p:cNvSpPr>
          <p:nvPr>
            <p:ph type="sldNum" sz="quarter" idx="2"/>
          </p:nvPr>
        </p:nvSpPr>
        <p:spPr>
          <a:xfrm>
            <a:off x="8773747" y="78474"/>
            <a:ext cx="188899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ontaInternational_PowerPoint_TE">
  <a:themeElements>
    <a:clrScheme name="ZontaInternational_PowerPoint_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ZontaInternational_PowerPoint_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ZontaInternational_PowerPoint_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ZontaInternational_PowerPoint_TE">
  <a:themeElements>
    <a:clrScheme name="ZontaInternational_PowerPoint_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ZontaInternational_PowerPoint_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ZontaInternational_PowerPoint_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651</Words>
  <Application>Microsoft Office PowerPoint</Application>
  <PresentationFormat>On-screen Show (4:3)</PresentationFormat>
  <Paragraphs>173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ZontaInternational_PowerPoint_TE</vt:lpstr>
      <vt:lpstr>Join Zonta!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Zonta!</dc:title>
  <dc:creator>María José Landeira Østergård [MJLO]</dc:creator>
  <cp:lastModifiedBy>Deidre Boysen</cp:lastModifiedBy>
  <cp:revision>21</cp:revision>
  <cp:lastPrinted>2016-01-26T18:18:10Z</cp:lastPrinted>
  <dcterms:modified xsi:type="dcterms:W3CDTF">2016-09-08T21:44:37Z</dcterms:modified>
</cp:coreProperties>
</file>