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5"/>
  </p:notesMasterIdLst>
  <p:sldIdLst>
    <p:sldId id="260" r:id="rId2"/>
    <p:sldId id="264" r:id="rId3"/>
    <p:sldId id="269" r:id="rId4"/>
    <p:sldId id="276" r:id="rId5"/>
    <p:sldId id="272" r:id="rId6"/>
    <p:sldId id="266" r:id="rId7"/>
    <p:sldId id="265" r:id="rId8"/>
    <p:sldId id="274" r:id="rId9"/>
    <p:sldId id="267" r:id="rId10"/>
    <p:sldId id="268" r:id="rId11"/>
    <p:sldId id="278" r:id="rId12"/>
    <p:sldId id="277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F71"/>
    <a:srgbClr val="A9A8A9"/>
    <a:srgbClr val="509DA7"/>
    <a:srgbClr val="802228"/>
    <a:srgbClr val="FED6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780B2-D06C-4898-A423-24D65679276B}" type="datetimeFigureOut">
              <a:rPr lang="en-GB" smtClean="0"/>
              <a:pPr/>
              <a:t>20/06/2016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30259-7627-4C7F-87E1-1C90EEEE49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8482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B09B2-A7DE-496B-A236-7B9FE7190596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FD88E-6E7B-4A3E-A662-A52C894F3F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8207" b="8946"/>
          <a:stretch/>
        </p:blipFill>
        <p:spPr>
          <a:xfrm>
            <a:off x="2514596" y="967563"/>
            <a:ext cx="4114804" cy="317913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3716" y="5029200"/>
            <a:ext cx="9171432" cy="1828800"/>
          </a:xfrm>
          <a:prstGeom prst="rect">
            <a:avLst/>
          </a:prstGeom>
          <a:solidFill>
            <a:srgbClr val="509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03217" y="5150841"/>
            <a:ext cx="1937563" cy="127115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9401" y="6424420"/>
            <a:ext cx="378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0" i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Women </a:t>
            </a:r>
            <a:r>
              <a:rPr lang="en-US" sz="1700" b="1" i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b="1" i="0" baseline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TOGETHER!</a:t>
            </a:r>
            <a:endParaRPr lang="en-US" sz="1800" b="1" i="0" baseline="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078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3716" y="5029200"/>
            <a:ext cx="9171432" cy="1828800"/>
          </a:xfrm>
          <a:prstGeom prst="rect">
            <a:avLst/>
          </a:prstGeom>
          <a:solidFill>
            <a:srgbClr val="509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054" t="8207" r="6596" b="8946"/>
          <a:stretch/>
        </p:blipFill>
        <p:spPr>
          <a:xfrm>
            <a:off x="3378160" y="809913"/>
            <a:ext cx="2387680" cy="20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03219" y="5150841"/>
            <a:ext cx="1937563" cy="127115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9401" y="6424420"/>
            <a:ext cx="378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0" i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Women </a:t>
            </a:r>
            <a:r>
              <a:rPr lang="en-US" sz="1700" b="1" i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b="1" i="0" baseline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TOGETHER!</a:t>
            </a:r>
            <a:endParaRPr lang="en-US" sz="1800" b="1" i="0" baseline="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7917" y="3254321"/>
            <a:ext cx="8280000" cy="72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7917" y="4177753"/>
            <a:ext cx="8280000" cy="678027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Click to enter the presenters name</a:t>
            </a:r>
          </a:p>
        </p:txBody>
      </p:sp>
    </p:spTree>
    <p:extLst>
      <p:ext uri="{BB962C8B-B14F-4D97-AF65-F5344CB8AC3E}">
        <p14:creationId xmlns:p14="http://schemas.microsoft.com/office/powerpoint/2010/main" xmlns="" val="3718744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013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487680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9763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2999"/>
            <a:ext cx="82296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-13716" y="6735775"/>
            <a:ext cx="9171432" cy="137160"/>
          </a:xfrm>
          <a:prstGeom prst="rect">
            <a:avLst/>
          </a:prstGeom>
          <a:solidFill>
            <a:srgbClr val="005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6172200"/>
            <a:ext cx="9144000" cy="566928"/>
          </a:xfrm>
          <a:prstGeom prst="rect">
            <a:avLst/>
          </a:prstGeom>
          <a:solidFill>
            <a:srgbClr val="A9A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-13716" y="6736080"/>
            <a:ext cx="9171432" cy="45720"/>
          </a:xfrm>
          <a:prstGeom prst="rect">
            <a:avLst/>
          </a:prstGeom>
          <a:solidFill>
            <a:srgbClr val="509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7422" y="6229348"/>
            <a:ext cx="714122" cy="40233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576262" y="6249924"/>
            <a:ext cx="0" cy="411480"/>
          </a:xfrm>
          <a:prstGeom prst="line">
            <a:avLst/>
          </a:prstGeom>
          <a:ln w="9525">
            <a:solidFill>
              <a:srgbClr val="005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969" y="6265164"/>
            <a:ext cx="45135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020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6" r:id="rId2"/>
    <p:sldLayoutId id="2147483713" r:id="rId3"/>
    <p:sldLayoutId id="2147483715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onta.org/Portals/0/Membership/Policies/Campaigning%20Policy_Nov%202014.pdf?ver=2016-02-19-110109-833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917" y="3254320"/>
            <a:ext cx="8280000" cy="122999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Bylaws &amp; Voting</a:t>
            </a:r>
            <a:br>
              <a:rPr lang="en-GB" dirty="0" smtClean="0"/>
            </a:br>
            <a:r>
              <a:rPr lang="en-GB" dirty="0" smtClean="0"/>
              <a:t>District 12 Training</a:t>
            </a:r>
            <a:br>
              <a:rPr lang="en-GB" dirty="0" smtClean="0"/>
            </a:br>
            <a:r>
              <a:rPr lang="en-GB" dirty="0" smtClean="0"/>
              <a:t>June 16</a:t>
            </a:r>
            <a:r>
              <a:rPr lang="en-GB" baseline="30000" dirty="0" smtClean="0"/>
              <a:t>th</a:t>
            </a:r>
            <a:r>
              <a:rPr lang="en-GB" dirty="0" smtClean="0"/>
              <a:t> &amp; 20</a:t>
            </a:r>
            <a:r>
              <a:rPr lang="en-GB" baseline="30000" dirty="0" smtClean="0"/>
              <a:t>th</a:t>
            </a:r>
            <a:r>
              <a:rPr lang="en-GB" dirty="0" smtClean="0"/>
              <a:t>,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408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NUMBER OF VOTES NEEDED</a:t>
            </a:r>
            <a:endParaRPr lang="en-GB" dirty="0">
              <a:latin typeface="Hypatia Sans Pro" panose="020B05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4218"/>
            <a:ext cx="7924800" cy="2723189"/>
          </a:xfrm>
        </p:spPr>
        <p:txBody>
          <a:bodyPr/>
          <a:lstStyle/>
          <a:p>
            <a:r>
              <a:rPr lang="en-GB" dirty="0" smtClean="0">
                <a:latin typeface="Hypatia Sans Pro" panose="020B0502020204020303" pitchFamily="34" charset="0"/>
              </a:rPr>
              <a:t>Main </a:t>
            </a:r>
            <a:r>
              <a:rPr lang="en-GB" dirty="0" smtClean="0"/>
              <a:t>m</a:t>
            </a:r>
            <a:r>
              <a:rPr lang="en-GB" dirty="0" smtClean="0">
                <a:latin typeface="Hypatia Sans Pro" panose="020B0502020204020303" pitchFamily="34" charset="0"/>
              </a:rPr>
              <a:t>otions require 2/3 votes in the affirmative</a:t>
            </a:r>
            <a:r>
              <a:rPr lang="en-GB" dirty="0"/>
              <a:t> to be </a:t>
            </a:r>
            <a:r>
              <a:rPr lang="en-GB" dirty="0" smtClean="0"/>
              <a:t>adopted.</a:t>
            </a:r>
            <a:endParaRPr lang="en-GB" dirty="0" smtClean="0">
              <a:latin typeface="Hypatia Sans Pro" panose="020B0502020204020303" pitchFamily="34" charset="0"/>
            </a:endParaRPr>
          </a:p>
          <a:p>
            <a:r>
              <a:rPr lang="en-GB" dirty="0" smtClean="0"/>
              <a:t>Amendments require majority to be adopted.</a:t>
            </a:r>
          </a:p>
          <a:p>
            <a:r>
              <a:rPr lang="en-GB" dirty="0" smtClean="0"/>
              <a:t>Resolutions require majority to be adopted. </a:t>
            </a:r>
            <a:endParaRPr lang="en-GB" dirty="0">
              <a:latin typeface="Hypatia Sans Pro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0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Bylaws &amp; Candidate Slate Review </a:t>
            </a:r>
            <a:endParaRPr lang="en-GB" dirty="0">
              <a:latin typeface="Hypatia Sans Pro" panose="020B05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924800" cy="49592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Hypatia Sans Pro" panose="020B0502020204020303" pitchFamily="34" charset="0"/>
              </a:rPr>
              <a:t>Review of proposed bylaw changes</a:t>
            </a:r>
          </a:p>
          <a:p>
            <a:r>
              <a:rPr lang="en-GB" dirty="0" smtClean="0"/>
              <a:t>Review of candidate slate</a:t>
            </a:r>
          </a:p>
          <a:p>
            <a:endParaRPr lang="en-GB" dirty="0"/>
          </a:p>
          <a:p>
            <a:r>
              <a:rPr lang="en-GB" dirty="0" smtClean="0"/>
              <a:t>Reminder:  as discussed in the logistics training</a:t>
            </a:r>
          </a:p>
          <a:p>
            <a:pPr lvl="1"/>
            <a:r>
              <a:rPr lang="en-GB" dirty="0" smtClean="0"/>
              <a:t>Delegates check in only once at beginning of convention (unless needing alternate to replace her).</a:t>
            </a:r>
          </a:p>
          <a:p>
            <a:pPr>
              <a:defRPr/>
            </a:pPr>
            <a:r>
              <a:rPr lang="en-US" sz="2800" dirty="0"/>
              <a:t>Voting </a:t>
            </a:r>
          </a:p>
          <a:p>
            <a:pPr lvl="1">
              <a:defRPr/>
            </a:pPr>
            <a:r>
              <a:rPr lang="en-US" sz="2400" dirty="0"/>
              <a:t>One voting machine given to each delegate –  don’t lose it </a:t>
            </a:r>
          </a:p>
          <a:p>
            <a:pPr lvl="1">
              <a:defRPr/>
            </a:pPr>
            <a:r>
              <a:rPr lang="en-US" sz="2400" dirty="0"/>
              <a:t>1 card to insert for each vote</a:t>
            </a:r>
          </a:p>
          <a:p>
            <a:pPr lvl="1">
              <a:defRPr/>
            </a:pPr>
            <a:r>
              <a:rPr lang="en-US" sz="2400" dirty="0"/>
              <a:t>Important matters should be discussed at club meetings, but convention is time to discuss &amp; learn new information.  Delegates get the final vote based upon what they learn at the convention</a:t>
            </a:r>
          </a:p>
          <a:p>
            <a:pPr lvl="1">
              <a:defRPr/>
            </a:pPr>
            <a:r>
              <a:rPr lang="en-US" sz="2400" dirty="0"/>
              <a:t>Clubs can advise the club carrying their proxy how they wish them to vote, but legally and technically, cannot tell the delegate how to vote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42673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Campaigning Policy</a:t>
            </a:r>
            <a:endParaRPr lang="en-GB" dirty="0">
              <a:latin typeface="Hypatia Sans Pro" panose="020B05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15390"/>
            <a:ext cx="7924800" cy="4897103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 smtClean="0">
                <a:latin typeface="Hypatia Sans Pro" panose="020B0502020204020303" pitchFamily="34" charset="0"/>
              </a:rPr>
              <a:t>Zonta</a:t>
            </a:r>
            <a:r>
              <a:rPr lang="en-GB" dirty="0" smtClean="0">
                <a:latin typeface="Hypatia Sans Pro" panose="020B0502020204020303" pitchFamily="34" charset="0"/>
              </a:rPr>
              <a:t> International Website for FULL POLICY</a:t>
            </a:r>
          </a:p>
          <a:p>
            <a:pPr marL="0" indent="0">
              <a:buNone/>
            </a:pPr>
            <a:r>
              <a:rPr lang="en-GB" sz="1050" dirty="0" smtClean="0">
                <a:latin typeface="Hypatia Sans Pro" panose="020B0502020204020303" pitchFamily="34" charset="0"/>
                <a:hlinkClick r:id="rId2"/>
              </a:rPr>
              <a:t>http</a:t>
            </a:r>
            <a:r>
              <a:rPr lang="en-GB" sz="1050" dirty="0">
                <a:latin typeface="Hypatia Sans Pro" panose="020B0502020204020303" pitchFamily="34" charset="0"/>
                <a:hlinkClick r:id="rId2"/>
              </a:rPr>
              <a:t>://</a:t>
            </a:r>
            <a:r>
              <a:rPr lang="en-GB" sz="1050" dirty="0" smtClean="0">
                <a:latin typeface="Hypatia Sans Pro" panose="020B0502020204020303" pitchFamily="34" charset="0"/>
                <a:hlinkClick r:id="rId2"/>
              </a:rPr>
              <a:t>www.zonta.org/Portals/0/Membership/Policies/Campaigning%20Policy_Nov%202014.pdf?ver=2016-02-19-110109-833</a:t>
            </a:r>
            <a:endParaRPr lang="en-GB" sz="1050" dirty="0" smtClean="0">
              <a:latin typeface="Hypatia Sans Pro" panose="020B0502020204020303" pitchFamily="34" charset="0"/>
            </a:endParaRPr>
          </a:p>
          <a:p>
            <a:r>
              <a:rPr lang="en-GB" dirty="0" smtClean="0">
                <a:latin typeface="Hypatia Sans Pro" panose="020B0502020204020303" pitchFamily="34" charset="0"/>
              </a:rPr>
              <a:t>Purpose of policy:  Ensure all candidates have the opportunity to inform members in a fair, equitable, and appropriate way.</a:t>
            </a:r>
          </a:p>
          <a:p>
            <a:r>
              <a:rPr lang="en-GB" dirty="0" smtClean="0">
                <a:latin typeface="Hypatia Sans Pro" panose="020B0502020204020303" pitchFamily="34" charset="0"/>
              </a:rPr>
              <a:t>Campaigning is NOT allowed.</a:t>
            </a:r>
          </a:p>
          <a:p>
            <a:r>
              <a:rPr lang="en-GB" dirty="0" smtClean="0">
                <a:latin typeface="Hypatia Sans Pro" panose="020B0502020204020303" pitchFamily="34" charset="0"/>
              </a:rPr>
              <a:t>Campaigning is defined as “encouraging” voters to vote for or “discouraging” voters from voting for a specific candidate.  </a:t>
            </a:r>
          </a:p>
          <a:p>
            <a:r>
              <a:rPr lang="en-GB" dirty="0" err="1" smtClean="0">
                <a:latin typeface="Hypatia Sans Pro" panose="020B0502020204020303" pitchFamily="34" charset="0"/>
              </a:rPr>
              <a:t>Zontians</a:t>
            </a:r>
            <a:r>
              <a:rPr lang="en-GB" dirty="0" smtClean="0">
                <a:latin typeface="Hypatia Sans Pro" panose="020B0502020204020303" pitchFamily="34" charset="0"/>
              </a:rPr>
              <a:t> who are attending an international convention may confer with other members from their own district to discuss the candidates, but they may not instruct the delegates how to vote.</a:t>
            </a:r>
          </a:p>
          <a:p>
            <a:r>
              <a:rPr lang="en-GB" dirty="0" smtClean="0">
                <a:latin typeface="Hypatia Sans Pro" panose="020B0502020204020303" pitchFamily="34" charset="0"/>
              </a:rPr>
              <a:t>If asked </a:t>
            </a:r>
            <a:r>
              <a:rPr lang="en-GB" dirty="0" err="1" smtClean="0">
                <a:latin typeface="Hypatia Sans Pro" panose="020B0502020204020303" pitchFamily="34" charset="0"/>
              </a:rPr>
              <a:t>Zontians</a:t>
            </a:r>
            <a:r>
              <a:rPr lang="en-GB" dirty="0" smtClean="0">
                <a:latin typeface="Hypatia Sans Pro" panose="020B0502020204020303" pitchFamily="34" charset="0"/>
              </a:rPr>
              <a:t> may orally provide factual information to other </a:t>
            </a:r>
            <a:r>
              <a:rPr lang="en-GB" dirty="0" err="1" smtClean="0">
                <a:latin typeface="Hypatia Sans Pro" panose="020B0502020204020303" pitchFamily="34" charset="0"/>
              </a:rPr>
              <a:t>Zontians</a:t>
            </a:r>
            <a:r>
              <a:rPr lang="en-GB" dirty="0" smtClean="0">
                <a:latin typeface="Hypatia Sans Pro" panose="020B0502020204020303" pitchFamily="34" charset="0"/>
              </a:rPr>
              <a:t> about candidates, but may not by any means solicit votes for any candidate.</a:t>
            </a:r>
            <a:endParaRPr lang="en-GB" dirty="0">
              <a:latin typeface="Hypatia Sans Pro" panose="020B0502020204020303" pitchFamily="34" charset="0"/>
            </a:endParaRPr>
          </a:p>
          <a:p>
            <a:pPr marL="0" indent="0">
              <a:buNone/>
            </a:pPr>
            <a:endParaRPr lang="en-GB" sz="1050" dirty="0">
              <a:latin typeface="Hypatia Sans Pro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8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747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566"/>
            <a:ext cx="3500651" cy="715962"/>
          </a:xfrm>
        </p:spPr>
        <p:txBody>
          <a:bodyPr>
            <a:normAutofit/>
          </a:bodyPr>
          <a:lstStyle/>
          <a:p>
            <a:pPr algn="l"/>
            <a:r>
              <a:rPr lang="en-GB" b="0" dirty="0" smtClean="0"/>
              <a:t>MICROPHONES</a:t>
            </a:r>
            <a:endParaRPr lang="en-GB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5292120" y="4005019"/>
            <a:ext cx="2700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  <a:p>
            <a:r>
              <a:rPr lang="en-GB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an amendment to a motion.</a:t>
            </a:r>
          </a:p>
          <a:p>
            <a:r>
              <a:rPr lang="en-GB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speak </a:t>
            </a:r>
            <a:r>
              <a:rPr lang="en-GB" b="1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en-GB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motion or an amendment.</a:t>
            </a:r>
            <a:endParaRPr lang="en-GB" dirty="0">
              <a:solidFill>
                <a:srgbClr val="802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8326" y="4559016"/>
            <a:ext cx="2763174" cy="1219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</a:p>
          <a:p>
            <a:r>
              <a:rPr lang="en-GB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main motion</a:t>
            </a:r>
          </a:p>
          <a:p>
            <a:r>
              <a:rPr lang="en-GB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speak </a:t>
            </a:r>
            <a:r>
              <a:rPr lang="en-GB" b="1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b="1" dirty="0" err="1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</a:t>
            </a:r>
            <a:r>
              <a:rPr lang="en-GB" b="1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motion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56" r="22221"/>
          <a:stretch/>
        </p:blipFill>
        <p:spPr>
          <a:xfrm>
            <a:off x="7929676" y="3582534"/>
            <a:ext cx="882827" cy="23112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37" r="24034"/>
          <a:stretch/>
        </p:blipFill>
        <p:spPr>
          <a:xfrm flipH="1">
            <a:off x="757713" y="3582534"/>
            <a:ext cx="806061" cy="23112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97" r="25721"/>
          <a:stretch/>
        </p:blipFill>
        <p:spPr>
          <a:xfrm>
            <a:off x="4226335" y="30032"/>
            <a:ext cx="654946" cy="134133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15722" y="1371368"/>
            <a:ext cx="72683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PROCEDURAL</a:t>
            </a:r>
          </a:p>
          <a:p>
            <a:r>
              <a:rPr lang="en-US" b="1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</a:t>
            </a:r>
            <a:r>
              <a:rPr lang="en-US" b="1" dirty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Order </a:t>
            </a:r>
            <a:r>
              <a:rPr lang="en-US" dirty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violations </a:t>
            </a:r>
            <a:r>
              <a:rPr lang="en-US" dirty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procedure</a:t>
            </a:r>
            <a:endParaRPr lang="da-DK" dirty="0">
              <a:solidFill>
                <a:srgbClr val="802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</a:t>
            </a:r>
            <a:r>
              <a:rPr lang="en-US" b="1" dirty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b="1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Parliamentary Inquiry </a:t>
            </a:r>
            <a:r>
              <a:rPr lang="en-US" b="1" dirty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on correct procedure</a:t>
            </a:r>
            <a:endParaRPr lang="da-DK" dirty="0">
              <a:solidFill>
                <a:srgbClr val="802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  <a:r>
              <a:rPr lang="en-US" b="1" dirty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Information </a:t>
            </a:r>
            <a:r>
              <a:rPr lang="en-US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–to </a:t>
            </a:r>
            <a:r>
              <a:rPr lang="en-US" dirty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a question on the pending motion </a:t>
            </a:r>
            <a:endParaRPr lang="en-US" dirty="0" smtClean="0">
              <a:solidFill>
                <a:srgbClr val="802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Recess </a:t>
            </a:r>
            <a:r>
              <a:rPr lang="en-US" dirty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to move a recess immediately</a:t>
            </a:r>
            <a:endParaRPr lang="da-DK" dirty="0">
              <a:solidFill>
                <a:srgbClr val="802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</a:t>
            </a:r>
            <a:r>
              <a:rPr lang="en-US" b="1" dirty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US" dirty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 end the debate and to vote on the motion </a:t>
            </a:r>
            <a:r>
              <a:rPr lang="en-US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</a:t>
            </a:r>
            <a:r>
              <a:rPr lang="en-US" dirty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discussion</a:t>
            </a:r>
            <a:r>
              <a:rPr lang="en-US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a-DK" dirty="0">
              <a:solidFill>
                <a:srgbClr val="802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5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18" y="95536"/>
            <a:ext cx="2940736" cy="381083"/>
          </a:xfrm>
          <a:solidFill>
            <a:schemeClr val="bg1"/>
          </a:solidFill>
        </p:spPr>
        <p:txBody>
          <a:bodyPr anchor="t">
            <a:normAutofit fontScale="90000"/>
          </a:bodyPr>
          <a:lstStyle/>
          <a:p>
            <a:pPr algn="l"/>
            <a:r>
              <a:rPr lang="en-GB" dirty="0" smtClean="0"/>
              <a:t>PROCESS</a:t>
            </a:r>
            <a:endParaRPr lang="en-GB" dirty="0">
              <a:latin typeface="Hypatia Sans Pro" panose="020B05020202040203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64110" y="508517"/>
            <a:ext cx="2909807" cy="419972"/>
            <a:chOff x="5357" y="750887"/>
            <a:chExt cx="1601390" cy="960834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5357" y="750887"/>
              <a:ext cx="1601390" cy="960834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rIns="36000"/>
            <a:lstStyle/>
            <a:p>
              <a:pPr algn="ctr"/>
              <a:r>
                <a:rPr lang="en-GB" dirty="0" smtClean="0"/>
                <a:t>Main Motion on the screen</a:t>
              </a:r>
              <a:endParaRPr lang="en-GB" dirty="0"/>
            </a:p>
          </p:txBody>
        </p:sp>
        <p:sp>
          <p:nvSpPr>
            <p:cNvPr id="7" name="Rounded Rectangle 4"/>
            <p:cNvSpPr/>
            <p:nvPr/>
          </p:nvSpPr>
          <p:spPr>
            <a:xfrm>
              <a:off x="33499" y="779029"/>
              <a:ext cx="1545106" cy="904550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44058" y="1261033"/>
            <a:ext cx="1349910" cy="419972"/>
            <a:chOff x="5357" y="750887"/>
            <a:chExt cx="1601390" cy="960834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5357" y="750887"/>
              <a:ext cx="1601390" cy="960834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dirty="0" smtClean="0"/>
                <a:t>Discussion</a:t>
              </a:r>
              <a:endParaRPr lang="en-GB" dirty="0"/>
            </a:p>
          </p:txBody>
        </p:sp>
        <p:sp>
          <p:nvSpPr>
            <p:cNvPr id="16" name="Rounded Rectangle 4"/>
            <p:cNvSpPr/>
            <p:nvPr/>
          </p:nvSpPr>
          <p:spPr>
            <a:xfrm>
              <a:off x="33499" y="779029"/>
              <a:ext cx="1545106" cy="904550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152400" rIns="360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05147" y="1103717"/>
            <a:ext cx="2879809" cy="719952"/>
            <a:chOff x="5357" y="750887"/>
            <a:chExt cx="1601390" cy="960834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8" name="Rounded Rectangle 17"/>
            <p:cNvSpPr/>
            <p:nvPr/>
          </p:nvSpPr>
          <p:spPr>
            <a:xfrm>
              <a:off x="5357" y="750887"/>
              <a:ext cx="1601390" cy="960834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rIns="36000"/>
            <a:lstStyle/>
            <a:p>
              <a:pPr algn="ctr"/>
              <a:r>
                <a:rPr lang="en-GB" dirty="0" smtClean="0"/>
                <a:t>Amendment to the motion on the screen</a:t>
              </a:r>
              <a:endParaRPr lang="en-GB" dirty="0"/>
            </a:p>
          </p:txBody>
        </p:sp>
        <p:sp>
          <p:nvSpPr>
            <p:cNvPr id="19" name="Rounded Rectangle 4"/>
            <p:cNvSpPr/>
            <p:nvPr/>
          </p:nvSpPr>
          <p:spPr>
            <a:xfrm>
              <a:off x="33499" y="779029"/>
              <a:ext cx="1545106" cy="904550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152400" rIns="720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70096" y="2075849"/>
            <a:ext cx="1349910" cy="419972"/>
            <a:chOff x="5357" y="750887"/>
            <a:chExt cx="1601390" cy="960834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1" name="Rounded Rectangle 20"/>
            <p:cNvSpPr/>
            <p:nvPr/>
          </p:nvSpPr>
          <p:spPr>
            <a:xfrm>
              <a:off x="5357" y="750887"/>
              <a:ext cx="1601390" cy="960834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dirty="0" smtClean="0"/>
                <a:t>Discussion</a:t>
              </a:r>
              <a:endParaRPr lang="en-GB" dirty="0"/>
            </a:p>
          </p:txBody>
        </p:sp>
        <p:sp>
          <p:nvSpPr>
            <p:cNvPr id="22" name="Rounded Rectangle 4"/>
            <p:cNvSpPr/>
            <p:nvPr/>
          </p:nvSpPr>
          <p:spPr>
            <a:xfrm>
              <a:off x="33499" y="779029"/>
              <a:ext cx="1545106" cy="904550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152400" rIns="360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00074" y="2729976"/>
            <a:ext cx="689954" cy="419972"/>
            <a:chOff x="5357" y="750887"/>
            <a:chExt cx="1601390" cy="960834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4" name="Rounded Rectangle 23"/>
            <p:cNvSpPr/>
            <p:nvPr/>
          </p:nvSpPr>
          <p:spPr>
            <a:xfrm>
              <a:off x="5357" y="750887"/>
              <a:ext cx="1601390" cy="960834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dirty="0" smtClean="0"/>
                <a:t>Vote</a:t>
              </a:r>
              <a:endParaRPr lang="en-GB" dirty="0"/>
            </a:p>
          </p:txBody>
        </p:sp>
        <p:sp>
          <p:nvSpPr>
            <p:cNvPr id="25" name="Rounded Rectangle 4"/>
            <p:cNvSpPr/>
            <p:nvPr/>
          </p:nvSpPr>
          <p:spPr>
            <a:xfrm>
              <a:off x="33499" y="779029"/>
              <a:ext cx="1545106" cy="904550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152400" rIns="360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570585" y="2591886"/>
            <a:ext cx="148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2528"/>
                </a:solidFill>
              </a:rPr>
              <a:t>Majority No</a:t>
            </a:r>
            <a:endParaRPr lang="en-GB" dirty="0">
              <a:solidFill>
                <a:srgbClr val="802528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70585" y="3059373"/>
            <a:ext cx="171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2528"/>
                </a:solidFill>
              </a:rPr>
              <a:t>Majority Yes</a:t>
            </a:r>
            <a:endParaRPr lang="en-GB" dirty="0">
              <a:solidFill>
                <a:srgbClr val="802528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860150" y="3488323"/>
            <a:ext cx="2969803" cy="689954"/>
            <a:chOff x="5357" y="750887"/>
            <a:chExt cx="1601390" cy="960834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3" name="Rounded Rectangle 32"/>
            <p:cNvSpPr/>
            <p:nvPr/>
          </p:nvSpPr>
          <p:spPr>
            <a:xfrm>
              <a:off x="5357" y="750887"/>
              <a:ext cx="1601390" cy="960834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rIns="36000"/>
            <a:lstStyle/>
            <a:p>
              <a:pPr algn="ctr"/>
              <a:r>
                <a:rPr lang="en-GB" dirty="0" smtClean="0"/>
                <a:t>The amended motion on the screen</a:t>
              </a:r>
              <a:endParaRPr lang="en-GB" dirty="0"/>
            </a:p>
          </p:txBody>
        </p:sp>
        <p:sp>
          <p:nvSpPr>
            <p:cNvPr id="34" name="Rounded Rectangle 4"/>
            <p:cNvSpPr/>
            <p:nvPr/>
          </p:nvSpPr>
          <p:spPr>
            <a:xfrm>
              <a:off x="33499" y="779029"/>
              <a:ext cx="1545106" cy="904550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152400" rIns="720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70096" y="4416078"/>
            <a:ext cx="1349910" cy="419972"/>
            <a:chOff x="5357" y="750887"/>
            <a:chExt cx="1601390" cy="960834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6" name="Rounded Rectangle 35"/>
            <p:cNvSpPr/>
            <p:nvPr/>
          </p:nvSpPr>
          <p:spPr>
            <a:xfrm>
              <a:off x="5357" y="750887"/>
              <a:ext cx="1601390" cy="960834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dirty="0" smtClean="0"/>
                <a:t>Discussion</a:t>
              </a:r>
              <a:endParaRPr lang="en-GB" dirty="0"/>
            </a:p>
          </p:txBody>
        </p:sp>
        <p:sp>
          <p:nvSpPr>
            <p:cNvPr id="37" name="Rounded Rectangle 4"/>
            <p:cNvSpPr/>
            <p:nvPr/>
          </p:nvSpPr>
          <p:spPr>
            <a:xfrm>
              <a:off x="33499" y="779029"/>
              <a:ext cx="1545106" cy="904550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152400" rIns="360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3000074" y="5081846"/>
            <a:ext cx="689954" cy="419972"/>
          </a:xfrm>
          <a:prstGeom prst="roundRect">
            <a:avLst>
              <a:gd name="adj" fmla="val 1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 smtClean="0"/>
              <a:t>Vote</a:t>
            </a:r>
            <a:endParaRPr lang="en-GB" dirty="0"/>
          </a:p>
        </p:txBody>
      </p:sp>
      <p:cxnSp>
        <p:nvCxnSpPr>
          <p:cNvPr id="42" name="Elbow Connector 41"/>
          <p:cNvCxnSpPr>
            <a:stCxn id="24" idx="1"/>
            <a:endCxn id="6" idx="1"/>
          </p:cNvCxnSpPr>
          <p:nvPr/>
        </p:nvCxnSpPr>
        <p:spPr>
          <a:xfrm rot="10800000" flipH="1">
            <a:off x="3000074" y="718504"/>
            <a:ext cx="2664036" cy="2221459"/>
          </a:xfrm>
          <a:prstGeom prst="bentConnector3">
            <a:avLst>
              <a:gd name="adj1" fmla="val -69032"/>
            </a:avLst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6774036" y="2027460"/>
            <a:ext cx="689954" cy="419972"/>
            <a:chOff x="5357" y="750887"/>
            <a:chExt cx="1601390" cy="960834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44" name="Rounded Rectangle 43"/>
            <p:cNvSpPr/>
            <p:nvPr/>
          </p:nvSpPr>
          <p:spPr>
            <a:xfrm>
              <a:off x="5357" y="750887"/>
              <a:ext cx="1601390" cy="960834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dirty="0" smtClean="0"/>
                <a:t>Vote</a:t>
              </a:r>
              <a:endParaRPr lang="en-GB" dirty="0"/>
            </a:p>
          </p:txBody>
        </p:sp>
        <p:sp>
          <p:nvSpPr>
            <p:cNvPr id="45" name="Rounded Rectangle 4"/>
            <p:cNvSpPr/>
            <p:nvPr/>
          </p:nvSpPr>
          <p:spPr>
            <a:xfrm>
              <a:off x="33499" y="779029"/>
              <a:ext cx="1545106" cy="904550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152400" rIns="360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46" name="Group 45"/>
          <p:cNvGrpSpPr/>
          <p:nvPr/>
        </p:nvGrpSpPr>
        <p:grpSpPr>
          <a:xfrm rot="5400000">
            <a:off x="6977567" y="1038495"/>
            <a:ext cx="282893" cy="149990"/>
            <a:chOff x="1747670" y="1032732"/>
            <a:chExt cx="339494" cy="39714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7" name="Right Arrow 46"/>
            <p:cNvSpPr/>
            <p:nvPr/>
          </p:nvSpPr>
          <p:spPr>
            <a:xfrm>
              <a:off x="1747670" y="1032732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ight Arrow 4"/>
            <p:cNvSpPr/>
            <p:nvPr/>
          </p:nvSpPr>
          <p:spPr>
            <a:xfrm>
              <a:off x="1747670" y="1112161"/>
              <a:ext cx="237646" cy="2382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49" name="Group 48"/>
          <p:cNvGrpSpPr/>
          <p:nvPr/>
        </p:nvGrpSpPr>
        <p:grpSpPr>
          <a:xfrm rot="5400000">
            <a:off x="6977567" y="1811019"/>
            <a:ext cx="282893" cy="149990"/>
            <a:chOff x="1747670" y="1032732"/>
            <a:chExt cx="339494" cy="39714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0" name="Right Arrow 49"/>
            <p:cNvSpPr/>
            <p:nvPr/>
          </p:nvSpPr>
          <p:spPr>
            <a:xfrm>
              <a:off x="1747670" y="1032732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ight Arrow 4"/>
            <p:cNvSpPr/>
            <p:nvPr/>
          </p:nvSpPr>
          <p:spPr>
            <a:xfrm>
              <a:off x="1747670" y="1112161"/>
              <a:ext cx="237646" cy="2382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69" name="Group 68"/>
          <p:cNvGrpSpPr/>
          <p:nvPr/>
        </p:nvGrpSpPr>
        <p:grpSpPr>
          <a:xfrm rot="5400000">
            <a:off x="3240058" y="1875268"/>
            <a:ext cx="209986" cy="149990"/>
            <a:chOff x="1747670" y="1032732"/>
            <a:chExt cx="339494" cy="39714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0" name="Right Arrow 69"/>
            <p:cNvSpPr/>
            <p:nvPr/>
          </p:nvSpPr>
          <p:spPr>
            <a:xfrm>
              <a:off x="1747670" y="1032732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ight Arrow 4"/>
            <p:cNvSpPr/>
            <p:nvPr/>
          </p:nvSpPr>
          <p:spPr>
            <a:xfrm>
              <a:off x="1747670" y="1112161"/>
              <a:ext cx="237646" cy="2382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72" name="Group 71"/>
          <p:cNvGrpSpPr/>
          <p:nvPr/>
        </p:nvGrpSpPr>
        <p:grpSpPr>
          <a:xfrm rot="5400000">
            <a:off x="3240058" y="2538381"/>
            <a:ext cx="209986" cy="149990"/>
            <a:chOff x="1747670" y="1032732"/>
            <a:chExt cx="339494" cy="39714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3" name="Right Arrow 72"/>
            <p:cNvSpPr/>
            <p:nvPr/>
          </p:nvSpPr>
          <p:spPr>
            <a:xfrm>
              <a:off x="1747670" y="1032732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Right Arrow 4"/>
            <p:cNvSpPr/>
            <p:nvPr/>
          </p:nvSpPr>
          <p:spPr>
            <a:xfrm>
              <a:off x="1747670" y="1112161"/>
              <a:ext cx="237646" cy="2382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75" name="Group 74"/>
          <p:cNvGrpSpPr/>
          <p:nvPr/>
        </p:nvGrpSpPr>
        <p:grpSpPr>
          <a:xfrm rot="5400000">
            <a:off x="3183051" y="3248158"/>
            <a:ext cx="324000" cy="149990"/>
            <a:chOff x="1747670" y="1032732"/>
            <a:chExt cx="339494" cy="39714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6" name="Right Arrow 75"/>
            <p:cNvSpPr/>
            <p:nvPr/>
          </p:nvSpPr>
          <p:spPr>
            <a:xfrm>
              <a:off x="1747670" y="1032732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Right Arrow 4"/>
            <p:cNvSpPr/>
            <p:nvPr/>
          </p:nvSpPr>
          <p:spPr>
            <a:xfrm>
              <a:off x="1747670" y="1112161"/>
              <a:ext cx="237646" cy="2382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78" name="Group 77"/>
          <p:cNvGrpSpPr/>
          <p:nvPr/>
        </p:nvGrpSpPr>
        <p:grpSpPr>
          <a:xfrm rot="5400000">
            <a:off x="3240058" y="4230414"/>
            <a:ext cx="209986" cy="149990"/>
            <a:chOff x="1747670" y="1032732"/>
            <a:chExt cx="339494" cy="39714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9" name="Right Arrow 78"/>
            <p:cNvSpPr/>
            <p:nvPr/>
          </p:nvSpPr>
          <p:spPr>
            <a:xfrm>
              <a:off x="1747670" y="1032732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Right Arrow 4"/>
            <p:cNvSpPr/>
            <p:nvPr/>
          </p:nvSpPr>
          <p:spPr>
            <a:xfrm>
              <a:off x="1747670" y="1112161"/>
              <a:ext cx="237646" cy="2382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81" name="Group 80"/>
          <p:cNvGrpSpPr/>
          <p:nvPr/>
        </p:nvGrpSpPr>
        <p:grpSpPr>
          <a:xfrm rot="5400000">
            <a:off x="3240058" y="4878859"/>
            <a:ext cx="209986" cy="149990"/>
            <a:chOff x="1747670" y="1032732"/>
            <a:chExt cx="339494" cy="39714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2" name="Right Arrow 81"/>
            <p:cNvSpPr/>
            <p:nvPr/>
          </p:nvSpPr>
          <p:spPr>
            <a:xfrm>
              <a:off x="1747670" y="1032732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Right Arrow 4"/>
            <p:cNvSpPr/>
            <p:nvPr/>
          </p:nvSpPr>
          <p:spPr>
            <a:xfrm>
              <a:off x="1747670" y="1112161"/>
              <a:ext cx="237646" cy="2382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7225588" y="2428424"/>
            <a:ext cx="1749969" cy="1241067"/>
            <a:chOff x="7225588" y="2428424"/>
            <a:chExt cx="1749969" cy="1241067"/>
          </a:xfrm>
        </p:grpSpPr>
        <p:sp>
          <p:nvSpPr>
            <p:cNvPr id="55" name="TextBox 54"/>
            <p:cNvSpPr txBox="1"/>
            <p:nvPr/>
          </p:nvSpPr>
          <p:spPr>
            <a:xfrm>
              <a:off x="7512010" y="2428424"/>
              <a:ext cx="14635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802528"/>
                  </a:solidFill>
                </a:rPr>
                <a:t>Less than 2/3 YES</a:t>
              </a:r>
              <a:endParaRPr lang="en-GB" dirty="0">
                <a:solidFill>
                  <a:srgbClr val="802528"/>
                </a:solidFill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7277646" y="3009535"/>
              <a:ext cx="1469902" cy="659956"/>
              <a:chOff x="5357" y="750887"/>
              <a:chExt cx="1601390" cy="960834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64" name="Rounded Rectangle 63"/>
              <p:cNvSpPr/>
              <p:nvPr/>
            </p:nvSpPr>
            <p:spPr>
              <a:xfrm>
                <a:off x="5357" y="750887"/>
                <a:ext cx="1601390" cy="960834"/>
              </a:xfrm>
              <a:prstGeom prst="roundRect">
                <a:avLst>
                  <a:gd name="adj" fmla="val 10000"/>
                </a:avLst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GB" dirty="0" smtClean="0"/>
                  <a:t>Motion fails</a:t>
                </a:r>
                <a:endParaRPr lang="en-GB" dirty="0"/>
              </a:p>
            </p:txBody>
          </p:sp>
          <p:sp>
            <p:nvSpPr>
              <p:cNvPr id="65" name="Rounded Rectangle 4"/>
              <p:cNvSpPr/>
              <p:nvPr/>
            </p:nvSpPr>
            <p:spPr>
              <a:xfrm>
                <a:off x="33499" y="779029"/>
                <a:ext cx="1545106" cy="904550"/>
              </a:xfrm>
              <a:prstGeom prst="rect">
                <a:avLst/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000" tIns="152400" rIns="36000" bIns="152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kern="1200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 rot="3921810">
              <a:off x="7060599" y="2666809"/>
              <a:ext cx="449970" cy="119992"/>
              <a:chOff x="1747670" y="1032732"/>
              <a:chExt cx="339494" cy="39714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93" name="Right Arrow 92"/>
              <p:cNvSpPr/>
              <p:nvPr/>
            </p:nvSpPr>
            <p:spPr>
              <a:xfrm>
                <a:off x="1747670" y="1032732"/>
                <a:ext cx="339494" cy="3971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4" name="Right Arrow 4"/>
              <p:cNvSpPr/>
              <p:nvPr/>
            </p:nvSpPr>
            <p:spPr>
              <a:xfrm>
                <a:off x="1747670" y="1112161"/>
                <a:ext cx="237646" cy="238286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kern="1200"/>
              </a:p>
            </p:txBody>
          </p:sp>
        </p:grpSp>
      </p:grpSp>
      <p:grpSp>
        <p:nvGrpSpPr>
          <p:cNvPr id="143" name="Group 142"/>
          <p:cNvGrpSpPr/>
          <p:nvPr/>
        </p:nvGrpSpPr>
        <p:grpSpPr>
          <a:xfrm>
            <a:off x="5546262" y="2512496"/>
            <a:ext cx="1529899" cy="1156995"/>
            <a:chOff x="5546262" y="2512496"/>
            <a:chExt cx="1529899" cy="1156995"/>
          </a:xfrm>
        </p:grpSpPr>
        <p:sp>
          <p:nvSpPr>
            <p:cNvPr id="54" name="TextBox 53"/>
            <p:cNvSpPr txBox="1"/>
            <p:nvPr/>
          </p:nvSpPr>
          <p:spPr>
            <a:xfrm>
              <a:off x="5620076" y="2535214"/>
              <a:ext cx="1069600" cy="384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802528"/>
                  </a:solidFill>
                </a:rPr>
                <a:t>2/3 YES</a:t>
              </a:r>
              <a:endParaRPr lang="en-GB" dirty="0">
                <a:solidFill>
                  <a:srgbClr val="802528"/>
                </a:solidFill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5546262" y="3009535"/>
              <a:ext cx="1469902" cy="659956"/>
              <a:chOff x="5357" y="750887"/>
              <a:chExt cx="1601390" cy="960834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58" name="Rounded Rectangle 57"/>
              <p:cNvSpPr/>
              <p:nvPr/>
            </p:nvSpPr>
            <p:spPr>
              <a:xfrm>
                <a:off x="5357" y="750887"/>
                <a:ext cx="1601390" cy="960834"/>
              </a:xfrm>
              <a:prstGeom prst="roundRect">
                <a:avLst>
                  <a:gd name="adj" fmla="val 10000"/>
                </a:avLst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GB" dirty="0" smtClean="0"/>
                  <a:t>Motion carries</a:t>
                </a:r>
                <a:endParaRPr lang="en-GB" dirty="0"/>
              </a:p>
            </p:txBody>
          </p:sp>
          <p:sp>
            <p:nvSpPr>
              <p:cNvPr id="59" name="Rounded Rectangle 4"/>
              <p:cNvSpPr/>
              <p:nvPr/>
            </p:nvSpPr>
            <p:spPr>
              <a:xfrm>
                <a:off x="33499" y="779029"/>
                <a:ext cx="1545106" cy="904550"/>
              </a:xfrm>
              <a:prstGeom prst="rect">
                <a:avLst/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000" tIns="152400" rIns="36000" bIns="152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kern="1200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 rot="17678190" flipH="1">
              <a:off x="6791180" y="2677485"/>
              <a:ext cx="449970" cy="119992"/>
              <a:chOff x="1747670" y="1032732"/>
              <a:chExt cx="339494" cy="39714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96" name="Right Arrow 95"/>
              <p:cNvSpPr/>
              <p:nvPr/>
            </p:nvSpPr>
            <p:spPr>
              <a:xfrm>
                <a:off x="1747670" y="1032732"/>
                <a:ext cx="339494" cy="3971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7" name="Right Arrow 4"/>
              <p:cNvSpPr/>
              <p:nvPr/>
            </p:nvSpPr>
            <p:spPr>
              <a:xfrm>
                <a:off x="1747670" y="1112161"/>
                <a:ext cx="237646" cy="238286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kern="1200"/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 rot="10800000">
            <a:off x="4784956" y="1347385"/>
            <a:ext cx="1591058" cy="164354"/>
            <a:chOff x="1747670" y="1032732"/>
            <a:chExt cx="339494" cy="39714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9" name="Right Arrow 98"/>
            <p:cNvSpPr/>
            <p:nvPr/>
          </p:nvSpPr>
          <p:spPr>
            <a:xfrm>
              <a:off x="1747670" y="1032732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Right Arrow 4"/>
            <p:cNvSpPr/>
            <p:nvPr/>
          </p:nvSpPr>
          <p:spPr>
            <a:xfrm>
              <a:off x="1747670" y="1112161"/>
              <a:ext cx="237646" cy="2382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06237" y="5430185"/>
            <a:ext cx="3596809" cy="1289193"/>
            <a:chOff x="637229" y="5430185"/>
            <a:chExt cx="3596809" cy="1289193"/>
          </a:xfrm>
        </p:grpSpPr>
        <p:sp>
          <p:nvSpPr>
            <p:cNvPr id="122" name="TextBox 121"/>
            <p:cNvSpPr txBox="1"/>
            <p:nvPr/>
          </p:nvSpPr>
          <p:spPr>
            <a:xfrm>
              <a:off x="2776403" y="5430185"/>
              <a:ext cx="1434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802528"/>
                  </a:solidFill>
                </a:rPr>
                <a:t>Less than 2/3 YES</a:t>
              </a:r>
              <a:endParaRPr lang="en-GB" dirty="0">
                <a:solidFill>
                  <a:srgbClr val="802528"/>
                </a:solidFill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2542038" y="6059422"/>
              <a:ext cx="1692000" cy="659956"/>
              <a:chOff x="5357" y="750887"/>
              <a:chExt cx="1601390" cy="960834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127" name="Rounded Rectangle 126"/>
              <p:cNvSpPr/>
              <p:nvPr/>
            </p:nvSpPr>
            <p:spPr>
              <a:xfrm>
                <a:off x="5357" y="750887"/>
                <a:ext cx="1601390" cy="960834"/>
              </a:xfrm>
              <a:prstGeom prst="roundRect">
                <a:avLst>
                  <a:gd name="adj" fmla="val 10000"/>
                </a:avLst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GB" dirty="0" smtClean="0"/>
                  <a:t>The amended motion fails</a:t>
                </a:r>
                <a:endParaRPr lang="en-GB" dirty="0"/>
              </a:p>
            </p:txBody>
          </p:sp>
          <p:sp>
            <p:nvSpPr>
              <p:cNvPr id="128" name="Rounded Rectangle 4"/>
              <p:cNvSpPr/>
              <p:nvPr/>
            </p:nvSpPr>
            <p:spPr>
              <a:xfrm>
                <a:off x="33499" y="779029"/>
                <a:ext cx="1545106" cy="904550"/>
              </a:xfrm>
              <a:prstGeom prst="rect">
                <a:avLst/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000" tIns="152400" rIns="36000" bIns="152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kern="1200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 rot="3921810">
              <a:off x="2324991" y="5740759"/>
              <a:ext cx="449970" cy="119992"/>
              <a:chOff x="1747670" y="1032732"/>
              <a:chExt cx="339494" cy="39714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30" name="Right Arrow 129"/>
              <p:cNvSpPr/>
              <p:nvPr/>
            </p:nvSpPr>
            <p:spPr>
              <a:xfrm>
                <a:off x="1747670" y="1032732"/>
                <a:ext cx="339494" cy="3971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1" name="Right Arrow 4"/>
              <p:cNvSpPr/>
              <p:nvPr/>
            </p:nvSpPr>
            <p:spPr>
              <a:xfrm>
                <a:off x="1747670" y="1112161"/>
                <a:ext cx="237646" cy="238286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kern="1200"/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1052910" y="5609164"/>
              <a:ext cx="1069600" cy="384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802528"/>
                  </a:solidFill>
                </a:rPr>
                <a:t>2/3 YES</a:t>
              </a:r>
              <a:endParaRPr lang="en-GB" dirty="0">
                <a:solidFill>
                  <a:srgbClr val="802528"/>
                </a:solidFill>
              </a:endParaRP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637229" y="6059422"/>
              <a:ext cx="1692000" cy="659956"/>
              <a:chOff x="5357" y="750887"/>
              <a:chExt cx="1601390" cy="960834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124" name="Rounded Rectangle 123"/>
              <p:cNvSpPr/>
              <p:nvPr/>
            </p:nvSpPr>
            <p:spPr>
              <a:xfrm>
                <a:off x="5357" y="750887"/>
                <a:ext cx="1601390" cy="960834"/>
              </a:xfrm>
              <a:prstGeom prst="roundRect">
                <a:avLst>
                  <a:gd name="adj" fmla="val 10000"/>
                </a:avLst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GB" dirty="0" smtClean="0"/>
                  <a:t>The amended motion carries</a:t>
                </a:r>
                <a:endParaRPr lang="en-GB" dirty="0"/>
              </a:p>
            </p:txBody>
          </p:sp>
          <p:sp>
            <p:nvSpPr>
              <p:cNvPr id="125" name="Rounded Rectangle 4"/>
              <p:cNvSpPr/>
              <p:nvPr/>
            </p:nvSpPr>
            <p:spPr>
              <a:xfrm>
                <a:off x="33499" y="779029"/>
                <a:ext cx="1545106" cy="904550"/>
              </a:xfrm>
              <a:prstGeom prst="rect">
                <a:avLst/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000" tIns="152400" rIns="36000" bIns="152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kern="1200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 rot="17678190" flipH="1">
              <a:off x="2055572" y="5751435"/>
              <a:ext cx="449970" cy="119992"/>
              <a:chOff x="1747670" y="1032732"/>
              <a:chExt cx="339494" cy="39714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33" name="Right Arrow 132"/>
              <p:cNvSpPr/>
              <p:nvPr/>
            </p:nvSpPr>
            <p:spPr>
              <a:xfrm>
                <a:off x="1747670" y="1032732"/>
                <a:ext cx="339494" cy="3971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4" name="Right Arrow 4"/>
              <p:cNvSpPr/>
              <p:nvPr/>
            </p:nvSpPr>
            <p:spPr>
              <a:xfrm>
                <a:off x="1747670" y="1112161"/>
                <a:ext cx="237646" cy="238286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kern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2997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24208" t="14866" r="40387" b="5402"/>
          <a:stretch>
            <a:fillRect/>
          </a:stretch>
        </p:blipFill>
        <p:spPr>
          <a:xfrm>
            <a:off x="4644332" y="890588"/>
            <a:ext cx="4394893" cy="5553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088"/>
            <a:ext cx="8229600" cy="715962"/>
          </a:xfrm>
        </p:spPr>
        <p:txBody>
          <a:bodyPr/>
          <a:lstStyle/>
          <a:p>
            <a:r>
              <a:rPr lang="en-US" dirty="0" smtClean="0"/>
              <a:t>MOTION FORMS - BYLAWS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4172"/>
            <a:ext cx="4250267" cy="487680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Each Governor will receive a packet with motion </a:t>
            </a:r>
            <a:r>
              <a:rPr lang="en-US" dirty="0" smtClean="0"/>
              <a:t>forms in the room of their District meeting.</a:t>
            </a:r>
            <a:endParaRPr lang="en-US" dirty="0"/>
          </a:p>
          <a:p>
            <a:r>
              <a:rPr lang="en-US" dirty="0"/>
              <a:t>Forms on triplicate paper </a:t>
            </a:r>
          </a:p>
          <a:p>
            <a:pPr lvl="1"/>
            <a:r>
              <a:rPr lang="en-US" dirty="0"/>
              <a:t>White to President</a:t>
            </a:r>
          </a:p>
          <a:p>
            <a:pPr lvl="1"/>
            <a:r>
              <a:rPr lang="en-US" dirty="0"/>
              <a:t>Yellow to recorder</a:t>
            </a:r>
          </a:p>
          <a:p>
            <a:pPr lvl="1"/>
            <a:r>
              <a:rPr lang="en-US" dirty="0"/>
              <a:t>Pink for maker of motion</a:t>
            </a:r>
          </a:p>
          <a:p>
            <a:r>
              <a:rPr lang="en-US" dirty="0"/>
              <a:t>Additional motion forms will be with </a:t>
            </a:r>
            <a:r>
              <a:rPr lang="en-US" dirty="0" smtClean="0"/>
              <a:t>monitors, who will be sited by the microphones.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99490" y="2128345"/>
            <a:ext cx="1871733" cy="40122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143500" y="6191250"/>
            <a:ext cx="3539079" cy="25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23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936" y="211574"/>
            <a:ext cx="7924800" cy="680793"/>
          </a:xfrm>
        </p:spPr>
        <p:txBody>
          <a:bodyPr>
            <a:noAutofit/>
          </a:bodyPr>
          <a:lstStyle/>
          <a:p>
            <a:r>
              <a:rPr lang="en-GB" sz="2500" dirty="0" smtClean="0">
                <a:latin typeface="Hypatia Sans Pro" panose="020B0502020204020303" pitchFamily="34" charset="0"/>
              </a:rPr>
              <a:t>PRESENTING </a:t>
            </a:r>
            <a:r>
              <a:rPr lang="en-GB" sz="2500" b="1" dirty="0" smtClean="0">
                <a:latin typeface="Hypatia Sans Pro" panose="020B0502020204020303" pitchFamily="34" charset="0"/>
              </a:rPr>
              <a:t>MOTIONS</a:t>
            </a:r>
            <a:endParaRPr lang="en-GB" sz="2500" dirty="0">
              <a:latin typeface="Hypatia Sans Pro" panose="020B05020202040203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9877" y="987539"/>
            <a:ext cx="796421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500" b="1" dirty="0">
                <a:solidFill>
                  <a:srgbClr val="802528"/>
                </a:solidFill>
              </a:rPr>
              <a:t>The </a:t>
            </a:r>
            <a:r>
              <a:rPr lang="en-GB" sz="2500" b="1" dirty="0" smtClean="0">
                <a:solidFill>
                  <a:srgbClr val="802528"/>
                </a:solidFill>
              </a:rPr>
              <a:t>motion </a:t>
            </a:r>
            <a:r>
              <a:rPr lang="en-GB" sz="2500" b="1" dirty="0">
                <a:solidFill>
                  <a:srgbClr val="802528"/>
                </a:solidFill>
              </a:rPr>
              <a:t>has been given to the President in writing in advance.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8936" y="837805"/>
            <a:ext cx="7964219" cy="13111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200" dirty="0" smtClean="0">
                <a:solidFill>
                  <a:srgbClr val="802528"/>
                </a:solidFill>
              </a:rPr>
              <a:t>Go to the PRO microphone with three copies of the motion.</a:t>
            </a:r>
          </a:p>
          <a:p>
            <a:pPr>
              <a:lnSpc>
                <a:spcPct val="90000"/>
              </a:lnSpc>
            </a:pPr>
            <a:r>
              <a:rPr lang="en-GB" sz="2200" dirty="0" smtClean="0">
                <a:solidFill>
                  <a:srgbClr val="802528"/>
                </a:solidFill>
              </a:rPr>
              <a:t>First copy for the monitor, second copy for the Board assistant and the third copy for you.</a:t>
            </a:r>
          </a:p>
          <a:p>
            <a:pPr>
              <a:lnSpc>
                <a:spcPct val="90000"/>
              </a:lnSpc>
            </a:pPr>
            <a:r>
              <a:rPr lang="en-GB" sz="2200" dirty="0" smtClean="0">
                <a:solidFill>
                  <a:srgbClr val="802528"/>
                </a:solidFill>
              </a:rPr>
              <a:t>When it is your turn to speak, start as follows:</a:t>
            </a:r>
            <a:endParaRPr lang="en-GB" sz="2200" dirty="0">
              <a:solidFill>
                <a:srgbClr val="80252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5025" y="2396397"/>
            <a:ext cx="7299433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802528"/>
                </a:solidFill>
              </a:rPr>
              <a:t>My name is _____. I am delegate for the Zonta club of _________</a:t>
            </a:r>
          </a:p>
          <a:p>
            <a:pPr>
              <a:lnSpc>
                <a:spcPct val="90000"/>
              </a:lnSpc>
            </a:pPr>
            <a:endParaRPr lang="en-GB" dirty="0" smtClean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OR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I am Governor of District ___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OR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I am Member of the Board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OR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I am a PIP</a:t>
            </a:r>
          </a:p>
          <a:p>
            <a:pPr>
              <a:lnSpc>
                <a:spcPct val="90000"/>
              </a:lnSpc>
            </a:pPr>
            <a:endParaRPr lang="en-GB" dirty="0" smtClean="0">
              <a:solidFill>
                <a:srgbClr val="802528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802528"/>
                </a:solidFill>
              </a:rPr>
              <a:t>I move that ____________________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4344" y="2657588"/>
            <a:ext cx="806061" cy="3011214"/>
            <a:chOff x="675898" y="1986455"/>
            <a:chExt cx="806061" cy="3011214"/>
          </a:xfrm>
        </p:grpSpPr>
        <p:sp>
          <p:nvSpPr>
            <p:cNvPr id="5" name="Rectangle 4"/>
            <p:cNvSpPr/>
            <p:nvPr/>
          </p:nvSpPr>
          <p:spPr>
            <a:xfrm>
              <a:off x="698936" y="1986455"/>
              <a:ext cx="783023" cy="3011214"/>
            </a:xfrm>
            <a:prstGeom prst="rect">
              <a:avLst/>
            </a:prstGeom>
            <a:solidFill>
              <a:srgbClr val="802528"/>
            </a:solidFill>
            <a:ln>
              <a:solidFill>
                <a:srgbClr val="80252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75898" y="2134452"/>
              <a:ext cx="806061" cy="2715219"/>
              <a:chOff x="820269" y="2135707"/>
              <a:chExt cx="806061" cy="2715219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3537" r="24034"/>
              <a:stretch/>
            </p:blipFill>
            <p:spPr>
              <a:xfrm flipH="1">
                <a:off x="820269" y="2135707"/>
                <a:ext cx="806061" cy="2311281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880898" y="4481594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bg1"/>
                    </a:solidFill>
                  </a:rPr>
                  <a:t>PRO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73672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17171" y="2519062"/>
            <a:ext cx="7299433" cy="3471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802528"/>
                </a:solidFill>
              </a:rPr>
              <a:t>My name is _____. I am delegate for the Zonta club of _________</a:t>
            </a:r>
          </a:p>
          <a:p>
            <a:pPr>
              <a:lnSpc>
                <a:spcPct val="90000"/>
              </a:lnSpc>
            </a:pPr>
            <a:endParaRPr lang="en-GB" dirty="0" smtClean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OR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I am Governor of District ___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OR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I am Member of the Board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OR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I am a PIP</a:t>
            </a:r>
          </a:p>
          <a:p>
            <a:pPr>
              <a:lnSpc>
                <a:spcPct val="90000"/>
              </a:lnSpc>
            </a:pPr>
            <a:endParaRPr lang="en-GB" dirty="0" smtClean="0">
              <a:solidFill>
                <a:srgbClr val="802528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802528"/>
                </a:solidFill>
              </a:rPr>
              <a:t>I move to amend the motion by  ____________________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936" y="211574"/>
            <a:ext cx="7924800" cy="680793"/>
          </a:xfrm>
        </p:spPr>
        <p:txBody>
          <a:bodyPr>
            <a:noAutofit/>
          </a:bodyPr>
          <a:lstStyle/>
          <a:p>
            <a:r>
              <a:rPr lang="en-GB" sz="2500" dirty="0" smtClean="0">
                <a:latin typeface="Hypatia Sans Pro" panose="020B0502020204020303" pitchFamily="34" charset="0"/>
              </a:rPr>
              <a:t>PRESENTING </a:t>
            </a:r>
            <a:r>
              <a:rPr lang="en-GB" sz="2500" b="1" dirty="0" smtClean="0">
                <a:latin typeface="Hypatia Sans Pro" panose="020B0502020204020303" pitchFamily="34" charset="0"/>
              </a:rPr>
              <a:t>AMENDMENTS</a:t>
            </a:r>
            <a:endParaRPr lang="en-GB" sz="2500" dirty="0">
              <a:latin typeface="Hypatia Sans Pro" panose="020B05020202040203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8936" y="837805"/>
            <a:ext cx="7964219" cy="13111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200" dirty="0" smtClean="0">
                <a:solidFill>
                  <a:srgbClr val="802528"/>
                </a:solidFill>
              </a:rPr>
              <a:t>Go to the CON microphone with three copies of the amendment.</a:t>
            </a:r>
          </a:p>
          <a:p>
            <a:pPr>
              <a:lnSpc>
                <a:spcPct val="90000"/>
              </a:lnSpc>
            </a:pPr>
            <a:r>
              <a:rPr lang="en-GB" sz="2200" dirty="0" smtClean="0">
                <a:solidFill>
                  <a:srgbClr val="802528"/>
                </a:solidFill>
              </a:rPr>
              <a:t>First copy for the monitor, second copy for the Board assistant and the third copy for you.</a:t>
            </a:r>
          </a:p>
          <a:p>
            <a:pPr>
              <a:lnSpc>
                <a:spcPct val="90000"/>
              </a:lnSpc>
            </a:pPr>
            <a:r>
              <a:rPr lang="en-GB" sz="2200" dirty="0" smtClean="0">
                <a:solidFill>
                  <a:srgbClr val="802528"/>
                </a:solidFill>
              </a:rPr>
              <a:t>When it is your turn to speak, start as follows:</a:t>
            </a:r>
            <a:endParaRPr lang="en-GB" sz="2200" dirty="0">
              <a:solidFill>
                <a:srgbClr val="802528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713573" y="2667059"/>
            <a:ext cx="806061" cy="3011214"/>
            <a:chOff x="675898" y="1986455"/>
            <a:chExt cx="806061" cy="3011214"/>
          </a:xfrm>
        </p:grpSpPr>
        <p:sp>
          <p:nvSpPr>
            <p:cNvPr id="12" name="Rectangle 11"/>
            <p:cNvSpPr/>
            <p:nvPr/>
          </p:nvSpPr>
          <p:spPr>
            <a:xfrm>
              <a:off x="698936" y="1986455"/>
              <a:ext cx="783023" cy="3011214"/>
            </a:xfrm>
            <a:prstGeom prst="rect">
              <a:avLst/>
            </a:prstGeom>
            <a:solidFill>
              <a:srgbClr val="802528"/>
            </a:solidFill>
            <a:ln>
              <a:solidFill>
                <a:srgbClr val="80252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75898" y="2134452"/>
              <a:ext cx="806061" cy="2715219"/>
              <a:chOff x="820269" y="2135707"/>
              <a:chExt cx="806061" cy="271521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3537" r="24034"/>
              <a:stretch/>
            </p:blipFill>
            <p:spPr>
              <a:xfrm>
                <a:off x="820269" y="2135707"/>
                <a:ext cx="806061" cy="2311281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880898" y="4481594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bg1"/>
                    </a:solidFill>
                  </a:rPr>
                  <a:t>CON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3315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936" y="211574"/>
            <a:ext cx="7924800" cy="680793"/>
          </a:xfrm>
        </p:spPr>
        <p:txBody>
          <a:bodyPr>
            <a:noAutofit/>
          </a:bodyPr>
          <a:lstStyle/>
          <a:p>
            <a:r>
              <a:rPr lang="en-GB" sz="2500" dirty="0" smtClean="0">
                <a:latin typeface="Hypatia Sans Pro" panose="020B0502020204020303" pitchFamily="34" charset="0"/>
              </a:rPr>
              <a:t>SPEAKING FOR MOTIONS/AMENDMENTS</a:t>
            </a:r>
            <a:endParaRPr lang="en-GB" sz="2500" dirty="0">
              <a:latin typeface="Hypatia Sans Pro" panose="020B05020202040203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0911" y="924081"/>
            <a:ext cx="7964219" cy="7017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200" dirty="0" smtClean="0">
                <a:solidFill>
                  <a:srgbClr val="802528"/>
                </a:solidFill>
              </a:rPr>
              <a:t>Go to the PRO microphone. </a:t>
            </a:r>
          </a:p>
          <a:p>
            <a:pPr>
              <a:lnSpc>
                <a:spcPct val="90000"/>
              </a:lnSpc>
            </a:pPr>
            <a:r>
              <a:rPr lang="en-GB" sz="2200" dirty="0" smtClean="0">
                <a:solidFill>
                  <a:srgbClr val="802528"/>
                </a:solidFill>
              </a:rPr>
              <a:t>When it is your turn to speak, start as follows:</a:t>
            </a:r>
            <a:endParaRPr lang="en-GB" sz="2200" dirty="0">
              <a:solidFill>
                <a:srgbClr val="80252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1502" y="2154375"/>
            <a:ext cx="7299433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802528"/>
                </a:solidFill>
              </a:rPr>
              <a:t>My name is _____. I am delegate for the Zonta club of _________</a:t>
            </a:r>
          </a:p>
          <a:p>
            <a:pPr>
              <a:lnSpc>
                <a:spcPct val="90000"/>
              </a:lnSpc>
            </a:pPr>
            <a:endParaRPr lang="en-GB" dirty="0" smtClean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OR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I am Governor of District ___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OR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I am Member of the Board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OR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I am a PIP</a:t>
            </a:r>
          </a:p>
          <a:p>
            <a:pPr>
              <a:lnSpc>
                <a:spcPct val="90000"/>
              </a:lnSpc>
            </a:pPr>
            <a:endParaRPr lang="en-GB" dirty="0" smtClean="0">
              <a:solidFill>
                <a:srgbClr val="802528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802528"/>
                </a:solidFill>
              </a:rPr>
              <a:t>I speak for this motion/amendment because ________________</a:t>
            </a:r>
            <a:endParaRPr lang="en-GB" dirty="0">
              <a:solidFill>
                <a:srgbClr val="802528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8936" y="2384628"/>
            <a:ext cx="806061" cy="3011214"/>
            <a:chOff x="675898" y="1986455"/>
            <a:chExt cx="806061" cy="3011214"/>
          </a:xfrm>
        </p:grpSpPr>
        <p:sp>
          <p:nvSpPr>
            <p:cNvPr id="5" name="Rectangle 4"/>
            <p:cNvSpPr/>
            <p:nvPr/>
          </p:nvSpPr>
          <p:spPr>
            <a:xfrm>
              <a:off x="698936" y="1986455"/>
              <a:ext cx="783023" cy="3011214"/>
            </a:xfrm>
            <a:prstGeom prst="rect">
              <a:avLst/>
            </a:prstGeom>
            <a:solidFill>
              <a:srgbClr val="802528"/>
            </a:solidFill>
            <a:ln>
              <a:solidFill>
                <a:srgbClr val="80252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75898" y="2134452"/>
              <a:ext cx="806061" cy="2715219"/>
              <a:chOff x="820269" y="2135707"/>
              <a:chExt cx="806061" cy="2715219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3537" r="24034"/>
              <a:stretch/>
            </p:blipFill>
            <p:spPr>
              <a:xfrm flipH="1">
                <a:off x="820269" y="2135707"/>
                <a:ext cx="806061" cy="2311281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880898" y="4481594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bg1"/>
                    </a:solidFill>
                  </a:rPr>
                  <a:t>PRO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46453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17171" y="2287046"/>
            <a:ext cx="7299433" cy="3471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802528"/>
                </a:solidFill>
              </a:rPr>
              <a:t>My name is _____. I am delegate for the Zonta club of _________</a:t>
            </a:r>
          </a:p>
          <a:p>
            <a:pPr>
              <a:lnSpc>
                <a:spcPct val="90000"/>
              </a:lnSpc>
            </a:pPr>
            <a:endParaRPr lang="en-GB" dirty="0" smtClean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OR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I am Governor of District ___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OR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I am Member of the Board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OR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I am a PIP</a:t>
            </a:r>
          </a:p>
          <a:p>
            <a:pPr>
              <a:lnSpc>
                <a:spcPct val="90000"/>
              </a:lnSpc>
            </a:pPr>
            <a:endParaRPr lang="en-GB" dirty="0" smtClean="0">
              <a:solidFill>
                <a:srgbClr val="802528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rgbClr val="802528"/>
                </a:solidFill>
              </a:rPr>
              <a:t>I speak against the motion/amendment because </a:t>
            </a:r>
            <a:r>
              <a:rPr lang="en-GB" dirty="0" smtClean="0">
                <a:solidFill>
                  <a:srgbClr val="802528"/>
                </a:solidFill>
              </a:rPr>
              <a:t>_____________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936" y="211574"/>
            <a:ext cx="7924800" cy="680793"/>
          </a:xfrm>
        </p:spPr>
        <p:txBody>
          <a:bodyPr>
            <a:noAutofit/>
          </a:bodyPr>
          <a:lstStyle/>
          <a:p>
            <a:r>
              <a:rPr lang="en-GB" sz="2500" dirty="0">
                <a:latin typeface="Hypatia Sans Pro" panose="020B0502020204020303" pitchFamily="34" charset="0"/>
              </a:rPr>
              <a:t>SPEAKING AGAINST MOTIONS/AMENDMENTS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13573" y="2435043"/>
            <a:ext cx="806061" cy="3011214"/>
            <a:chOff x="675898" y="1986455"/>
            <a:chExt cx="806061" cy="3011214"/>
          </a:xfrm>
        </p:grpSpPr>
        <p:sp>
          <p:nvSpPr>
            <p:cNvPr id="5" name="Rectangle 4"/>
            <p:cNvSpPr/>
            <p:nvPr/>
          </p:nvSpPr>
          <p:spPr>
            <a:xfrm>
              <a:off x="698936" y="1986455"/>
              <a:ext cx="783023" cy="3011214"/>
            </a:xfrm>
            <a:prstGeom prst="rect">
              <a:avLst/>
            </a:prstGeom>
            <a:solidFill>
              <a:srgbClr val="802528"/>
            </a:solidFill>
            <a:ln>
              <a:solidFill>
                <a:srgbClr val="80252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75898" y="2134452"/>
              <a:ext cx="806061" cy="2715219"/>
              <a:chOff x="820269" y="2135707"/>
              <a:chExt cx="806061" cy="2715219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3537" r="24034"/>
              <a:stretch/>
            </p:blipFill>
            <p:spPr>
              <a:xfrm>
                <a:off x="820269" y="2135707"/>
                <a:ext cx="806061" cy="2311281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880898" y="4481594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bg1"/>
                    </a:solidFill>
                  </a:rPr>
                  <a:t>CON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698936" y="1188670"/>
            <a:ext cx="7964219" cy="7017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200" dirty="0" smtClean="0">
                <a:solidFill>
                  <a:srgbClr val="802528"/>
                </a:solidFill>
              </a:rPr>
              <a:t>Go to the CON microphone.</a:t>
            </a:r>
          </a:p>
          <a:p>
            <a:pPr>
              <a:lnSpc>
                <a:spcPct val="90000"/>
              </a:lnSpc>
            </a:pPr>
            <a:r>
              <a:rPr lang="en-GB" sz="2200" dirty="0" smtClean="0">
                <a:solidFill>
                  <a:srgbClr val="802528"/>
                </a:solidFill>
              </a:rPr>
              <a:t>When it is your turn to speak, start as follows:</a:t>
            </a:r>
            <a:endParaRPr lang="en-GB" sz="2200" dirty="0">
              <a:solidFill>
                <a:srgbClr val="8025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59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Hypatia Sans Pro" panose="020B0502020204020303" pitchFamily="34" charset="0"/>
              </a:rPr>
              <a:t>AMENDMENTS – 2 steps – new rules</a:t>
            </a:r>
            <a:endParaRPr lang="en-GB" dirty="0">
              <a:latin typeface="Hypatia Sans Pro" panose="020B05020202040203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6744" y="4925772"/>
            <a:ext cx="754087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>
                <a:solidFill>
                  <a:srgbClr val="802528"/>
                </a:solidFill>
              </a:rPr>
              <a:t>2. SPEAK FOR THE AMENDMENT FROM THE SAME </a:t>
            </a:r>
            <a:r>
              <a:rPr lang="en-GB" sz="2800" dirty="0" smtClean="0">
                <a:solidFill>
                  <a:srgbClr val="802528"/>
                </a:solidFill>
              </a:rPr>
              <a:t>CON</a:t>
            </a:r>
            <a:r>
              <a:rPr lang="en-GB" sz="2500" dirty="0" smtClean="0">
                <a:solidFill>
                  <a:srgbClr val="802528"/>
                </a:solidFill>
              </a:rPr>
              <a:t> MICROPHONE (</a:t>
            </a:r>
            <a:r>
              <a:rPr lang="en-GB" sz="2400" dirty="0">
                <a:solidFill>
                  <a:srgbClr val="802528"/>
                </a:solidFill>
              </a:rPr>
              <a:t>Old rules:  SPEAK FOR THE AMENDMENT FROM THE PRO MICROPHONE</a:t>
            </a:r>
          </a:p>
          <a:p>
            <a:endParaRPr lang="en-GB" sz="2500" dirty="0" smtClean="0">
              <a:solidFill>
                <a:srgbClr val="80252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1281411"/>
            <a:ext cx="7924800" cy="1400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500" dirty="0" smtClean="0">
                <a:solidFill>
                  <a:srgbClr val="802528"/>
                </a:solidFill>
              </a:rPr>
              <a:t>MOVE THE AMENDMENT FROM THE </a:t>
            </a:r>
            <a:r>
              <a:rPr lang="en-GB" sz="3500" dirty="0" smtClean="0">
                <a:solidFill>
                  <a:srgbClr val="802528"/>
                </a:solidFill>
              </a:rPr>
              <a:t>CON </a:t>
            </a:r>
            <a:r>
              <a:rPr lang="en-GB" sz="2500" dirty="0" smtClean="0">
                <a:solidFill>
                  <a:srgbClr val="802528"/>
                </a:solidFill>
              </a:rPr>
              <a:t>MICROPHONE</a:t>
            </a:r>
            <a:endParaRPr lang="en-GB" sz="2500" dirty="0">
              <a:solidFill>
                <a:srgbClr val="802528"/>
              </a:solidFill>
            </a:endParaRPr>
          </a:p>
          <a:p>
            <a:endParaRPr lang="en-GB" sz="2500" dirty="0" smtClean="0">
              <a:solidFill>
                <a:srgbClr val="802528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05159" y="2652603"/>
            <a:ext cx="2457450" cy="1838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4387" y="379023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4561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 Slide_Log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804</Words>
  <Application>Microsoft Office PowerPoint</Application>
  <PresentationFormat>On-screen Show (4:3)</PresentationFormat>
  <Paragraphs>151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Content Slide_Logos</vt:lpstr>
      <vt:lpstr>Bylaws &amp; Voting District 12 Training June 16th &amp; 20th, 2016</vt:lpstr>
      <vt:lpstr>MICROPHONES</vt:lpstr>
      <vt:lpstr>PROCESS</vt:lpstr>
      <vt:lpstr>MOTION FORMS - BYLAWS</vt:lpstr>
      <vt:lpstr>PRESENTING MOTIONS</vt:lpstr>
      <vt:lpstr>PRESENTING AMENDMENTS</vt:lpstr>
      <vt:lpstr>SPEAKING FOR MOTIONS/AMENDMENTS</vt:lpstr>
      <vt:lpstr>SPEAKING AGAINST MOTIONS/AMENDMENTS</vt:lpstr>
      <vt:lpstr>AMENDMENTS – 2 steps – new rules</vt:lpstr>
      <vt:lpstr>NUMBER OF VOTES NEEDED</vt:lpstr>
      <vt:lpstr>Bylaws &amp; Candidate Slate Review </vt:lpstr>
      <vt:lpstr>Campaigning Policy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Trusk Edrinn</dc:creator>
  <cp:lastModifiedBy>Susie Nulty</cp:lastModifiedBy>
  <cp:revision>63</cp:revision>
  <dcterms:created xsi:type="dcterms:W3CDTF">2016-05-13T02:16:21Z</dcterms:created>
  <dcterms:modified xsi:type="dcterms:W3CDTF">2016-06-20T23:54:25Z</dcterms:modified>
</cp:coreProperties>
</file>