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276" r:id="rId3"/>
    <p:sldId id="264" r:id="rId4"/>
    <p:sldId id="266" r:id="rId5"/>
    <p:sldId id="261" r:id="rId6"/>
    <p:sldId id="265" r:id="rId7"/>
    <p:sldId id="267" r:id="rId8"/>
    <p:sldId id="268" r:id="rId9"/>
    <p:sldId id="269" r:id="rId10"/>
    <p:sldId id="270" r:id="rId11"/>
    <p:sldId id="271" r:id="rId12"/>
    <p:sldId id="272" r:id="rId13"/>
    <p:sldId id="273" r:id="rId14"/>
    <p:sldId id="274" r:id="rId15"/>
    <p:sldId id="275" r:id="rId16"/>
    <p:sldId id="27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528"/>
    <a:srgbClr val="9997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3" d="100"/>
          <a:sy n="73" d="100"/>
        </p:scale>
        <p:origin x="-1076" y="2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2" d="100"/>
          <a:sy n="52" d="100"/>
        </p:scale>
        <p:origin x="-2664" y="-8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29D3BB-86A3-4323-8B9C-673DDCB73675}" type="datetimeFigureOut">
              <a:rPr lang="en-US" smtClean="0"/>
              <a:pPr/>
              <a:t>4/7/2016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77507E-9163-48C6-8B67-7D26E2EB5965}" type="slidenum">
              <a:rPr lang="en-US" smtClean="0"/>
              <a:pPr/>
              <a:t>‹#›</a:t>
            </a:fld>
            <a:endParaRPr lang="en-US"/>
          </a:p>
        </p:txBody>
      </p:sp>
    </p:spTree>
    <p:extLst>
      <p:ext uri="{BB962C8B-B14F-4D97-AF65-F5344CB8AC3E}">
        <p14:creationId xmlns:p14="http://schemas.microsoft.com/office/powerpoint/2010/main" val="4203105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9517BB-AE46-47A4-9B82-D6933F3BF001}" type="datetimeFigureOut">
              <a:rPr lang="en-US" smtClean="0"/>
              <a:t>4/7/2016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97AAA9-24A5-41CA-A13B-47D191EAAE36}" type="slidenum">
              <a:rPr lang="en-US" smtClean="0"/>
              <a:t>‹#›</a:t>
            </a:fld>
            <a:endParaRPr lang="en-US"/>
          </a:p>
        </p:txBody>
      </p:sp>
    </p:spTree>
    <p:extLst>
      <p:ext uri="{BB962C8B-B14F-4D97-AF65-F5344CB8AC3E}">
        <p14:creationId xmlns:p14="http://schemas.microsoft.com/office/powerpoint/2010/main" val="92576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start</a:t>
            </a:r>
            <a:r>
              <a:rPr lang="en-US" baseline="0" dirty="0" smtClean="0"/>
              <a:t> out by thanking the clubs that participated in the District Service Project last fall.  Each area had at least one participating club.  I hope that the effort that went into the project will be rewarded by International!</a:t>
            </a:r>
          </a:p>
          <a:p>
            <a:r>
              <a:rPr lang="en-US" baseline="0" dirty="0" smtClean="0"/>
              <a:t>I also want to report that District 12 sent three club service projects to ZI for consideration:  Douglas County’s Zoe Project; Foothills’ Zonta </a:t>
            </a:r>
            <a:r>
              <a:rPr lang="en-US" baseline="0" dirty="0" err="1" smtClean="0"/>
              <a:t>EducatZ</a:t>
            </a:r>
            <a:r>
              <a:rPr lang="en-US" baseline="0" dirty="0" smtClean="0"/>
              <a:t>; and Greeley’s NECCAT project.  Area 3 did very well!</a:t>
            </a:r>
            <a:endParaRPr lang="en-US" dirty="0"/>
          </a:p>
        </p:txBody>
      </p:sp>
      <p:sp>
        <p:nvSpPr>
          <p:cNvPr id="4" name="Slide Number Placeholder 3"/>
          <p:cNvSpPr>
            <a:spLocks noGrp="1"/>
          </p:cNvSpPr>
          <p:nvPr>
            <p:ph type="sldNum" sz="quarter" idx="10"/>
          </p:nvPr>
        </p:nvSpPr>
        <p:spPr/>
        <p:txBody>
          <a:bodyPr/>
          <a:lstStyle/>
          <a:p>
            <a:fld id="{4697AAA9-24A5-41CA-A13B-47D191EAAE36}" type="slidenum">
              <a:rPr lang="en-US" smtClean="0"/>
              <a:t>1</a:t>
            </a:fld>
            <a:endParaRPr lang="en-US"/>
          </a:p>
        </p:txBody>
      </p:sp>
    </p:spTree>
    <p:extLst>
      <p:ext uri="{BB962C8B-B14F-4D97-AF65-F5344CB8AC3E}">
        <p14:creationId xmlns:p14="http://schemas.microsoft.com/office/powerpoint/2010/main" val="391544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97AAA9-24A5-41CA-A13B-47D191EAAE36}" type="slidenum">
              <a:rPr lang="en-US" smtClean="0"/>
              <a:t>10</a:t>
            </a:fld>
            <a:endParaRPr lang="en-US"/>
          </a:p>
        </p:txBody>
      </p:sp>
    </p:spTree>
    <p:extLst>
      <p:ext uri="{BB962C8B-B14F-4D97-AF65-F5344CB8AC3E}">
        <p14:creationId xmlns:p14="http://schemas.microsoft.com/office/powerpoint/2010/main" val="364191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slide for the example of the club project that cannot be “rehabilitated” to bring it in line with the ZI mission and objects.</a:t>
            </a:r>
          </a:p>
        </p:txBody>
      </p:sp>
      <p:sp>
        <p:nvSpPr>
          <p:cNvPr id="4" name="Slide Number Placeholder 3"/>
          <p:cNvSpPr>
            <a:spLocks noGrp="1"/>
          </p:cNvSpPr>
          <p:nvPr>
            <p:ph type="sldNum" sz="quarter" idx="10"/>
          </p:nvPr>
        </p:nvSpPr>
        <p:spPr/>
        <p:txBody>
          <a:bodyPr/>
          <a:lstStyle/>
          <a:p>
            <a:fld id="{4697AAA9-24A5-41CA-A13B-47D191EAAE36}" type="slidenum">
              <a:rPr lang="en-US" smtClean="0"/>
              <a:t>11</a:t>
            </a:fld>
            <a:endParaRPr lang="en-US"/>
          </a:p>
        </p:txBody>
      </p:sp>
    </p:spTree>
    <p:extLst>
      <p:ext uri="{BB962C8B-B14F-4D97-AF65-F5344CB8AC3E}">
        <p14:creationId xmlns:p14="http://schemas.microsoft.com/office/powerpoint/2010/main" val="110478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slide for the club project (Denver 2?) that</a:t>
            </a:r>
            <a:r>
              <a:rPr lang="en-US" baseline="0" dirty="0" smtClean="0"/>
              <a:t> might be “rehabilitated.”</a:t>
            </a:r>
            <a:endParaRPr lang="en-US" dirty="0"/>
          </a:p>
        </p:txBody>
      </p:sp>
      <p:sp>
        <p:nvSpPr>
          <p:cNvPr id="4" name="Slide Number Placeholder 3"/>
          <p:cNvSpPr>
            <a:spLocks noGrp="1"/>
          </p:cNvSpPr>
          <p:nvPr>
            <p:ph type="sldNum" sz="quarter" idx="10"/>
          </p:nvPr>
        </p:nvSpPr>
        <p:spPr/>
        <p:txBody>
          <a:bodyPr/>
          <a:lstStyle/>
          <a:p>
            <a:fld id="{4697AAA9-24A5-41CA-A13B-47D191EAAE36}" type="slidenum">
              <a:rPr lang="en-US" smtClean="0"/>
              <a:t>12</a:t>
            </a:fld>
            <a:endParaRPr lang="en-US"/>
          </a:p>
        </p:txBody>
      </p:sp>
    </p:spTree>
    <p:extLst>
      <p:ext uri="{BB962C8B-B14F-4D97-AF65-F5344CB8AC3E}">
        <p14:creationId xmlns:p14="http://schemas.microsoft.com/office/powerpoint/2010/main" val="888781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97AAA9-24A5-41CA-A13B-47D191EAAE36}" type="slidenum">
              <a:rPr lang="en-US" smtClean="0"/>
              <a:t>13</a:t>
            </a:fld>
            <a:endParaRPr lang="en-US"/>
          </a:p>
        </p:txBody>
      </p:sp>
    </p:spTree>
    <p:extLst>
      <p:ext uri="{BB962C8B-B14F-4D97-AF65-F5344CB8AC3E}">
        <p14:creationId xmlns:p14="http://schemas.microsoft.com/office/powerpoint/2010/main" val="1844191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D-12 Service Award is  different than the ZI Service Award.</a:t>
            </a:r>
            <a:endParaRPr lang="en-US" dirty="0"/>
          </a:p>
        </p:txBody>
      </p:sp>
      <p:sp>
        <p:nvSpPr>
          <p:cNvPr id="4" name="Slide Number Placeholder 3"/>
          <p:cNvSpPr>
            <a:spLocks noGrp="1"/>
          </p:cNvSpPr>
          <p:nvPr>
            <p:ph type="sldNum" sz="quarter" idx="10"/>
          </p:nvPr>
        </p:nvSpPr>
        <p:spPr/>
        <p:txBody>
          <a:bodyPr/>
          <a:lstStyle/>
          <a:p>
            <a:fld id="{4697AAA9-24A5-41CA-A13B-47D191EAAE36}" type="slidenum">
              <a:rPr lang="en-US" smtClean="0"/>
              <a:t>14</a:t>
            </a:fld>
            <a:endParaRPr lang="en-US"/>
          </a:p>
        </p:txBody>
      </p:sp>
    </p:spTree>
    <p:extLst>
      <p:ext uri="{BB962C8B-B14F-4D97-AF65-F5344CB8AC3E}">
        <p14:creationId xmlns:p14="http://schemas.microsoft.com/office/powerpoint/2010/main" val="1186418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considerations the District Service Committee takes into account when deciding which club’s project gets the award.</a:t>
            </a:r>
            <a:endParaRPr lang="en-US" dirty="0"/>
          </a:p>
        </p:txBody>
      </p:sp>
      <p:sp>
        <p:nvSpPr>
          <p:cNvPr id="4" name="Slide Number Placeholder 3"/>
          <p:cNvSpPr>
            <a:spLocks noGrp="1"/>
          </p:cNvSpPr>
          <p:nvPr>
            <p:ph type="sldNum" sz="quarter" idx="10"/>
          </p:nvPr>
        </p:nvSpPr>
        <p:spPr/>
        <p:txBody>
          <a:bodyPr/>
          <a:lstStyle/>
          <a:p>
            <a:fld id="{4697AAA9-24A5-41CA-A13B-47D191EAAE36}" type="slidenum">
              <a:rPr lang="en-US" smtClean="0"/>
              <a:t>15</a:t>
            </a:fld>
            <a:endParaRPr lang="en-US"/>
          </a:p>
        </p:txBody>
      </p:sp>
    </p:spTree>
    <p:extLst>
      <p:ext uri="{BB962C8B-B14F-4D97-AF65-F5344CB8AC3E}">
        <p14:creationId xmlns:p14="http://schemas.microsoft.com/office/powerpoint/2010/main" val="110920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97AAA9-24A5-41CA-A13B-47D191EAAE36}" type="slidenum">
              <a:rPr lang="en-US" smtClean="0"/>
              <a:t>16</a:t>
            </a:fld>
            <a:endParaRPr lang="en-US"/>
          </a:p>
        </p:txBody>
      </p:sp>
    </p:spTree>
    <p:extLst>
      <p:ext uri="{BB962C8B-B14F-4D97-AF65-F5344CB8AC3E}">
        <p14:creationId xmlns:p14="http://schemas.microsoft.com/office/powerpoint/2010/main" val="353751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get it, people are more likely to remember the fun they have at your fundraising</a:t>
            </a:r>
            <a:r>
              <a:rPr lang="en-US" baseline="0" dirty="0" smtClean="0"/>
              <a:t> </a:t>
            </a:r>
            <a:r>
              <a:rPr lang="en-US" baseline="0" dirty="0" smtClean="0"/>
              <a:t>events</a:t>
            </a:r>
            <a:r>
              <a:rPr lang="en-US" dirty="0"/>
              <a:t> </a:t>
            </a:r>
            <a:r>
              <a:rPr lang="en-US" dirty="0" smtClean="0"/>
              <a:t>than </a:t>
            </a:r>
            <a:r>
              <a:rPr lang="en-US" dirty="0"/>
              <a:t>the times you reminded them that domestic violence or human trafficking is present in the community.</a:t>
            </a:r>
            <a:endParaRPr lang="en-US" dirty="0"/>
          </a:p>
        </p:txBody>
      </p:sp>
      <p:sp>
        <p:nvSpPr>
          <p:cNvPr id="4" name="Slide Number Placeholder 3"/>
          <p:cNvSpPr>
            <a:spLocks noGrp="1"/>
          </p:cNvSpPr>
          <p:nvPr>
            <p:ph type="sldNum" sz="quarter" idx="10"/>
          </p:nvPr>
        </p:nvSpPr>
        <p:spPr/>
        <p:txBody>
          <a:bodyPr/>
          <a:lstStyle/>
          <a:p>
            <a:fld id="{4697AAA9-24A5-41CA-A13B-47D191EAAE36}" type="slidenum">
              <a:rPr lang="en-US" smtClean="0"/>
              <a:t>2</a:t>
            </a:fld>
            <a:endParaRPr lang="en-US"/>
          </a:p>
        </p:txBody>
      </p:sp>
    </p:spTree>
    <p:extLst>
      <p:ext uri="{BB962C8B-B14F-4D97-AF65-F5344CB8AC3E}">
        <p14:creationId xmlns:p14="http://schemas.microsoft.com/office/powerpoint/2010/main" val="41746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know, the 2014-2016</a:t>
            </a:r>
            <a:r>
              <a:rPr lang="en-US" baseline="0" dirty="0" smtClean="0"/>
              <a:t> Biennial Goals were adopted in Orlando.  They were presented to </a:t>
            </a:r>
            <a:r>
              <a:rPr lang="en-US" baseline="0" dirty="0" err="1" smtClean="0"/>
              <a:t>Zontians</a:t>
            </a:r>
            <a:r>
              <a:rPr lang="en-US" baseline="0" dirty="0" smtClean="0"/>
              <a:t> in a March, 2014 letter from </a:t>
            </a:r>
            <a:r>
              <a:rPr lang="en-US" dirty="0" smtClean="0"/>
              <a:t>Zonta President Maria Jose </a:t>
            </a:r>
            <a:r>
              <a:rPr lang="en-US" dirty="0" err="1" smtClean="0"/>
              <a:t>Landeira</a:t>
            </a:r>
            <a:r>
              <a:rPr lang="en-US" dirty="0" smtClean="0"/>
              <a:t> </a:t>
            </a:r>
            <a:r>
              <a:rPr lang="en-US" dirty="0" err="1" smtClean="0"/>
              <a:t>Oestergaard</a:t>
            </a:r>
            <a:r>
              <a:rPr lang="en-US" dirty="0" smtClean="0"/>
              <a:t>.</a:t>
            </a:r>
            <a:r>
              <a:rPr lang="en-US" baseline="0" dirty="0" smtClean="0"/>
              <a:t>  In the letter, she states her desire that Zonta clubs world wide  “focus on key challenges and position Zonta as one of the main players addressing women’s issues.”  To that end, the Biennial Goals were adopted.</a:t>
            </a:r>
            <a:endParaRPr lang="en-US" dirty="0"/>
          </a:p>
        </p:txBody>
      </p:sp>
      <p:sp>
        <p:nvSpPr>
          <p:cNvPr id="4" name="Slide Number Placeholder 3"/>
          <p:cNvSpPr>
            <a:spLocks noGrp="1"/>
          </p:cNvSpPr>
          <p:nvPr>
            <p:ph type="sldNum" sz="quarter" idx="10"/>
          </p:nvPr>
        </p:nvSpPr>
        <p:spPr/>
        <p:txBody>
          <a:bodyPr/>
          <a:lstStyle/>
          <a:p>
            <a:fld id="{4697AAA9-24A5-41CA-A13B-47D191EAAE36}" type="slidenum">
              <a:rPr lang="en-US" smtClean="0"/>
              <a:t>3</a:t>
            </a:fld>
            <a:endParaRPr lang="en-US"/>
          </a:p>
        </p:txBody>
      </p:sp>
    </p:spTree>
    <p:extLst>
      <p:ext uri="{BB962C8B-B14F-4D97-AF65-F5344CB8AC3E}">
        <p14:creationId xmlns:p14="http://schemas.microsoft.com/office/powerpoint/2010/main" val="7569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to ensure that the time and energy of our members is focused on advancing the Zonta International mission and vision.</a:t>
            </a:r>
            <a:endParaRPr lang="en-US" dirty="0"/>
          </a:p>
        </p:txBody>
      </p:sp>
      <p:sp>
        <p:nvSpPr>
          <p:cNvPr id="4" name="Slide Number Placeholder 3"/>
          <p:cNvSpPr>
            <a:spLocks noGrp="1"/>
          </p:cNvSpPr>
          <p:nvPr>
            <p:ph type="sldNum" sz="quarter" idx="10"/>
          </p:nvPr>
        </p:nvSpPr>
        <p:spPr/>
        <p:txBody>
          <a:bodyPr/>
          <a:lstStyle/>
          <a:p>
            <a:fld id="{4697AAA9-24A5-41CA-A13B-47D191EAAE36}" type="slidenum">
              <a:rPr lang="en-US" smtClean="0"/>
              <a:t>4</a:t>
            </a:fld>
            <a:endParaRPr lang="en-US"/>
          </a:p>
        </p:txBody>
      </p:sp>
    </p:spTree>
    <p:extLst>
      <p:ext uri="{BB962C8B-B14F-4D97-AF65-F5344CB8AC3E}">
        <p14:creationId xmlns:p14="http://schemas.microsoft.com/office/powerpoint/2010/main" val="91312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97AAA9-24A5-41CA-A13B-47D191EAAE36}" type="slidenum">
              <a:rPr lang="en-US" smtClean="0"/>
              <a:t>5</a:t>
            </a:fld>
            <a:endParaRPr lang="en-US"/>
          </a:p>
        </p:txBody>
      </p:sp>
    </p:spTree>
    <p:extLst>
      <p:ext uri="{BB962C8B-B14F-4D97-AF65-F5344CB8AC3E}">
        <p14:creationId xmlns:p14="http://schemas.microsoft.com/office/powerpoint/2010/main" val="150273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97AAA9-24A5-41CA-A13B-47D191EAAE36}" type="slidenum">
              <a:rPr lang="en-US" smtClean="0"/>
              <a:t>6</a:t>
            </a:fld>
            <a:endParaRPr lang="en-US"/>
          </a:p>
        </p:txBody>
      </p:sp>
    </p:spTree>
    <p:extLst>
      <p:ext uri="{BB962C8B-B14F-4D97-AF65-F5344CB8AC3E}">
        <p14:creationId xmlns:p14="http://schemas.microsoft.com/office/powerpoint/2010/main" val="374059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97AAA9-24A5-41CA-A13B-47D191EAAE36}" type="slidenum">
              <a:rPr lang="en-US" smtClean="0"/>
              <a:t>7</a:t>
            </a:fld>
            <a:endParaRPr lang="en-US"/>
          </a:p>
        </p:txBody>
      </p:sp>
    </p:spTree>
    <p:extLst>
      <p:ext uri="{BB962C8B-B14F-4D97-AF65-F5344CB8AC3E}">
        <p14:creationId xmlns:p14="http://schemas.microsoft.com/office/powerpoint/2010/main" val="161957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97AAA9-24A5-41CA-A13B-47D191EAAE36}" type="slidenum">
              <a:rPr lang="en-US" smtClean="0"/>
              <a:t>8</a:t>
            </a:fld>
            <a:endParaRPr lang="en-US"/>
          </a:p>
        </p:txBody>
      </p:sp>
    </p:spTree>
    <p:extLst>
      <p:ext uri="{BB962C8B-B14F-4D97-AF65-F5344CB8AC3E}">
        <p14:creationId xmlns:p14="http://schemas.microsoft.com/office/powerpoint/2010/main" val="198047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97AAA9-24A5-41CA-A13B-47D191EAAE36}" type="slidenum">
              <a:rPr lang="en-US" smtClean="0"/>
              <a:t>9</a:t>
            </a:fld>
            <a:endParaRPr lang="en-US"/>
          </a:p>
        </p:txBody>
      </p:sp>
    </p:spTree>
    <p:extLst>
      <p:ext uri="{BB962C8B-B14F-4D97-AF65-F5344CB8AC3E}">
        <p14:creationId xmlns:p14="http://schemas.microsoft.com/office/powerpoint/2010/main" val="2857623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ZontaInternational_PowerPoint_LO_TE.jpg"/>
          <p:cNvPicPr>
            <a:picLocks noChangeAspect="1"/>
          </p:cNvPicPr>
          <p:nvPr userDrawn="1"/>
        </p:nvPicPr>
        <p:blipFill rotWithShape="1">
          <a:blip r:embed="rId2">
            <a:extLst>
              <a:ext uri="{28A0092B-C50C-407E-A947-70E740481C1C}">
                <a14:useLocalDpi xmlns:a14="http://schemas.microsoft.com/office/drawing/2010/main" val="0"/>
              </a:ext>
            </a:extLst>
          </a:blip>
          <a:srcRect l="-1" r="87101"/>
          <a:stretch/>
        </p:blipFill>
        <p:spPr>
          <a:xfrm>
            <a:off x="0" y="0"/>
            <a:ext cx="1179576" cy="6858000"/>
          </a:xfrm>
          <a:prstGeom prst="rect">
            <a:avLst/>
          </a:prstGeom>
        </p:spPr>
      </p:pic>
      <p:sp>
        <p:nvSpPr>
          <p:cNvPr id="2" name="Title 1"/>
          <p:cNvSpPr>
            <a:spLocks noGrp="1"/>
          </p:cNvSpPr>
          <p:nvPr>
            <p:ph type="ctrTitle"/>
          </p:nvPr>
        </p:nvSpPr>
        <p:spPr>
          <a:xfrm>
            <a:off x="521207" y="4678855"/>
            <a:ext cx="8607027" cy="640036"/>
          </a:xfrm>
        </p:spPr>
        <p:txBody>
          <a:bodyPr>
            <a:normAutofit/>
          </a:bodyPr>
          <a:lstStyle>
            <a:lvl1pPr>
              <a:defRPr sz="3600" b="0" i="0">
                <a:solidFill>
                  <a:schemeClr val="tx1"/>
                </a:solidFill>
                <a:latin typeface="+mj-lt"/>
                <a:cs typeface="La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1206" y="5340459"/>
            <a:ext cx="8607027" cy="536575"/>
          </a:xfrm>
        </p:spPr>
        <p:txBody>
          <a:bodyPr>
            <a:normAutofit/>
          </a:bodyPr>
          <a:lstStyle>
            <a:lvl1pPr marL="0" indent="0" algn="ctr">
              <a:buNone/>
              <a:defRPr sz="2400" b="0" i="0">
                <a:solidFill>
                  <a:srgbClr val="000000"/>
                </a:solidFill>
                <a:latin typeface="+mj-lt"/>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Picture Placeholder 5"/>
          <p:cNvSpPr>
            <a:spLocks noGrp="1"/>
          </p:cNvSpPr>
          <p:nvPr>
            <p:ph type="pic" sz="quarter" idx="10" hasCustomPrompt="1"/>
          </p:nvPr>
        </p:nvSpPr>
        <p:spPr>
          <a:xfrm>
            <a:off x="2450021" y="676275"/>
            <a:ext cx="4306887" cy="3557588"/>
          </a:xfrm>
        </p:spPr>
        <p:txBody>
          <a:bodyPr anchor="ctr"/>
          <a:lstStyle>
            <a:lvl1pPr marL="0" indent="0" algn="ctr">
              <a:buNone/>
              <a:defRPr/>
            </a:lvl1pPr>
          </a:lstStyle>
          <a:p>
            <a:r>
              <a:rPr lang="en-US" smtClean="0"/>
              <a:t>Insert </a:t>
            </a:r>
            <a:br>
              <a:rPr lang="en-US" smtClean="0"/>
            </a:br>
            <a:r>
              <a:rPr lang="en-US" smtClean="0"/>
              <a:t>district/club </a:t>
            </a:r>
            <a:br>
              <a:rPr lang="en-US" smtClean="0"/>
            </a:br>
            <a:r>
              <a:rPr lang="en-US" smtClean="0"/>
              <a:t>logo</a:t>
            </a:r>
            <a:endParaRPr lang="en-US" dirty="0"/>
          </a:p>
        </p:txBody>
      </p:sp>
    </p:spTree>
    <p:extLst>
      <p:ext uri="{BB962C8B-B14F-4D97-AF65-F5344CB8AC3E}">
        <p14:creationId xmlns:p14="http://schemas.microsoft.com/office/powerpoint/2010/main" val="23636709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Slide">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92233"/>
          <a:stretch/>
        </p:blipFill>
        <p:spPr>
          <a:xfrm>
            <a:off x="0" y="0"/>
            <a:ext cx="710184" cy="6858000"/>
          </a:xfrm>
          <a:prstGeom prst="rect">
            <a:avLst/>
          </a:prstGeom>
        </p:spPr>
      </p:pic>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pPr/>
              <a:t>‹#›</a:t>
            </a:fld>
            <a:endParaRPr lang="en-US"/>
          </a:p>
        </p:txBody>
      </p:sp>
      <p:sp>
        <p:nvSpPr>
          <p:cNvPr id="7" name="TextBox 6"/>
          <p:cNvSpPr txBox="1"/>
          <p:nvPr userDrawn="1"/>
        </p:nvSpPr>
        <p:spPr>
          <a:xfrm>
            <a:off x="710184" y="797511"/>
            <a:ext cx="7924800" cy="5262979"/>
          </a:xfrm>
          <a:prstGeom prst="rect">
            <a:avLst/>
          </a:prstGeom>
          <a:noFill/>
        </p:spPr>
        <p:txBody>
          <a:bodyPr wrap="square" rtlCol="0" anchor="ctr">
            <a:spAutoFit/>
          </a:bodyPr>
          <a:lstStyle/>
          <a:p>
            <a:pPr algn="ctr" fontAlgn="base"/>
            <a:r>
              <a:rPr lang="en-US" sz="2800" b="1" i="0" kern="1200" dirty="0" smtClean="0">
                <a:solidFill>
                  <a:srgbClr val="802528"/>
                </a:solidFill>
                <a:effectLst/>
                <a:latin typeface="+mj-lt"/>
                <a:ea typeface="+mn-ea"/>
                <a:cs typeface="+mn-cs"/>
              </a:rPr>
              <a:t>Zonta International envisions a world in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which women's rights are recognized as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human rights and every woman is able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to achieve her full potential.</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women have access to all resources and are represented in decision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making positions on an equal basis with men.</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no woman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lives in fear of violence.</a:t>
            </a:r>
            <a:endParaRPr lang="en-US" sz="2800" b="1" i="0" kern="1200" dirty="0">
              <a:solidFill>
                <a:srgbClr val="802528"/>
              </a:solidFill>
              <a:effectLst/>
              <a:latin typeface="+mj-lt"/>
              <a:ea typeface="+mn-ea"/>
              <a:cs typeface="+mn-cs"/>
            </a:endParaRPr>
          </a:p>
        </p:txBody>
      </p:sp>
      <p:sp>
        <p:nvSpPr>
          <p:cNvPr id="3" name="Picture Placeholder 2"/>
          <p:cNvSpPr>
            <a:spLocks noGrp="1"/>
          </p:cNvSpPr>
          <p:nvPr>
            <p:ph type="pic" sz="quarter" idx="13" hasCustomPrompt="1"/>
          </p:nvPr>
        </p:nvSpPr>
        <p:spPr>
          <a:xfrm>
            <a:off x="7772400" y="5622925"/>
            <a:ext cx="1116013" cy="1025525"/>
          </a:xfrm>
        </p:spPr>
        <p:txBody>
          <a:bodyPr anchor="ctr">
            <a:normAutofit/>
          </a:bodyPr>
          <a:lstStyle>
            <a:lvl1pPr marL="0" indent="0" algn="ctr">
              <a:buNone/>
              <a:defRPr sz="1100"/>
            </a:lvl1pPr>
          </a:lstStyle>
          <a:p>
            <a:r>
              <a:rPr lang="en-US" dirty="0" smtClean="0"/>
              <a:t>Insert district/club logo</a:t>
            </a:r>
            <a:endParaRPr lang="en-US" dirty="0"/>
          </a:p>
        </p:txBody>
      </p:sp>
    </p:spTree>
    <p:extLst>
      <p:ext uri="{BB962C8B-B14F-4D97-AF65-F5344CB8AC3E}">
        <p14:creationId xmlns:p14="http://schemas.microsoft.com/office/powerpoint/2010/main" val="2087178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91667"/>
          <a:stretch/>
        </p:blipFill>
        <p:spPr>
          <a:xfrm>
            <a:off x="0" y="0"/>
            <a:ext cx="76200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pPr/>
              <a:t>‹#›</a:t>
            </a:fld>
            <a:endParaRPr lang="en-US"/>
          </a:p>
        </p:txBody>
      </p:sp>
      <p:sp>
        <p:nvSpPr>
          <p:cNvPr id="7" name="Picture Placeholder 2"/>
          <p:cNvSpPr>
            <a:spLocks noGrp="1"/>
          </p:cNvSpPr>
          <p:nvPr>
            <p:ph type="pic" sz="quarter" idx="13" hasCustomPrompt="1"/>
          </p:nvPr>
        </p:nvSpPr>
        <p:spPr>
          <a:xfrm>
            <a:off x="7772400" y="5622925"/>
            <a:ext cx="1116013" cy="1025525"/>
          </a:xfrm>
        </p:spPr>
        <p:txBody>
          <a:bodyPr anchor="ctr">
            <a:normAutofit/>
          </a:bodyPr>
          <a:lstStyle>
            <a:lvl1pPr marL="0" indent="0" algn="ctr">
              <a:buNone/>
              <a:defRPr sz="1100"/>
            </a:lvl1pPr>
          </a:lstStyle>
          <a:p>
            <a:r>
              <a:rPr lang="en-US" dirty="0" smtClean="0"/>
              <a:t>Insert district/club logo</a:t>
            </a:r>
            <a:endParaRPr lang="en-US" dirty="0"/>
          </a:p>
        </p:txBody>
      </p:sp>
    </p:spTree>
    <p:extLst>
      <p:ext uri="{BB962C8B-B14F-4D97-AF65-F5344CB8AC3E}">
        <p14:creationId xmlns:p14="http://schemas.microsoft.com/office/powerpoint/2010/main" val="323076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 Title and Content_ No Logo">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14000"/>
          <a:stretch/>
        </p:blipFill>
        <p:spPr>
          <a:xfrm>
            <a:off x="0" y="0"/>
            <a:ext cx="786384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pPr/>
              <a:t>‹#›</a:t>
            </a:fld>
            <a:endParaRPr lang="en-US"/>
          </a:p>
        </p:txBody>
      </p:sp>
    </p:spTree>
    <p:extLst>
      <p:ext uri="{BB962C8B-B14F-4D97-AF65-F5344CB8AC3E}">
        <p14:creationId xmlns:p14="http://schemas.microsoft.com/office/powerpoint/2010/main" val="29881623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91700"/>
          <a:stretch/>
        </p:blipFill>
        <p:spPr>
          <a:xfrm>
            <a:off x="0" y="0"/>
            <a:ext cx="758952" cy="6858000"/>
          </a:xfrm>
          <a:prstGeom prst="rect">
            <a:avLst/>
          </a:prstGeom>
        </p:spPr>
      </p:pic>
      <p:sp>
        <p:nvSpPr>
          <p:cNvPr id="2" name="Title 1"/>
          <p:cNvSpPr>
            <a:spLocks noGrp="1"/>
          </p:cNvSpPr>
          <p:nvPr>
            <p:ph type="title"/>
          </p:nvPr>
        </p:nvSpPr>
        <p:spPr>
          <a:xfrm>
            <a:off x="758952" y="274638"/>
            <a:ext cx="7927848" cy="1143000"/>
          </a:xfrm>
        </p:spPr>
        <p:txBody>
          <a:bodyPr>
            <a:normAutofit/>
          </a:bodyPr>
          <a:lstStyle>
            <a:lvl1pPr algn="l">
              <a:defRPr sz="4000" b="0" i="0">
                <a:solidFill>
                  <a:srgbClr val="000000"/>
                </a:solidFill>
                <a:latin typeface="+mj-lt"/>
                <a:ea typeface="Lato Regular" panose="020F0502020204030203" pitchFamily="34" charset="0"/>
                <a:cs typeface="Lato Regular" panose="020F050202020403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a:t>
            </a:fld>
            <a:endParaRPr lang="en-US" dirty="0"/>
          </a:p>
        </p:txBody>
      </p:sp>
      <p:sp>
        <p:nvSpPr>
          <p:cNvPr id="8" name="Picture Placeholder 2"/>
          <p:cNvSpPr>
            <a:spLocks noGrp="1"/>
          </p:cNvSpPr>
          <p:nvPr>
            <p:ph type="pic" sz="quarter" idx="13" hasCustomPrompt="1"/>
          </p:nvPr>
        </p:nvSpPr>
        <p:spPr>
          <a:xfrm>
            <a:off x="7772400" y="5622925"/>
            <a:ext cx="1116013" cy="1025525"/>
          </a:xfrm>
        </p:spPr>
        <p:txBody>
          <a:bodyPr anchor="ctr">
            <a:normAutofit/>
          </a:bodyPr>
          <a:lstStyle>
            <a:lvl1pPr marL="0" indent="0" algn="ctr">
              <a:buNone/>
              <a:defRPr sz="1100" baseline="0"/>
            </a:lvl1pPr>
          </a:lstStyle>
          <a:p>
            <a:r>
              <a:rPr lang="en-US" dirty="0" smtClean="0"/>
              <a:t>Insert district/club logo</a:t>
            </a:r>
            <a:endParaRPr lang="en-US" dirty="0"/>
          </a:p>
        </p:txBody>
      </p:sp>
    </p:spTree>
    <p:extLst>
      <p:ext uri="{BB962C8B-B14F-4D97-AF65-F5344CB8AC3E}">
        <p14:creationId xmlns:p14="http://schemas.microsoft.com/office/powerpoint/2010/main" val="2666563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_ No Logo">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14800"/>
          <a:stretch/>
        </p:blipFill>
        <p:spPr>
          <a:xfrm>
            <a:off x="0" y="0"/>
            <a:ext cx="7790688" cy="6858000"/>
          </a:xfrm>
          <a:prstGeom prst="rect">
            <a:avLst/>
          </a:prstGeom>
        </p:spPr>
      </p:pic>
      <p:sp>
        <p:nvSpPr>
          <p:cNvPr id="2" name="Title 1"/>
          <p:cNvSpPr>
            <a:spLocks noGrp="1"/>
          </p:cNvSpPr>
          <p:nvPr>
            <p:ph type="title"/>
          </p:nvPr>
        </p:nvSpPr>
        <p:spPr>
          <a:xfrm>
            <a:off x="758952" y="274956"/>
            <a:ext cx="7927848"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ea typeface="Lato Regular" panose="020F0502020204030203" pitchFamily="34" charset="0"/>
                <a:cs typeface="Lato Regular" panose="020F0502020204030203" pitchFamily="34" charset="0"/>
              </a:defRPr>
            </a:lvl1pPr>
            <a:lvl2pPr>
              <a:defRPr sz="2400" b="0" i="0">
                <a:solidFill>
                  <a:srgbClr val="000000"/>
                </a:solidFill>
                <a:latin typeface="+mn-lt"/>
                <a:ea typeface="Lato Regular" panose="020F0502020204030203" pitchFamily="34" charset="0"/>
                <a:cs typeface="Lato Regular" panose="020F0502020204030203" pitchFamily="34" charset="0"/>
              </a:defRPr>
            </a:lvl2pPr>
            <a:lvl3pPr>
              <a:defRPr sz="2000" b="0" i="0">
                <a:solidFill>
                  <a:srgbClr val="000000"/>
                </a:solidFill>
                <a:latin typeface="+mn-lt"/>
                <a:ea typeface="Lato Regular" panose="020F0502020204030203" pitchFamily="34" charset="0"/>
                <a:cs typeface="Lato Regular" panose="020F0502020204030203" pitchFamily="34" charset="0"/>
              </a:defRPr>
            </a:lvl3pPr>
            <a:lvl4pPr>
              <a:defRPr sz="1800" b="0" i="0">
                <a:solidFill>
                  <a:srgbClr val="000000"/>
                </a:solidFill>
                <a:latin typeface="+mn-lt"/>
                <a:ea typeface="Lato Regular" panose="020F0502020204030203" pitchFamily="34" charset="0"/>
                <a:cs typeface="Lato Regular" panose="020F0502020204030203" pitchFamily="34" charset="0"/>
              </a:defRPr>
            </a:lvl4pPr>
            <a:lvl5pPr>
              <a:defRPr sz="1800" b="0" i="0">
                <a:solidFill>
                  <a:srgbClr val="000000"/>
                </a:solidFill>
                <a:latin typeface="+mn-lt"/>
                <a:ea typeface="Lato Regular" panose="020F0502020204030203" pitchFamily="34" charset="0"/>
                <a:cs typeface="Lato Regular" panose="020F05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a:t>
            </a:fld>
            <a:endParaRPr lang="en-US" dirty="0"/>
          </a:p>
        </p:txBody>
      </p:sp>
    </p:spTree>
    <p:extLst>
      <p:ext uri="{BB962C8B-B14F-4D97-AF65-F5344CB8AC3E}">
        <p14:creationId xmlns:p14="http://schemas.microsoft.com/office/powerpoint/2010/main" val="698461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802528"/>
        </a:solidFill>
        <a:effectLst/>
      </p:bgPr>
    </p:bg>
    <p:spTree>
      <p:nvGrpSpPr>
        <p:cNvPr id="1" name=""/>
        <p:cNvGrpSpPr/>
        <p:nvPr/>
      </p:nvGrpSpPr>
      <p:grpSpPr>
        <a:xfrm>
          <a:off x="0" y="0"/>
          <a:ext cx="0" cy="0"/>
          <a:chOff x="0" y="0"/>
          <a:chExt cx="0" cy="0"/>
        </a:xfrm>
      </p:grpSpPr>
      <p:sp>
        <p:nvSpPr>
          <p:cNvPr id="8" name="Slide Number Placeholder 6"/>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5" name="TextBox 4"/>
          <p:cNvSpPr txBox="1"/>
          <p:nvPr userDrawn="1"/>
        </p:nvSpPr>
        <p:spPr>
          <a:xfrm>
            <a:off x="315468" y="6123543"/>
            <a:ext cx="2692908" cy="338554"/>
          </a:xfrm>
          <a:prstGeom prst="rect">
            <a:avLst/>
          </a:prstGeom>
          <a:noFill/>
        </p:spPr>
        <p:txBody>
          <a:bodyPr wrap="square" rtlCol="0">
            <a:spAutoFit/>
          </a:bodyPr>
          <a:lstStyle/>
          <a:p>
            <a:r>
              <a:rPr lang="en-US" sz="1600" dirty="0" smtClean="0">
                <a:solidFill>
                  <a:schemeClr val="bg1"/>
                </a:solidFill>
              </a:rPr>
              <a:t>Insert district/club</a:t>
            </a:r>
            <a:r>
              <a:rPr lang="en-US" sz="1600" baseline="0" dirty="0" smtClean="0">
                <a:solidFill>
                  <a:schemeClr val="bg1"/>
                </a:solidFill>
              </a:rPr>
              <a:t> website</a:t>
            </a:r>
            <a:endParaRPr lang="en-US" sz="1600" dirty="0">
              <a:solidFill>
                <a:schemeClr val="bg1"/>
              </a:solidFill>
            </a:endParaRPr>
          </a:p>
        </p:txBody>
      </p:sp>
      <p:sp>
        <p:nvSpPr>
          <p:cNvPr id="6" name="Picture Placeholder 2"/>
          <p:cNvSpPr>
            <a:spLocks noGrp="1"/>
          </p:cNvSpPr>
          <p:nvPr>
            <p:ph type="pic" sz="quarter" idx="13" hasCustomPrompt="1"/>
          </p:nvPr>
        </p:nvSpPr>
        <p:spPr>
          <a:xfrm>
            <a:off x="7772400" y="5622925"/>
            <a:ext cx="1116013" cy="1025525"/>
          </a:xfrm>
        </p:spPr>
        <p:txBody>
          <a:bodyPr anchor="ctr">
            <a:normAutofit/>
          </a:bodyPr>
          <a:lstStyle>
            <a:lvl1pPr marL="0" indent="0" algn="ctr">
              <a:buNone/>
              <a:defRPr sz="1100" baseline="0"/>
            </a:lvl1pPr>
          </a:lstStyle>
          <a:p>
            <a:r>
              <a:rPr lang="en-US" dirty="0" smtClean="0"/>
              <a:t>Insert Reverse Color </a:t>
            </a:r>
            <a:br>
              <a:rPr lang="en-US" dirty="0" smtClean="0"/>
            </a:br>
            <a:r>
              <a:rPr lang="en-US" dirty="0" smtClean="0"/>
              <a:t>district/club logo</a:t>
            </a:r>
            <a:endParaRPr lang="en-US" dirty="0"/>
          </a:p>
        </p:txBody>
      </p:sp>
    </p:spTree>
    <p:extLst>
      <p:ext uri="{BB962C8B-B14F-4D97-AF65-F5344CB8AC3E}">
        <p14:creationId xmlns:p14="http://schemas.microsoft.com/office/powerpoint/2010/main" val="377001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D65DB-6C1C-8344-A853-DB6D52BC5DB7}" type="datetimeFigureOut">
              <a:rPr lang="en-US" smtClean="0"/>
              <a:pPr/>
              <a:t>4/7/2016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D958-75D2-C647-BE96-3B36ADE95E0A}" type="slidenum">
              <a:rPr lang="en-US" smtClean="0"/>
              <a:pPr/>
              <a:t>‹#›</a:t>
            </a:fld>
            <a:endParaRPr lang="en-US"/>
          </a:p>
        </p:txBody>
      </p:sp>
    </p:spTree>
    <p:extLst>
      <p:ext uri="{BB962C8B-B14F-4D97-AF65-F5344CB8AC3E}">
        <p14:creationId xmlns:p14="http://schemas.microsoft.com/office/powerpoint/2010/main" val="96133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2" r:id="rId5"/>
    <p:sldLayoutId id="2147483657" r:id="rId6"/>
    <p:sldLayoutId id="2147483655" r:id="rId7"/>
  </p:sldLayoutIdLst>
  <p:timing>
    <p:tnLst>
      <p:par>
        <p:cTn id="1" dur="indefinite" restart="never" nodeType="tmRoot"/>
      </p:par>
    </p:tnLst>
  </p:timing>
  <p:txStyles>
    <p:titleStyle>
      <a:lvl1pPr algn="ctr" defTabSz="457200" rtl="0" eaLnBrk="1" latinLnBrk="0" hangingPunct="1">
        <a:spcBef>
          <a:spcPct val="0"/>
        </a:spcBef>
        <a:buNone/>
        <a:defRPr sz="4400" b="0" kern="1200">
          <a:solidFill>
            <a:schemeClr val="tx1"/>
          </a:solidFill>
          <a:latin typeface="+mj-lt"/>
          <a:ea typeface="Lato Regular" panose="020F0502020204030203" pitchFamily="34" charset="0"/>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Lato Regular" panose="020F0502020204030203" pitchFamily="34" charset="0"/>
          <a:cs typeface="Lato Regular" panose="020F0502020204030203"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Lato Regular" panose="020F0502020204030203" pitchFamily="34" charset="0"/>
          <a:cs typeface="Lato Regular" panose="020F0502020204030203"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Lato Regular" panose="020F0502020204030203" pitchFamily="34" charset="0"/>
          <a:cs typeface="Lato Regular" panose="020F0502020204030203"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zonta.org/Portals/0/PDFs/2014%20Club%20Mailing/Club_1.6_colorBiennial%20Goals%202014-2016.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Ann.hefenieder@gmail.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973" y="4676809"/>
            <a:ext cx="8607027" cy="640036"/>
          </a:xfrm>
        </p:spPr>
        <p:txBody>
          <a:bodyPr>
            <a:normAutofit fontScale="90000"/>
          </a:bodyPr>
          <a:lstStyle/>
          <a:p>
            <a:r>
              <a:rPr lang="en-US" dirty="0" smtClean="0"/>
              <a:t>DISTRICT 12</a:t>
            </a:r>
            <a:endParaRPr lang="en-US" dirty="0"/>
          </a:p>
        </p:txBody>
      </p:sp>
      <p:sp>
        <p:nvSpPr>
          <p:cNvPr id="3" name="Subtitle 2"/>
          <p:cNvSpPr>
            <a:spLocks noGrp="1"/>
          </p:cNvSpPr>
          <p:nvPr>
            <p:ph type="subTitle" idx="1"/>
          </p:nvPr>
        </p:nvSpPr>
        <p:spPr/>
        <p:txBody>
          <a:bodyPr/>
          <a:lstStyle/>
          <a:p>
            <a:r>
              <a:rPr lang="en-US" dirty="0" smtClean="0"/>
              <a:t>SERVICE</a:t>
            </a:r>
            <a:endParaRPr lang="en-US" dirty="0"/>
          </a:p>
        </p:txBody>
      </p:sp>
      <p:sp>
        <p:nvSpPr>
          <p:cNvPr id="4" name="Picture Placeholder 3"/>
          <p:cNvSpPr>
            <a:spLocks noGrp="1"/>
          </p:cNvSpPr>
          <p:nvPr>
            <p:ph type="pic" sz="quarter" idx="10"/>
          </p:nvPr>
        </p:nvSpPr>
        <p:spPr/>
      </p:sp>
      <p:pic>
        <p:nvPicPr>
          <p:cNvPr id="1026" name="Picture 2" descr="http://www.zonta.org/portals/0/2014%20Brand%20Refresh/Zonta-International-Logo_Vertical_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726" y="141259"/>
            <a:ext cx="4702628" cy="4223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Does your project . . .</a:t>
            </a:r>
            <a:endParaRPr lang="en-US" dirty="0"/>
          </a:p>
        </p:txBody>
      </p:sp>
      <p:sp>
        <p:nvSpPr>
          <p:cNvPr id="3" name="Content Placeholder 2"/>
          <p:cNvSpPr>
            <a:spLocks noGrp="1"/>
          </p:cNvSpPr>
          <p:nvPr>
            <p:ph idx="1"/>
          </p:nvPr>
        </p:nvSpPr>
        <p:spPr/>
        <p:txBody>
          <a:bodyPr/>
          <a:lstStyle/>
          <a:p>
            <a:r>
              <a:rPr lang="en-US" dirty="0"/>
              <a:t>Work to advance understanding, good will</a:t>
            </a:r>
            <a:r>
              <a:rPr lang="en-US" dirty="0" smtClean="0"/>
              <a:t>, </a:t>
            </a:r>
            <a:r>
              <a:rPr lang="en-US" dirty="0"/>
              <a:t>and peace through world-wide </a:t>
            </a:r>
            <a:r>
              <a:rPr lang="en-US" dirty="0" smtClean="0"/>
              <a:t>fellowship?</a:t>
            </a:r>
          </a:p>
          <a:p>
            <a:r>
              <a:rPr lang="en-US" dirty="0"/>
              <a:t>Promote justice and universal respect </a:t>
            </a:r>
            <a:r>
              <a:rPr lang="en-US" dirty="0" smtClean="0"/>
              <a:t>for Human </a:t>
            </a:r>
            <a:r>
              <a:rPr lang="en-US" dirty="0"/>
              <a:t>rights and </a:t>
            </a:r>
            <a:r>
              <a:rPr lang="en-US" dirty="0" smtClean="0"/>
              <a:t>freedoms?</a:t>
            </a:r>
          </a:p>
          <a:p>
            <a:r>
              <a:rPr lang="en-US" dirty="0" smtClean="0"/>
              <a:t>Foster high Ethical standards?</a:t>
            </a:r>
            <a:endParaRPr lang="en-US" dirty="0"/>
          </a:p>
          <a:p>
            <a:r>
              <a:rPr lang="en-US" dirty="0" smtClean="0"/>
              <a:t>Work to end violence against women?</a:t>
            </a:r>
            <a:endParaRPr lang="en-US" dirty="0"/>
          </a:p>
        </p:txBody>
      </p:sp>
    </p:spTree>
    <p:extLst>
      <p:ext uri="{BB962C8B-B14F-4D97-AF65-F5344CB8AC3E}">
        <p14:creationId xmlns:p14="http://schemas.microsoft.com/office/powerpoint/2010/main" val="2738067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0252" y="1536541"/>
            <a:ext cx="3805645" cy="4551552"/>
          </a:xfrm>
        </p:spPr>
      </p:pic>
    </p:spTree>
    <p:extLst>
      <p:ext uri="{BB962C8B-B14F-4D97-AF65-F5344CB8AC3E}">
        <p14:creationId xmlns:p14="http://schemas.microsoft.com/office/powerpoint/2010/main" val="3519256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3497" y="1722438"/>
            <a:ext cx="4120084" cy="4120084"/>
          </a:xfrm>
        </p:spPr>
      </p:pic>
    </p:spTree>
    <p:extLst>
      <p:ext uri="{BB962C8B-B14F-4D97-AF65-F5344CB8AC3E}">
        <p14:creationId xmlns:p14="http://schemas.microsoft.com/office/powerpoint/2010/main" val="643121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Tips for Presidents	</a:t>
            </a:r>
            <a:endParaRPr lang="en-US" dirty="0"/>
          </a:p>
        </p:txBody>
      </p:sp>
      <p:sp>
        <p:nvSpPr>
          <p:cNvPr id="3" name="Content Placeholder 2"/>
          <p:cNvSpPr>
            <a:spLocks noGrp="1"/>
          </p:cNvSpPr>
          <p:nvPr>
            <p:ph idx="1"/>
          </p:nvPr>
        </p:nvSpPr>
        <p:spPr/>
        <p:txBody>
          <a:bodyPr/>
          <a:lstStyle/>
          <a:p>
            <a:r>
              <a:rPr lang="en-US" dirty="0" smtClean="0"/>
              <a:t>DELEGATE	to appropriate chair</a:t>
            </a:r>
          </a:p>
          <a:p>
            <a:r>
              <a:rPr lang="en-US" dirty="0" smtClean="0"/>
              <a:t>Focus reports on Biennial Goals</a:t>
            </a:r>
          </a:p>
          <a:p>
            <a:pPr marL="0" indent="0">
              <a:buNone/>
            </a:pPr>
            <a:r>
              <a:rPr lang="en-US" dirty="0" smtClean="0">
                <a:hlinkClick r:id="rId3"/>
              </a:rPr>
              <a:t>https</a:t>
            </a:r>
            <a:r>
              <a:rPr lang="en-US" dirty="0">
                <a:hlinkClick r:id="rId3"/>
              </a:rPr>
              <a:t>://</a:t>
            </a:r>
            <a:r>
              <a:rPr lang="en-US" dirty="0" smtClean="0">
                <a:hlinkClick r:id="rId3"/>
              </a:rPr>
              <a:t>www.zonta.org/Portals/0/PDFs/2014%20Club%20Mailing/Club_1.6_colorBiennial%20Goals%202014-2016.pdf</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82466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District 12 Service Award</a:t>
            </a:r>
            <a:endParaRPr lang="en-US" dirty="0"/>
          </a:p>
        </p:txBody>
      </p:sp>
      <p:sp>
        <p:nvSpPr>
          <p:cNvPr id="3" name="Content Placeholder 2"/>
          <p:cNvSpPr>
            <a:spLocks noGrp="1"/>
          </p:cNvSpPr>
          <p:nvPr>
            <p:ph idx="1"/>
          </p:nvPr>
        </p:nvSpPr>
        <p:spPr/>
        <p:txBody>
          <a:bodyPr/>
          <a:lstStyle/>
          <a:p>
            <a:r>
              <a:rPr lang="en-US" dirty="0" smtClean="0"/>
              <a:t>Awarded annually at District Conference or Governor’s Seminar</a:t>
            </a:r>
          </a:p>
          <a:p>
            <a:r>
              <a:rPr lang="en-US" dirty="0" smtClean="0"/>
              <a:t>Based on Annual President’s reports</a:t>
            </a:r>
          </a:p>
          <a:p>
            <a:pPr marL="0" indent="0">
              <a:buNone/>
            </a:pPr>
            <a:r>
              <a:rPr lang="en-US" dirty="0"/>
              <a:t>	</a:t>
            </a:r>
            <a:endParaRPr lang="en-US" sz="2800" dirty="0"/>
          </a:p>
        </p:txBody>
      </p:sp>
    </p:spTree>
    <p:extLst>
      <p:ext uri="{BB962C8B-B14F-4D97-AF65-F5344CB8AC3E}">
        <p14:creationId xmlns:p14="http://schemas.microsoft.com/office/powerpoint/2010/main" val="163992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Criteria for consideration</a:t>
            </a:r>
            <a:r>
              <a:rPr lang="en-US" dirty="0" smtClean="0"/>
              <a:t>:</a:t>
            </a:r>
            <a:endParaRPr lang="en-US" dirty="0"/>
          </a:p>
        </p:txBody>
      </p:sp>
      <p:sp>
        <p:nvSpPr>
          <p:cNvPr id="3" name="Content Placeholder 2"/>
          <p:cNvSpPr>
            <a:spLocks noGrp="1"/>
          </p:cNvSpPr>
          <p:nvPr>
            <p:ph idx="1"/>
          </p:nvPr>
        </p:nvSpPr>
        <p:spPr>
          <a:xfrm>
            <a:off x="762000" y="1765663"/>
            <a:ext cx="7924800" cy="4525963"/>
          </a:xfrm>
        </p:spPr>
        <p:txBody>
          <a:bodyPr/>
          <a:lstStyle/>
          <a:p>
            <a:r>
              <a:rPr lang="en-US" dirty="0" smtClean="0"/>
              <a:t>Project aligns with ZI Mission and Objects</a:t>
            </a:r>
          </a:p>
          <a:p>
            <a:r>
              <a:rPr lang="en-US" dirty="0" smtClean="0"/>
              <a:t>Promotes club visibility in community</a:t>
            </a:r>
          </a:p>
          <a:p>
            <a:r>
              <a:rPr lang="en-US" dirty="0" smtClean="0"/>
              <a:t>Club members are engaged in project</a:t>
            </a:r>
          </a:p>
          <a:p>
            <a:r>
              <a:rPr lang="en-US" dirty="0" smtClean="0"/>
              <a:t>Results of project are continuing, sustaining</a:t>
            </a:r>
          </a:p>
          <a:p>
            <a:r>
              <a:rPr lang="en-US" dirty="0" smtClean="0"/>
              <a:t>Club contributes 1/3 of service budget to ZI</a:t>
            </a:r>
            <a:endParaRPr lang="en-US" dirty="0"/>
          </a:p>
        </p:txBody>
      </p:sp>
    </p:spTree>
    <p:extLst>
      <p:ext uri="{BB962C8B-B14F-4D97-AF65-F5344CB8AC3E}">
        <p14:creationId xmlns:p14="http://schemas.microsoft.com/office/powerpoint/2010/main" val="2065145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efforts!</a:t>
            </a:r>
            <a:endParaRPr lang="en-US" dirty="0"/>
          </a:p>
        </p:txBody>
      </p:sp>
      <p:sp>
        <p:nvSpPr>
          <p:cNvPr id="3" name="Content Placeholder 2"/>
          <p:cNvSpPr>
            <a:spLocks noGrp="1"/>
          </p:cNvSpPr>
          <p:nvPr>
            <p:ph idx="1"/>
          </p:nvPr>
        </p:nvSpPr>
        <p:spPr/>
        <p:txBody>
          <a:bodyPr/>
          <a:lstStyle/>
          <a:p>
            <a:pPr marL="0" indent="0">
              <a:buNone/>
            </a:pPr>
            <a:r>
              <a:rPr lang="en-US" dirty="0" smtClean="0"/>
              <a:t>Ann Hefenieder</a:t>
            </a:r>
          </a:p>
          <a:p>
            <a:pPr marL="0" indent="0">
              <a:buNone/>
            </a:pPr>
            <a:r>
              <a:rPr lang="en-US" dirty="0" smtClean="0">
                <a:hlinkClick r:id="rId3"/>
              </a:rPr>
              <a:t>ann.hefenieder@gmail.com</a:t>
            </a:r>
            <a:endParaRPr lang="en-US" dirty="0" smtClean="0"/>
          </a:p>
          <a:p>
            <a:pPr marL="0" indent="0">
              <a:buNone/>
            </a:pPr>
            <a:r>
              <a:rPr lang="en-US" dirty="0" smtClean="0"/>
              <a:t>P.O. Box 80393</a:t>
            </a:r>
          </a:p>
          <a:p>
            <a:pPr marL="0" indent="0">
              <a:buNone/>
            </a:pPr>
            <a:r>
              <a:rPr lang="en-US" dirty="0" smtClean="0"/>
              <a:t>Billings, MT 59108</a:t>
            </a:r>
            <a:endParaRPr lang="en-US" dirty="0"/>
          </a:p>
        </p:txBody>
      </p:sp>
    </p:spTree>
    <p:extLst>
      <p:ext uri="{BB962C8B-B14F-4D97-AF65-F5344CB8AC3E}">
        <p14:creationId xmlns:p14="http://schemas.microsoft.com/office/powerpoint/2010/main" val="292429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 your club better-known for . . .</a:t>
            </a:r>
            <a:endParaRPr lang="en-US" dirty="0"/>
          </a:p>
        </p:txBody>
      </p:sp>
      <p:sp>
        <p:nvSpPr>
          <p:cNvPr id="6" name="Content Placeholder 5"/>
          <p:cNvSpPr>
            <a:spLocks noGrp="1"/>
          </p:cNvSpPr>
          <p:nvPr>
            <p:ph idx="1"/>
          </p:nvPr>
        </p:nvSpPr>
        <p:spPr/>
        <p:txBody>
          <a:bodyPr/>
          <a:lstStyle/>
          <a:p>
            <a:pPr marL="0" indent="0" algn="ctr">
              <a:buNone/>
            </a:pPr>
            <a:endParaRPr lang="en-US" sz="3200" dirty="0" smtClean="0"/>
          </a:p>
          <a:p>
            <a:pPr marL="0" indent="0" algn="ctr">
              <a:buNone/>
            </a:pPr>
            <a:r>
              <a:rPr lang="en-US" sz="3200" dirty="0" smtClean="0"/>
              <a:t>Your AWESOME fundraiser!</a:t>
            </a:r>
          </a:p>
          <a:p>
            <a:pPr marL="0" indent="0" algn="ctr">
              <a:buNone/>
            </a:pPr>
            <a:endParaRPr lang="en-US" dirty="0" smtClean="0"/>
          </a:p>
          <a:p>
            <a:pPr marL="0" indent="0" algn="ctr">
              <a:buNone/>
            </a:pPr>
            <a:r>
              <a:rPr lang="en-US" dirty="0" smtClean="0"/>
              <a:t>OR</a:t>
            </a:r>
          </a:p>
          <a:p>
            <a:pPr marL="0" indent="0" algn="ctr">
              <a:buNone/>
            </a:pPr>
            <a:endParaRPr lang="en-US" dirty="0"/>
          </a:p>
          <a:p>
            <a:pPr marL="0" indent="0" algn="ctr">
              <a:buNone/>
            </a:pPr>
            <a:r>
              <a:rPr lang="en-US" dirty="0" smtClean="0"/>
              <a:t>Your local service and advocacy efforts?</a:t>
            </a:r>
            <a:endParaRPr lang="en-US" dirty="0"/>
          </a:p>
        </p:txBody>
      </p:sp>
      <p:sp>
        <p:nvSpPr>
          <p:cNvPr id="7" name="Content Placeholder 6"/>
          <p:cNvSpPr>
            <a:spLocks noGrp="1"/>
          </p:cNvSpPr>
          <p:nvPr>
            <p:ph sz="half" idx="4294967295"/>
          </p:nvPr>
        </p:nvSpPr>
        <p:spPr>
          <a:xfrm>
            <a:off x="5167313" y="1600200"/>
            <a:ext cx="3976687" cy="4525963"/>
          </a:xfrm>
        </p:spPr>
        <p:txBody>
          <a:bodyPr/>
          <a:lstStyle/>
          <a:p>
            <a:endParaRPr lang="en-US" dirty="0" smtClean="0"/>
          </a:p>
          <a:p>
            <a:pPr marL="0" indent="0">
              <a:buNone/>
            </a:pPr>
            <a:endParaRPr lang="en-US" sz="3200" dirty="0" smtClean="0"/>
          </a:p>
          <a:p>
            <a:pPr marL="0" indent="0">
              <a:buNone/>
            </a:pPr>
            <a:endParaRPr lang="en-US" sz="3200" dirty="0"/>
          </a:p>
        </p:txBody>
      </p:sp>
    </p:spTree>
    <p:extLst>
      <p:ext uri="{BB962C8B-B14F-4D97-AF65-F5344CB8AC3E}">
        <p14:creationId xmlns:p14="http://schemas.microsoft.com/office/powerpoint/2010/main" val="2016861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ZONTA INTERNATIONAL</a:t>
            </a:r>
            <a:br>
              <a:rPr lang="en-US" dirty="0" smtClean="0"/>
            </a:br>
            <a:r>
              <a:rPr lang="en-US" dirty="0" smtClean="0"/>
              <a:t>BIENNIAL SERVICE GOALS</a:t>
            </a:r>
            <a:endParaRPr lang="en-US" dirty="0"/>
          </a:p>
        </p:txBody>
      </p:sp>
      <p:sp>
        <p:nvSpPr>
          <p:cNvPr id="3" name="Content Placeholder 2"/>
          <p:cNvSpPr>
            <a:spLocks noGrp="1"/>
          </p:cNvSpPr>
          <p:nvPr>
            <p:ph idx="1"/>
          </p:nvPr>
        </p:nvSpPr>
        <p:spPr/>
        <p:txBody>
          <a:bodyPr/>
          <a:lstStyle/>
          <a:p>
            <a:r>
              <a:rPr lang="en-US" dirty="0" smtClean="0"/>
              <a:t>International projects to focus on root causes</a:t>
            </a:r>
          </a:p>
          <a:p>
            <a:r>
              <a:rPr lang="en-US" dirty="0" smtClean="0"/>
              <a:t>Service and advocacy are integrated parts of all ZI service projects</a:t>
            </a:r>
          </a:p>
          <a:p>
            <a:r>
              <a:rPr lang="en-US" dirty="0" smtClean="0"/>
              <a:t>Lasting impact through involvement with governments and NGOs</a:t>
            </a:r>
          </a:p>
          <a:p>
            <a:r>
              <a:rPr lang="en-US" dirty="0" smtClean="0"/>
              <a:t>Local projects are in line with our mission and vision</a:t>
            </a:r>
            <a:endParaRPr lang="en-US" dirty="0"/>
          </a:p>
        </p:txBody>
      </p:sp>
    </p:spTree>
    <p:extLst>
      <p:ext uri="{BB962C8B-B14F-4D97-AF65-F5344CB8AC3E}">
        <p14:creationId xmlns:p14="http://schemas.microsoft.com/office/powerpoint/2010/main" val="1316977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“Local </a:t>
            </a:r>
            <a:r>
              <a:rPr lang="en-US" dirty="0"/>
              <a:t>projects are in line with our mission and </a:t>
            </a:r>
            <a:r>
              <a:rPr lang="en-US" dirty="0" smtClean="0"/>
              <a:t>vision”</a:t>
            </a:r>
            <a:endParaRPr lang="en-US" dirty="0"/>
          </a:p>
        </p:txBody>
      </p:sp>
      <p:sp>
        <p:nvSpPr>
          <p:cNvPr id="3" name="Content Placeholder 2"/>
          <p:cNvSpPr>
            <a:spLocks noGrp="1"/>
          </p:cNvSpPr>
          <p:nvPr>
            <p:ph idx="1"/>
          </p:nvPr>
        </p:nvSpPr>
        <p:spPr/>
        <p:txBody>
          <a:bodyPr>
            <a:normAutofit/>
          </a:bodyPr>
          <a:lstStyle/>
          <a:p>
            <a:r>
              <a:rPr lang="en-US" sz="3600" dirty="0" smtClean="0"/>
              <a:t>100% of </a:t>
            </a:r>
            <a:r>
              <a:rPr lang="en-US" sz="3600" dirty="0">
                <a:solidFill>
                  <a:srgbClr val="FF0000"/>
                </a:solidFill>
              </a:rPr>
              <a:t>all</a:t>
            </a:r>
            <a:r>
              <a:rPr lang="en-US" sz="3600" dirty="0" smtClean="0"/>
              <a:t> local projects focus on women’s and girls’ issues.</a:t>
            </a:r>
          </a:p>
          <a:p>
            <a:r>
              <a:rPr lang="en-US" sz="3600" dirty="0" smtClean="0"/>
              <a:t>Cooperative projects undertaken </a:t>
            </a:r>
            <a:r>
              <a:rPr lang="en-US" sz="3600" dirty="0" smtClean="0">
                <a:solidFill>
                  <a:srgbClr val="FF0000"/>
                </a:solidFill>
              </a:rPr>
              <a:t>only</a:t>
            </a:r>
            <a:r>
              <a:rPr lang="en-US" sz="3600" dirty="0" smtClean="0"/>
              <a:t> with like-minded organizations</a:t>
            </a:r>
            <a:endParaRPr lang="en-US" sz="3600" dirty="0"/>
          </a:p>
        </p:txBody>
      </p:sp>
    </p:spTree>
    <p:extLst>
      <p:ext uri="{BB962C8B-B14F-4D97-AF65-F5344CB8AC3E}">
        <p14:creationId xmlns:p14="http://schemas.microsoft.com/office/powerpoint/2010/main" val="2654504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Zonta International Mission</a:t>
            </a:r>
            <a:endParaRPr lang="en-US" dirty="0"/>
          </a:p>
        </p:txBody>
      </p:sp>
      <p:sp>
        <p:nvSpPr>
          <p:cNvPr id="3" name="Content Placeholder 2"/>
          <p:cNvSpPr>
            <a:spLocks noGrp="1"/>
          </p:cNvSpPr>
          <p:nvPr>
            <p:ph idx="1"/>
          </p:nvPr>
        </p:nvSpPr>
        <p:spPr/>
        <p:txBody>
          <a:bodyPr>
            <a:normAutofit/>
          </a:bodyPr>
          <a:lstStyle/>
          <a:p>
            <a:pPr marL="0" indent="0">
              <a:buNone/>
            </a:pPr>
            <a:r>
              <a:rPr lang="en-US" sz="4000" dirty="0" smtClean="0"/>
              <a:t>Zonta </a:t>
            </a:r>
            <a:r>
              <a:rPr lang="en-US" sz="4000" dirty="0"/>
              <a:t>International is a global organization of executives and professionals working together to advance the status of women worldwide through service and advocacy. </a:t>
            </a:r>
          </a:p>
        </p:txBody>
      </p:sp>
    </p:spTree>
    <p:extLst>
      <p:ext uri="{BB962C8B-B14F-4D97-AF65-F5344CB8AC3E}">
        <p14:creationId xmlns:p14="http://schemas.microsoft.com/office/powerpoint/2010/main" val="1504655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Zonta International Objects</a:t>
            </a:r>
            <a:endParaRPr lang="en-US" dirty="0"/>
          </a:p>
        </p:txBody>
      </p:sp>
      <p:sp>
        <p:nvSpPr>
          <p:cNvPr id="3" name="Content Placeholder 2"/>
          <p:cNvSpPr>
            <a:spLocks noGrp="1"/>
          </p:cNvSpPr>
          <p:nvPr>
            <p:ph idx="1"/>
          </p:nvPr>
        </p:nvSpPr>
        <p:spPr/>
        <p:txBody>
          <a:bodyPr>
            <a:noAutofit/>
          </a:bodyPr>
          <a:lstStyle/>
          <a:p>
            <a:r>
              <a:rPr lang="en-US" sz="2300" dirty="0"/>
              <a:t>To improve the legal, political, economic, educational, health and professional status of women at the global and local level through service and advocacy. </a:t>
            </a:r>
            <a:endParaRPr lang="en-US" sz="2300" dirty="0" smtClean="0"/>
          </a:p>
          <a:p>
            <a:r>
              <a:rPr lang="en-US" sz="2300" dirty="0" smtClean="0"/>
              <a:t>To </a:t>
            </a:r>
            <a:r>
              <a:rPr lang="en-US" sz="2300" dirty="0"/>
              <a:t>work for the advancement of understanding, goodwill, and peace through a world fellowship of executives in business and the professions. </a:t>
            </a:r>
            <a:endParaRPr lang="en-US" sz="2300" dirty="0" smtClean="0"/>
          </a:p>
          <a:p>
            <a:r>
              <a:rPr lang="en-US" sz="2300" dirty="0" smtClean="0"/>
              <a:t>To </a:t>
            </a:r>
            <a:r>
              <a:rPr lang="en-US" sz="2300" dirty="0"/>
              <a:t>promote justice and universal respect for human rights and fundamental freedoms. </a:t>
            </a:r>
            <a:endParaRPr lang="en-US" sz="2300" dirty="0" smtClean="0"/>
          </a:p>
          <a:p>
            <a:r>
              <a:rPr lang="en-US" sz="2300" dirty="0" smtClean="0"/>
              <a:t>To </a:t>
            </a:r>
            <a:r>
              <a:rPr lang="en-US" sz="2300" dirty="0"/>
              <a:t>be united internationally to foster high ethical standards, to implement service programs, and to provide mutual support and fellowship for members who serve their communities, their nations, and the world. </a:t>
            </a:r>
          </a:p>
        </p:txBody>
      </p:sp>
    </p:spTree>
    <p:extLst>
      <p:ext uri="{BB962C8B-B14F-4D97-AF65-F5344CB8AC3E}">
        <p14:creationId xmlns:p14="http://schemas.microsoft.com/office/powerpoint/2010/main" val="113981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Annual Reporting</a:t>
            </a:r>
            <a:endParaRPr lang="en-US" dirty="0"/>
          </a:p>
        </p:txBody>
      </p:sp>
      <p:sp>
        <p:nvSpPr>
          <p:cNvPr id="3" name="Content Placeholder 2"/>
          <p:cNvSpPr>
            <a:spLocks noGrp="1"/>
          </p:cNvSpPr>
          <p:nvPr>
            <p:ph idx="1"/>
          </p:nvPr>
        </p:nvSpPr>
        <p:spPr/>
        <p:txBody>
          <a:bodyPr/>
          <a:lstStyle/>
          <a:p>
            <a:r>
              <a:rPr lang="en-US" dirty="0" smtClean="0"/>
              <a:t>Reported club service projects must have “100% focus on women’s and girls’ issue.”</a:t>
            </a:r>
          </a:p>
          <a:p>
            <a:endParaRPr lang="en-US" dirty="0"/>
          </a:p>
          <a:p>
            <a:r>
              <a:rPr lang="en-US" dirty="0" smtClean="0"/>
              <a:t>Reported club projects with other organizations which are “like minded.”</a:t>
            </a:r>
            <a:endParaRPr lang="en-US" dirty="0"/>
          </a:p>
        </p:txBody>
      </p:sp>
    </p:spTree>
    <p:extLst>
      <p:ext uri="{BB962C8B-B14F-4D97-AF65-F5344CB8AC3E}">
        <p14:creationId xmlns:p14="http://schemas.microsoft.com/office/powerpoint/2010/main" val="3018200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Do your club service projects measure up?</a:t>
            </a:r>
            <a:endParaRPr lang="en-US" sz="4800" dirty="0"/>
          </a:p>
        </p:txBody>
      </p:sp>
      <p:sp>
        <p:nvSpPr>
          <p:cNvPr id="3" name="Content Placeholder 2"/>
          <p:cNvSpPr>
            <a:spLocks noGrp="1"/>
          </p:cNvSpPr>
          <p:nvPr>
            <p:ph idx="1"/>
          </p:nvPr>
        </p:nvSpPr>
        <p:spPr/>
        <p:txBody>
          <a:bodyPr>
            <a:normAutofit/>
          </a:bodyPr>
          <a:lstStyle/>
          <a:p>
            <a:endParaRPr lang="en-US" sz="3600" dirty="0" smtClean="0"/>
          </a:p>
          <a:p>
            <a:r>
              <a:rPr lang="en-US" sz="4000" dirty="0" smtClean="0"/>
              <a:t>Linked to Zonta objects?</a:t>
            </a:r>
          </a:p>
          <a:p>
            <a:pPr marL="0" indent="0">
              <a:buNone/>
            </a:pPr>
            <a:endParaRPr lang="en-US" sz="4000" dirty="0" smtClean="0"/>
          </a:p>
          <a:p>
            <a:r>
              <a:rPr lang="en-US" sz="4000" dirty="0" smtClean="0"/>
              <a:t>Focused on women or girls?</a:t>
            </a:r>
          </a:p>
          <a:p>
            <a:endParaRPr lang="en-US" sz="4000" dirty="0" smtClean="0"/>
          </a:p>
          <a:p>
            <a:r>
              <a:rPr lang="en-US" sz="4000" dirty="0" smtClean="0"/>
              <a:t>Integrates advocacy?</a:t>
            </a:r>
            <a:endParaRPr lang="en-US" sz="4000" dirty="0"/>
          </a:p>
        </p:txBody>
      </p:sp>
    </p:spTree>
    <p:extLst>
      <p:ext uri="{BB962C8B-B14F-4D97-AF65-F5344CB8AC3E}">
        <p14:creationId xmlns:p14="http://schemas.microsoft.com/office/powerpoint/2010/main" val="2638769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your project improve . . .</a:t>
            </a:r>
            <a:endParaRPr lang="en-US" dirty="0"/>
          </a:p>
        </p:txBody>
      </p:sp>
      <p:sp>
        <p:nvSpPr>
          <p:cNvPr id="3" name="Content Placeholder 2"/>
          <p:cNvSpPr>
            <a:spLocks noGrp="1"/>
          </p:cNvSpPr>
          <p:nvPr>
            <p:ph idx="1"/>
          </p:nvPr>
        </p:nvSpPr>
        <p:spPr/>
        <p:txBody>
          <a:bodyPr/>
          <a:lstStyle/>
          <a:p>
            <a:r>
              <a:rPr lang="en-US" dirty="0" smtClean="0"/>
              <a:t>The legal status of women?</a:t>
            </a:r>
          </a:p>
          <a:p>
            <a:r>
              <a:rPr lang="en-US" dirty="0" smtClean="0"/>
              <a:t>The political status of women?</a:t>
            </a:r>
          </a:p>
          <a:p>
            <a:r>
              <a:rPr lang="en-US" dirty="0" smtClean="0"/>
              <a:t>The economic status of women?</a:t>
            </a:r>
          </a:p>
          <a:p>
            <a:r>
              <a:rPr lang="en-US" dirty="0" smtClean="0"/>
              <a:t>The educational status of women?</a:t>
            </a:r>
          </a:p>
          <a:p>
            <a:r>
              <a:rPr lang="en-US" dirty="0" smtClean="0"/>
              <a:t>The health status of women?</a:t>
            </a:r>
          </a:p>
          <a:p>
            <a:r>
              <a:rPr lang="en-US" dirty="0" smtClean="0"/>
              <a:t>The professional status of women?</a:t>
            </a:r>
            <a:endParaRPr lang="en-US" dirty="0"/>
          </a:p>
        </p:txBody>
      </p:sp>
    </p:spTree>
    <p:extLst>
      <p:ext uri="{BB962C8B-B14F-4D97-AF65-F5344CB8AC3E}">
        <p14:creationId xmlns:p14="http://schemas.microsoft.com/office/powerpoint/2010/main" val="3311850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ZontaInternational_PowerPoint_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ZontaInternational_PowerPoint_TE</Template>
  <TotalTime>156</TotalTime>
  <Words>751</Words>
  <Application>Microsoft Office PowerPoint</Application>
  <PresentationFormat>On-screen Show (4:3)</PresentationFormat>
  <Paragraphs>94</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ZontaInternational_PowerPoint_TE</vt:lpstr>
      <vt:lpstr>DISTRICT 12</vt:lpstr>
      <vt:lpstr>Is your club better-known for . . .</vt:lpstr>
      <vt:lpstr>ZONTA INTERNATIONAL BIENNIAL SERVICE GOALS</vt:lpstr>
      <vt:lpstr>“Local projects are in line with our mission and vision”</vt:lpstr>
      <vt:lpstr>Zonta International Mission</vt:lpstr>
      <vt:lpstr>Zonta International Objects</vt:lpstr>
      <vt:lpstr>Annual Reporting</vt:lpstr>
      <vt:lpstr>Do your club service projects measure up?</vt:lpstr>
      <vt:lpstr>Does your project improve . . .</vt:lpstr>
      <vt:lpstr>Does your project . . .</vt:lpstr>
      <vt:lpstr>Example</vt:lpstr>
      <vt:lpstr>Example</vt:lpstr>
      <vt:lpstr>Tips for Presidents </vt:lpstr>
      <vt:lpstr>District 12 Service Award</vt:lpstr>
      <vt:lpstr>Criteria for consideration:</vt:lpstr>
      <vt:lpstr>Thank you for your efforts!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Hefenieder</dc:creator>
  <cp:lastModifiedBy>cs1642</cp:lastModifiedBy>
  <cp:revision>20</cp:revision>
  <dcterms:created xsi:type="dcterms:W3CDTF">2015-02-05T21:28:11Z</dcterms:created>
  <dcterms:modified xsi:type="dcterms:W3CDTF">2016-04-07T17:23:30Z</dcterms:modified>
</cp:coreProperties>
</file>