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1" r:id="rId3"/>
    <p:sldId id="274" r:id="rId4"/>
    <p:sldId id="263" r:id="rId5"/>
    <p:sldId id="265" r:id="rId6"/>
    <p:sldId id="267" r:id="rId7"/>
    <p:sldId id="268" r:id="rId8"/>
    <p:sldId id="269" r:id="rId9"/>
    <p:sldId id="270" r:id="rId10"/>
    <p:sldId id="275" r:id="rId11"/>
    <p:sldId id="273" r:id="rId12"/>
    <p:sldId id="276" r:id="rId13"/>
    <p:sldId id="272" r:id="rId1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71"/>
    <a:srgbClr val="802528"/>
    <a:srgbClr val="E18431"/>
    <a:srgbClr val="9997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8" autoAdjust="0"/>
    <p:restoredTop sz="94660"/>
  </p:normalViewPr>
  <p:slideViewPr>
    <p:cSldViewPr snapToGrid="0" snapToObjects="1">
      <p:cViewPr>
        <p:scale>
          <a:sx n="50" d="100"/>
          <a:sy n="50" d="100"/>
        </p:scale>
        <p:origin x="-1062" y="-14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CE50B981-B888-4189-86BB-A86D066C0D84}" type="datetimeFigureOut">
              <a:rPr lang="en-US" smtClean="0"/>
              <a:pPr/>
              <a:t>1/27/2016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36F9052-B63A-42A6-9EE7-6259FA0651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used language found in the Zonta</a:t>
            </a:r>
            <a:r>
              <a:rPr lang="en-US" baseline="0" dirty="0" smtClean="0"/>
              <a:t> Club of Laramie bylaws for all the attached slides.  These bylaws differ from club to club, but hopefully capture similar responsibilities.  It will be fun to hear how these responsibilities differ.</a:t>
            </a:r>
            <a:endParaRPr lang="en-US" dirty="0"/>
          </a:p>
        </p:txBody>
      </p:sp>
      <p:sp>
        <p:nvSpPr>
          <p:cNvPr id="4" name="Slide Number Placeholder 3"/>
          <p:cNvSpPr>
            <a:spLocks noGrp="1"/>
          </p:cNvSpPr>
          <p:nvPr>
            <p:ph type="sldNum" sz="quarter" idx="10"/>
          </p:nvPr>
        </p:nvSpPr>
        <p:spPr/>
        <p:txBody>
          <a:bodyPr/>
          <a:lstStyle/>
          <a:p>
            <a:fld id="{C36F9052-B63A-42A6-9EE7-6259FA06514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used language found in the Zonta</a:t>
            </a:r>
            <a:r>
              <a:rPr lang="en-US" baseline="0" dirty="0" smtClean="0"/>
              <a:t> Club of Laramie bylaws for all the attached slides.  These bylaws differ from club to club, but hopefully capture similar responsibilities.  It will be fun to hear how these responsibilities differ.</a:t>
            </a:r>
            <a:endParaRPr lang="en-US" dirty="0"/>
          </a:p>
        </p:txBody>
      </p:sp>
      <p:sp>
        <p:nvSpPr>
          <p:cNvPr id="4" name="Slide Number Placeholder 3"/>
          <p:cNvSpPr>
            <a:spLocks noGrp="1"/>
          </p:cNvSpPr>
          <p:nvPr>
            <p:ph type="sldNum" sz="quarter" idx="10"/>
          </p:nvPr>
        </p:nvSpPr>
        <p:spPr/>
        <p:txBody>
          <a:bodyPr/>
          <a:lstStyle/>
          <a:p>
            <a:fld id="{C36F9052-B63A-42A6-9EE7-6259FA06514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leadership styles that we can use as a starting discussion</a:t>
            </a:r>
            <a:r>
              <a:rPr lang="en-US" baseline="0" dirty="0" smtClean="0"/>
              <a:t> point to refine participants’ ideas about the “type” of person they want to find to fill each position.  The point that should be made is that diversity = strength and good, open discussions are a very good thing on Boards.  To build a strong board, identify the leadership type and the skills that are needed for success in each position.  It’s all about balance and synergy!</a:t>
            </a:r>
            <a:endParaRPr lang="en-US" dirty="0"/>
          </a:p>
        </p:txBody>
      </p:sp>
      <p:sp>
        <p:nvSpPr>
          <p:cNvPr id="4" name="Slide Number Placeholder 3"/>
          <p:cNvSpPr>
            <a:spLocks noGrp="1"/>
          </p:cNvSpPr>
          <p:nvPr>
            <p:ph type="sldNum" sz="quarter" idx="10"/>
          </p:nvPr>
        </p:nvSpPr>
        <p:spPr/>
        <p:txBody>
          <a:bodyPr/>
          <a:lstStyle/>
          <a:p>
            <a:fld id="{C36F9052-B63A-42A6-9EE7-6259FA06514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skills does the President need to be successful?</a:t>
            </a:r>
          </a:p>
          <a:p>
            <a:r>
              <a:rPr lang="en-US" dirty="0" smtClean="0"/>
              <a:t>     Look</a:t>
            </a:r>
            <a:r>
              <a:rPr lang="en-US" baseline="0" dirty="0" smtClean="0"/>
              <a:t> back at the pages showing the Emergenetics leadership styles.  Of the 4 leadership styles listed, which colors or styles most accurately represent your current President.</a:t>
            </a:r>
            <a:endParaRPr lang="en-US" dirty="0"/>
          </a:p>
        </p:txBody>
      </p:sp>
      <p:sp>
        <p:nvSpPr>
          <p:cNvPr id="4" name="Slide Number Placeholder 3"/>
          <p:cNvSpPr>
            <a:spLocks noGrp="1"/>
          </p:cNvSpPr>
          <p:nvPr>
            <p:ph type="sldNum" sz="quarter" idx="10"/>
          </p:nvPr>
        </p:nvSpPr>
        <p:spPr/>
        <p:txBody>
          <a:bodyPr/>
          <a:lstStyle/>
          <a:p>
            <a:fld id="{C36F9052-B63A-42A6-9EE7-6259FA065148}"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ZontaInternational_PowerPoint_LO_T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1207" y="4678855"/>
            <a:ext cx="8607027" cy="640036"/>
          </a:xfrm>
        </p:spPr>
        <p:txBody>
          <a:bodyPr>
            <a:normAutofit/>
          </a:bodyPr>
          <a:lstStyle>
            <a:lvl1pPr>
              <a:defRPr sz="3600" b="0" i="0">
                <a:solidFill>
                  <a:schemeClr val="tx1"/>
                </a:solidFill>
                <a:latin typeface="+mj-lt"/>
                <a:cs typeface="La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1206" y="5340459"/>
            <a:ext cx="8607027" cy="536575"/>
          </a:xfrm>
        </p:spPr>
        <p:txBody>
          <a:bodyPr>
            <a:normAutofit/>
          </a:bodyPr>
          <a:lstStyle>
            <a:lvl1pPr marL="0" indent="0" algn="ctr">
              <a:buNone/>
              <a:defRPr sz="2400" b="0" i="0">
                <a:solidFill>
                  <a:srgbClr val="000000"/>
                </a:solidFill>
                <a:latin typeface="+mj-lt"/>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3636709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Slide">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pPr/>
              <a:t>‹#›</a:t>
            </a:fld>
            <a:endParaRPr lang="en-US"/>
          </a:p>
        </p:txBody>
      </p:sp>
      <p:sp>
        <p:nvSpPr>
          <p:cNvPr id="7" name="TextBox 6"/>
          <p:cNvSpPr txBox="1"/>
          <p:nvPr userDrawn="1"/>
        </p:nvSpPr>
        <p:spPr>
          <a:xfrm>
            <a:off x="710184" y="797511"/>
            <a:ext cx="7924800" cy="5262979"/>
          </a:xfrm>
          <a:prstGeom prst="rect">
            <a:avLst/>
          </a:prstGeom>
          <a:noFill/>
        </p:spPr>
        <p:txBody>
          <a:bodyPr wrap="square" rtlCol="0" anchor="ctr">
            <a:spAutoFit/>
          </a:bodyPr>
          <a:lstStyle/>
          <a:p>
            <a:pPr algn="ctr" fontAlgn="base"/>
            <a:r>
              <a:rPr lang="en-US" sz="2800" b="1" i="0" kern="1200" dirty="0" smtClean="0">
                <a:solidFill>
                  <a:srgbClr val="802528"/>
                </a:solidFill>
                <a:effectLst/>
                <a:latin typeface="+mj-lt"/>
                <a:ea typeface="+mn-ea"/>
                <a:cs typeface="+mn-cs"/>
              </a:rPr>
              <a:t>Zonta International envisions a world in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which women's rights are recognized as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human rights and every woman is able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to achieve her full potential.</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women have access to all resources and are represented in decision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making positions on an equal basis with men.</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no woman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lives in fear of violence.</a:t>
            </a:r>
            <a:endParaRPr lang="en-US" sz="2800" b="1" i="0" kern="1200" dirty="0">
              <a:solidFill>
                <a:srgbClr val="802528"/>
              </a:solidFill>
              <a:effectLst/>
              <a:latin typeface="+mj-lt"/>
              <a:ea typeface="+mn-ea"/>
              <a:cs typeface="+mn-cs"/>
            </a:endParaRPr>
          </a:p>
        </p:txBody>
      </p:sp>
    </p:spTree>
    <p:extLst>
      <p:ext uri="{BB962C8B-B14F-4D97-AF65-F5344CB8AC3E}">
        <p14:creationId xmlns:p14="http://schemas.microsoft.com/office/powerpoint/2010/main" xmlns="" val="2087178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pPr/>
              <a:t>‹#›</a:t>
            </a:fld>
            <a:endParaRPr lang="en-US"/>
          </a:p>
        </p:txBody>
      </p:sp>
    </p:spTree>
    <p:extLst>
      <p:ext uri="{BB962C8B-B14F-4D97-AF65-F5344CB8AC3E}">
        <p14:creationId xmlns:p14="http://schemas.microsoft.com/office/powerpoint/2010/main" xmlns="" val="323076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 Title and Content_ No Logo">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xmlns="" val="0"/>
              </a:ext>
            </a:extLst>
          </a:blip>
          <a:srcRect r="14000"/>
          <a:stretch/>
        </p:blipFill>
        <p:spPr>
          <a:xfrm>
            <a:off x="0" y="0"/>
            <a:ext cx="786384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pPr/>
              <a:t>‹#›</a:t>
            </a:fld>
            <a:endParaRPr lang="en-US"/>
          </a:p>
        </p:txBody>
      </p:sp>
    </p:spTree>
    <p:extLst>
      <p:ext uri="{BB962C8B-B14F-4D97-AF65-F5344CB8AC3E}">
        <p14:creationId xmlns:p14="http://schemas.microsoft.com/office/powerpoint/2010/main" xmlns="" val="29881623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58952" y="274638"/>
            <a:ext cx="7927848" cy="1143000"/>
          </a:xfrm>
        </p:spPr>
        <p:txBody>
          <a:bodyPr>
            <a:normAutofit/>
          </a:bodyPr>
          <a:lstStyle>
            <a:lvl1pPr algn="l">
              <a:defRPr sz="4000" b="0" i="0">
                <a:solidFill>
                  <a:srgbClr val="000000"/>
                </a:solidFill>
                <a:latin typeface="+mj-lt"/>
                <a:ea typeface="Lato Regular" panose="020F0502020204030203" pitchFamily="34" charset="0"/>
                <a:cs typeface="Lato Regular" panose="020F050202020403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a:t>
            </a:fld>
            <a:endParaRPr lang="en-US" dirty="0"/>
          </a:p>
        </p:txBody>
      </p:sp>
    </p:spTree>
    <p:extLst>
      <p:ext uri="{BB962C8B-B14F-4D97-AF65-F5344CB8AC3E}">
        <p14:creationId xmlns:p14="http://schemas.microsoft.com/office/powerpoint/2010/main" xmlns="" val="2666563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_ No Logo">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xmlns="" val="0"/>
              </a:ext>
            </a:extLst>
          </a:blip>
          <a:srcRect r="14800"/>
          <a:stretch/>
        </p:blipFill>
        <p:spPr>
          <a:xfrm>
            <a:off x="0" y="0"/>
            <a:ext cx="7790688" cy="6858000"/>
          </a:xfrm>
          <a:prstGeom prst="rect">
            <a:avLst/>
          </a:prstGeom>
        </p:spPr>
      </p:pic>
      <p:sp>
        <p:nvSpPr>
          <p:cNvPr id="2" name="Title 1"/>
          <p:cNvSpPr>
            <a:spLocks noGrp="1"/>
          </p:cNvSpPr>
          <p:nvPr>
            <p:ph type="title"/>
          </p:nvPr>
        </p:nvSpPr>
        <p:spPr>
          <a:xfrm>
            <a:off x="758952" y="274956"/>
            <a:ext cx="7927848"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ea typeface="Lato Regular" panose="020F0502020204030203" pitchFamily="34" charset="0"/>
                <a:cs typeface="Lato Regular" panose="020F0502020204030203" pitchFamily="34" charset="0"/>
              </a:defRPr>
            </a:lvl1pPr>
            <a:lvl2pPr>
              <a:defRPr sz="2400" b="0" i="0">
                <a:solidFill>
                  <a:srgbClr val="000000"/>
                </a:solidFill>
                <a:latin typeface="+mn-lt"/>
                <a:ea typeface="Lato Regular" panose="020F0502020204030203" pitchFamily="34" charset="0"/>
                <a:cs typeface="Lato Regular" panose="020F0502020204030203" pitchFamily="34" charset="0"/>
              </a:defRPr>
            </a:lvl2pPr>
            <a:lvl3pPr>
              <a:defRPr sz="2000" b="0" i="0">
                <a:solidFill>
                  <a:srgbClr val="000000"/>
                </a:solidFill>
                <a:latin typeface="+mn-lt"/>
                <a:ea typeface="Lato Regular" panose="020F0502020204030203" pitchFamily="34" charset="0"/>
                <a:cs typeface="Lato Regular" panose="020F0502020204030203" pitchFamily="34" charset="0"/>
              </a:defRPr>
            </a:lvl3pPr>
            <a:lvl4pPr>
              <a:defRPr sz="1800" b="0" i="0">
                <a:solidFill>
                  <a:srgbClr val="000000"/>
                </a:solidFill>
                <a:latin typeface="+mn-lt"/>
                <a:ea typeface="Lato Regular" panose="020F0502020204030203" pitchFamily="34" charset="0"/>
                <a:cs typeface="Lato Regular" panose="020F0502020204030203" pitchFamily="34" charset="0"/>
              </a:defRPr>
            </a:lvl4pPr>
            <a:lvl5pPr>
              <a:defRPr sz="1800" b="0" i="0">
                <a:solidFill>
                  <a:srgbClr val="000000"/>
                </a:solidFill>
                <a:latin typeface="+mn-lt"/>
                <a:ea typeface="Lato Regular" panose="020F0502020204030203" pitchFamily="34" charset="0"/>
                <a:cs typeface="Lato Regular" panose="020F05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a:t>
            </a:fld>
            <a:endParaRPr lang="en-US" dirty="0"/>
          </a:p>
        </p:txBody>
      </p:sp>
    </p:spTree>
    <p:extLst>
      <p:ext uri="{BB962C8B-B14F-4D97-AF65-F5344CB8AC3E}">
        <p14:creationId xmlns:p14="http://schemas.microsoft.com/office/powerpoint/2010/main" xmlns="" val="698461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ZontaInternational_PowerPoint_reverse_LO_T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Slide Number Placeholder 6"/>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5" name="TextBox 4"/>
          <p:cNvSpPr txBox="1"/>
          <p:nvPr userDrawn="1"/>
        </p:nvSpPr>
        <p:spPr>
          <a:xfrm>
            <a:off x="315468" y="6123543"/>
            <a:ext cx="1929384" cy="369332"/>
          </a:xfrm>
          <a:prstGeom prst="rect">
            <a:avLst/>
          </a:prstGeom>
          <a:noFill/>
        </p:spPr>
        <p:txBody>
          <a:bodyPr wrap="square" rtlCol="0">
            <a:spAutoFit/>
          </a:bodyPr>
          <a:lstStyle/>
          <a:p>
            <a:r>
              <a:rPr lang="en-US" dirty="0" smtClean="0">
                <a:solidFill>
                  <a:schemeClr val="bg1"/>
                </a:solidFill>
              </a:rPr>
              <a:t>www.zonta.org</a:t>
            </a:r>
            <a:endParaRPr lang="en-US" dirty="0">
              <a:solidFill>
                <a:schemeClr val="bg1"/>
              </a:solidFill>
            </a:endParaRPr>
          </a:p>
        </p:txBody>
      </p:sp>
    </p:spTree>
    <p:extLst>
      <p:ext uri="{BB962C8B-B14F-4D97-AF65-F5344CB8AC3E}">
        <p14:creationId xmlns:p14="http://schemas.microsoft.com/office/powerpoint/2010/main" xmlns="" val="377001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D958-75D2-C647-BE96-3B36ADE95E0A}" type="slidenum">
              <a:rPr lang="en-US" smtClean="0"/>
              <a:pPr/>
              <a:t>‹#›</a:t>
            </a:fld>
            <a:endParaRPr lang="en-US"/>
          </a:p>
        </p:txBody>
      </p:sp>
    </p:spTree>
    <p:extLst>
      <p:ext uri="{BB962C8B-B14F-4D97-AF65-F5344CB8AC3E}">
        <p14:creationId xmlns:p14="http://schemas.microsoft.com/office/powerpoint/2010/main" xmlns="" val="96133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2" r:id="rId5"/>
    <p:sldLayoutId id="2147483657" r:id="rId6"/>
    <p:sldLayoutId id="2147483655" r:id="rId7"/>
  </p:sldLayoutIdLst>
  <p:timing>
    <p:tnLst>
      <p:par>
        <p:cTn id="1" dur="indefinite" restart="never" nodeType="tmRoot"/>
      </p:par>
    </p:tnLst>
  </p:timing>
  <p:hf hdr="0" ftr="0" dt="0"/>
  <p:txStyles>
    <p:titleStyle>
      <a:lvl1pPr algn="ctr" defTabSz="457200" rtl="0" eaLnBrk="1" latinLnBrk="0" hangingPunct="1">
        <a:spcBef>
          <a:spcPct val="0"/>
        </a:spcBef>
        <a:buNone/>
        <a:defRPr sz="4400" b="0" kern="1200">
          <a:solidFill>
            <a:schemeClr val="tx1"/>
          </a:solidFill>
          <a:latin typeface="+mj-lt"/>
          <a:ea typeface="Lato Regular" panose="020F0502020204030203" pitchFamily="34" charset="0"/>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Lato Regular" panose="020F0502020204030203" pitchFamily="34" charset="0"/>
          <a:cs typeface="Lato Regular" panose="020F0502020204030203"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Lato Regular" panose="020F0502020204030203" pitchFamily="34" charset="0"/>
          <a:cs typeface="Lato Regular" panose="020F0502020204030203"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Lato Regular" panose="020F0502020204030203" pitchFamily="34" charset="0"/>
          <a:cs typeface="Lato Regular" panose="020F0502020204030203"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Boysen.deedee@gmail.com" TargetMode="External"/><Relationship Id="rId2" Type="http://schemas.openxmlformats.org/officeDocument/2006/relationships/hyperlink" Target="mailto:shedavis@comcast.net"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Choosing Your Club Leaders</a:t>
            </a:r>
            <a:endParaRPr lang="en-US" dirty="0"/>
          </a:p>
        </p:txBody>
      </p:sp>
      <p:sp>
        <p:nvSpPr>
          <p:cNvPr id="7" name="Subtitle 6"/>
          <p:cNvSpPr>
            <a:spLocks noGrp="1"/>
          </p:cNvSpPr>
          <p:nvPr>
            <p:ph type="subTitle" idx="1"/>
          </p:nvPr>
        </p:nvSpPr>
        <p:spPr/>
        <p:txBody>
          <a:bodyPr>
            <a:normAutofit fontScale="62500" lnSpcReduction="20000"/>
          </a:bodyPr>
          <a:lstStyle/>
          <a:p>
            <a:r>
              <a:rPr lang="en-US" dirty="0" smtClean="0"/>
              <a:t>Nominating Committee Training</a:t>
            </a:r>
          </a:p>
          <a:p>
            <a:r>
              <a:rPr lang="en-US" dirty="0" smtClean="0"/>
              <a:t>January 26 and 28, 2016</a:t>
            </a:r>
            <a:endParaRPr lang="en-US" dirty="0"/>
          </a:p>
        </p:txBody>
      </p:sp>
      <p:pic>
        <p:nvPicPr>
          <p:cNvPr id="5" name="Picture 4" descr="Zonta District Logo_Vertical_Color.jpg"/>
          <p:cNvPicPr>
            <a:picLocks noChangeAspect="1"/>
          </p:cNvPicPr>
          <p:nvPr/>
        </p:nvPicPr>
        <p:blipFill>
          <a:blip r:embed="rId2"/>
          <a:stretch>
            <a:fillRect/>
          </a:stretch>
        </p:blipFill>
        <p:spPr>
          <a:xfrm>
            <a:off x="2800350" y="857250"/>
            <a:ext cx="3813810" cy="3558294"/>
          </a:xfrm>
          <a:prstGeom prst="rect">
            <a:avLst/>
          </a:prstGeom>
        </p:spPr>
      </p:pic>
    </p:spTree>
    <p:extLst>
      <p:ext uri="{BB962C8B-B14F-4D97-AF65-F5344CB8AC3E}">
        <p14:creationId xmlns:p14="http://schemas.microsoft.com/office/powerpoint/2010/main" xmlns="" val="16331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Recommendations &amp; Tips </a:t>
            </a:r>
            <a:endParaRPr lang="en-US" sz="3200" dirty="0"/>
          </a:p>
        </p:txBody>
      </p:sp>
      <p:sp>
        <p:nvSpPr>
          <p:cNvPr id="3" name="Content Placeholder 2"/>
          <p:cNvSpPr>
            <a:spLocks noGrp="1"/>
          </p:cNvSpPr>
          <p:nvPr>
            <p:ph idx="1"/>
          </p:nvPr>
        </p:nvSpPr>
        <p:spPr/>
        <p:txBody>
          <a:bodyPr>
            <a:normAutofit/>
          </a:bodyPr>
          <a:lstStyle/>
          <a:p>
            <a:r>
              <a:rPr lang="en-US" sz="2000" dirty="0" smtClean="0">
                <a:solidFill>
                  <a:srgbClr val="802528"/>
                </a:solidFill>
              </a:rPr>
              <a:t>Meet with your committee and create a plan.  The plan will include names of club members paired with each position (shoot for three names per position for starters)</a:t>
            </a:r>
          </a:p>
          <a:p>
            <a:endParaRPr lang="en-US" sz="1200" dirty="0" smtClean="0">
              <a:solidFill>
                <a:srgbClr val="802528"/>
              </a:solidFill>
            </a:endParaRPr>
          </a:p>
          <a:p>
            <a:r>
              <a:rPr lang="en-US" sz="2000" dirty="0" smtClean="0">
                <a:solidFill>
                  <a:srgbClr val="802528"/>
                </a:solidFill>
              </a:rPr>
              <a:t>Get input from the current Board regarding their recommendations for future leaders</a:t>
            </a:r>
          </a:p>
          <a:p>
            <a:endParaRPr lang="en-US" sz="1200" dirty="0" smtClean="0">
              <a:solidFill>
                <a:srgbClr val="802528"/>
              </a:solidFill>
            </a:endParaRPr>
          </a:p>
          <a:p>
            <a:r>
              <a:rPr lang="en-US" sz="2000" dirty="0" smtClean="0">
                <a:solidFill>
                  <a:srgbClr val="802528"/>
                </a:solidFill>
              </a:rPr>
              <a:t>Start at the top.  Perhaps the person who will be President has additional ideas of whom she would like to work with on her board</a:t>
            </a:r>
          </a:p>
          <a:p>
            <a:endParaRPr lang="en-US" sz="1200" dirty="0" smtClean="0">
              <a:solidFill>
                <a:srgbClr val="802528"/>
              </a:solidFill>
            </a:endParaRPr>
          </a:p>
          <a:p>
            <a:r>
              <a:rPr lang="en-US" sz="2000" dirty="0" smtClean="0">
                <a:solidFill>
                  <a:srgbClr val="802528"/>
                </a:solidFill>
              </a:rPr>
              <a:t>Be sure to let all prospective officers know the club’s expectations for their office </a:t>
            </a:r>
            <a:r>
              <a:rPr lang="en-US" sz="2000" b="1" i="1" dirty="0" smtClean="0">
                <a:solidFill>
                  <a:srgbClr val="802528"/>
                </a:solidFill>
              </a:rPr>
              <a:t>before</a:t>
            </a:r>
            <a:r>
              <a:rPr lang="en-US" sz="2000" dirty="0" smtClean="0">
                <a:solidFill>
                  <a:srgbClr val="802528"/>
                </a:solidFill>
              </a:rPr>
              <a:t> they commit to taking on the position. Use the Club Manual on the ZI website &amp; your Club Bylaws as a starting place</a:t>
            </a:r>
            <a:endParaRPr lang="en-US" sz="2000" dirty="0">
              <a:solidFill>
                <a:srgbClr val="802528"/>
              </a:solidFill>
            </a:endParaRPr>
          </a:p>
        </p:txBody>
      </p:sp>
      <p:pic>
        <p:nvPicPr>
          <p:cNvPr id="4" name="Picture 3" descr="Zonta District Logo_Vertical_Color.jpg"/>
          <p:cNvPicPr>
            <a:picLocks noChangeAspect="1"/>
          </p:cNvPicPr>
          <p:nvPr/>
        </p:nvPicPr>
        <p:blipFill>
          <a:blip r:embed="rId2"/>
          <a:stretch>
            <a:fillRect/>
          </a:stretch>
        </p:blipFill>
        <p:spPr>
          <a:xfrm>
            <a:off x="7829550" y="5565625"/>
            <a:ext cx="1068227" cy="996659"/>
          </a:xfrm>
          <a:prstGeom prst="rect">
            <a:avLst/>
          </a:prstGeom>
        </p:spPr>
      </p:pic>
      <p:sp>
        <p:nvSpPr>
          <p:cNvPr id="5" name="Slide Number Placeholder 4"/>
          <p:cNvSpPr>
            <a:spLocks noGrp="1"/>
          </p:cNvSpPr>
          <p:nvPr>
            <p:ph type="sldNum" sz="quarter" idx="12"/>
          </p:nvPr>
        </p:nvSpPr>
        <p:spPr/>
        <p:txBody>
          <a:bodyPr/>
          <a:lstStyle/>
          <a:p>
            <a:fld id="{C03FD958-75D2-C647-BE96-3B36ADE95E0A}"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Recommendations &amp; Tips </a:t>
            </a:r>
            <a:endParaRPr lang="en-US" sz="3200" dirty="0"/>
          </a:p>
        </p:txBody>
      </p:sp>
      <p:sp>
        <p:nvSpPr>
          <p:cNvPr id="3" name="Content Placeholder 2"/>
          <p:cNvSpPr>
            <a:spLocks noGrp="1"/>
          </p:cNvSpPr>
          <p:nvPr>
            <p:ph idx="1"/>
          </p:nvPr>
        </p:nvSpPr>
        <p:spPr/>
        <p:txBody>
          <a:bodyPr>
            <a:normAutofit/>
          </a:bodyPr>
          <a:lstStyle/>
          <a:p>
            <a:r>
              <a:rPr lang="en-US" sz="2000" dirty="0" smtClean="0">
                <a:solidFill>
                  <a:srgbClr val="802528"/>
                </a:solidFill>
              </a:rPr>
              <a:t>Keep a spreadsheet (sample on D12 website) of whom you’ve talked to &amp; pass along to next year’s Nominating Committee </a:t>
            </a:r>
          </a:p>
          <a:p>
            <a:endParaRPr lang="en-US" sz="1200" dirty="0" smtClean="0">
              <a:solidFill>
                <a:srgbClr val="802528"/>
              </a:solidFill>
            </a:endParaRPr>
          </a:p>
          <a:p>
            <a:r>
              <a:rPr lang="en-US" sz="2000" dirty="0" smtClean="0">
                <a:solidFill>
                  <a:srgbClr val="802528"/>
                </a:solidFill>
              </a:rPr>
              <a:t>Keep your eyes &amp; ears open all year for potential candidates</a:t>
            </a:r>
          </a:p>
          <a:p>
            <a:endParaRPr lang="en-US" sz="1200" dirty="0" smtClean="0">
              <a:solidFill>
                <a:srgbClr val="802528"/>
              </a:solidFill>
            </a:endParaRPr>
          </a:p>
          <a:p>
            <a:r>
              <a:rPr lang="en-US" sz="2000" dirty="0" smtClean="0">
                <a:solidFill>
                  <a:srgbClr val="802528"/>
                </a:solidFill>
              </a:rPr>
              <a:t>Start recruiting in January, present the slate in March, vote in April, install in May </a:t>
            </a:r>
          </a:p>
          <a:p>
            <a:endParaRPr lang="en-US" sz="1200" dirty="0" smtClean="0">
              <a:solidFill>
                <a:srgbClr val="802528"/>
              </a:solidFill>
            </a:endParaRPr>
          </a:p>
          <a:p>
            <a:r>
              <a:rPr lang="en-US" sz="2000" dirty="0" smtClean="0">
                <a:solidFill>
                  <a:srgbClr val="802528"/>
                </a:solidFill>
              </a:rPr>
              <a:t>Don’t take a “no” personally</a:t>
            </a:r>
          </a:p>
          <a:p>
            <a:pPr>
              <a:buNone/>
            </a:pPr>
            <a:r>
              <a:rPr lang="en-US" sz="2000" dirty="0" smtClean="0">
                <a:solidFill>
                  <a:srgbClr val="802528"/>
                </a:solidFill>
              </a:rPr>
              <a:t> </a:t>
            </a:r>
          </a:p>
          <a:p>
            <a:r>
              <a:rPr lang="en-US" sz="2000" dirty="0" smtClean="0">
                <a:solidFill>
                  <a:srgbClr val="802528"/>
                </a:solidFill>
              </a:rPr>
              <a:t>Avoid at all costs filling a position with a warm body </a:t>
            </a:r>
          </a:p>
          <a:p>
            <a:pPr>
              <a:buNone/>
            </a:pPr>
            <a:endParaRPr lang="en-US" sz="2000" dirty="0">
              <a:solidFill>
                <a:srgbClr val="802528"/>
              </a:solidFill>
            </a:endParaRPr>
          </a:p>
        </p:txBody>
      </p:sp>
      <p:pic>
        <p:nvPicPr>
          <p:cNvPr id="4" name="Picture 3" descr="Zonta District Logo_Vertical_Color.jpg"/>
          <p:cNvPicPr>
            <a:picLocks noChangeAspect="1"/>
          </p:cNvPicPr>
          <p:nvPr/>
        </p:nvPicPr>
        <p:blipFill>
          <a:blip r:embed="rId2"/>
          <a:stretch>
            <a:fillRect/>
          </a:stretch>
        </p:blipFill>
        <p:spPr>
          <a:xfrm>
            <a:off x="7829550" y="5565625"/>
            <a:ext cx="1068227" cy="996659"/>
          </a:xfrm>
          <a:prstGeom prst="rect">
            <a:avLst/>
          </a:prstGeom>
        </p:spPr>
      </p:pic>
      <p:sp>
        <p:nvSpPr>
          <p:cNvPr id="5" name="Slide Number Placeholder 4"/>
          <p:cNvSpPr>
            <a:spLocks noGrp="1"/>
          </p:cNvSpPr>
          <p:nvPr>
            <p:ph type="sldNum" sz="quarter" idx="12"/>
          </p:nvPr>
        </p:nvSpPr>
        <p:spPr/>
        <p:txBody>
          <a:bodyPr/>
          <a:lstStyle/>
          <a:p>
            <a:fld id="{C03FD958-75D2-C647-BE96-3B36ADE95E0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Helpful Documents </a:t>
            </a:r>
            <a:endParaRPr lang="en-US" sz="3200" dirty="0"/>
          </a:p>
        </p:txBody>
      </p:sp>
      <p:sp>
        <p:nvSpPr>
          <p:cNvPr id="3" name="Content Placeholder 2"/>
          <p:cNvSpPr>
            <a:spLocks noGrp="1"/>
          </p:cNvSpPr>
          <p:nvPr>
            <p:ph idx="1"/>
          </p:nvPr>
        </p:nvSpPr>
        <p:spPr/>
        <p:txBody>
          <a:bodyPr>
            <a:normAutofit/>
          </a:bodyPr>
          <a:lstStyle/>
          <a:p>
            <a:r>
              <a:rPr lang="en-US" sz="2000" dirty="0" smtClean="0">
                <a:solidFill>
                  <a:srgbClr val="005F71"/>
                </a:solidFill>
              </a:rPr>
              <a:t>Club Manual – on ZI Website in Member Resources </a:t>
            </a:r>
          </a:p>
          <a:p>
            <a:endParaRPr lang="en-US" sz="1200" dirty="0" smtClean="0">
              <a:solidFill>
                <a:srgbClr val="005F71"/>
              </a:solidFill>
            </a:endParaRPr>
          </a:p>
          <a:p>
            <a:r>
              <a:rPr lang="en-US" sz="2000" dirty="0" smtClean="0">
                <a:solidFill>
                  <a:srgbClr val="005F71"/>
                </a:solidFill>
              </a:rPr>
              <a:t>Club Bylaws </a:t>
            </a:r>
          </a:p>
          <a:p>
            <a:endParaRPr lang="en-US" sz="1200" dirty="0" smtClean="0">
              <a:solidFill>
                <a:srgbClr val="802528"/>
              </a:solidFill>
            </a:endParaRPr>
          </a:p>
        </p:txBody>
      </p:sp>
      <p:pic>
        <p:nvPicPr>
          <p:cNvPr id="4" name="Picture 3" descr="Zonta District Logo_Vertical_Color.jpg"/>
          <p:cNvPicPr>
            <a:picLocks noChangeAspect="1"/>
          </p:cNvPicPr>
          <p:nvPr/>
        </p:nvPicPr>
        <p:blipFill>
          <a:blip r:embed="rId2"/>
          <a:stretch>
            <a:fillRect/>
          </a:stretch>
        </p:blipFill>
        <p:spPr>
          <a:xfrm>
            <a:off x="7829550" y="5565625"/>
            <a:ext cx="1068227" cy="996659"/>
          </a:xfrm>
          <a:prstGeom prst="rect">
            <a:avLst/>
          </a:prstGeom>
        </p:spPr>
      </p:pic>
      <p:sp>
        <p:nvSpPr>
          <p:cNvPr id="5" name="Slide Number Placeholder 4"/>
          <p:cNvSpPr>
            <a:spLocks noGrp="1"/>
          </p:cNvSpPr>
          <p:nvPr>
            <p:ph type="sldNum" sz="quarter" idx="12"/>
          </p:nvPr>
        </p:nvSpPr>
        <p:spPr/>
        <p:txBody>
          <a:bodyPr/>
          <a:lstStyle/>
          <a:p>
            <a:fld id="{C03FD958-75D2-C647-BE96-3B36ADE95E0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Drop us a line….</a:t>
            </a:r>
            <a:endParaRPr lang="en-US" dirty="0"/>
          </a:p>
        </p:txBody>
      </p:sp>
      <p:sp>
        <p:nvSpPr>
          <p:cNvPr id="3" name="Content Placeholder 2"/>
          <p:cNvSpPr>
            <a:spLocks noGrp="1"/>
          </p:cNvSpPr>
          <p:nvPr>
            <p:ph idx="1"/>
          </p:nvPr>
        </p:nvSpPr>
        <p:spPr/>
        <p:txBody>
          <a:bodyPr/>
          <a:lstStyle/>
          <a:p>
            <a:pPr algn="ctr">
              <a:buNone/>
            </a:pPr>
            <a:r>
              <a:rPr lang="en-US" dirty="0" smtClean="0"/>
              <a:t>Sheila Davis</a:t>
            </a:r>
          </a:p>
          <a:p>
            <a:pPr algn="ctr">
              <a:buNone/>
            </a:pPr>
            <a:r>
              <a:rPr lang="en-US" dirty="0" smtClean="0">
                <a:solidFill>
                  <a:srgbClr val="802528"/>
                </a:solidFill>
                <a:hlinkClick r:id="rId2"/>
              </a:rPr>
              <a:t>shedavis@comcast.net</a:t>
            </a:r>
            <a:endParaRPr lang="en-US" dirty="0" smtClean="0">
              <a:solidFill>
                <a:srgbClr val="802528"/>
              </a:solidFill>
            </a:endParaRPr>
          </a:p>
          <a:p>
            <a:pPr algn="ctr">
              <a:buNone/>
            </a:pPr>
            <a:r>
              <a:rPr lang="en-US" dirty="0" smtClean="0"/>
              <a:t>303-507-9325</a:t>
            </a:r>
          </a:p>
          <a:p>
            <a:pPr algn="ctr">
              <a:buNone/>
            </a:pPr>
            <a:r>
              <a:rPr lang="en-US" dirty="0" smtClean="0"/>
              <a:t>Deedee Boysen</a:t>
            </a:r>
          </a:p>
          <a:p>
            <a:pPr algn="ctr">
              <a:buNone/>
            </a:pPr>
            <a:r>
              <a:rPr lang="en-US" dirty="0" smtClean="0">
                <a:hlinkClick r:id="rId3"/>
              </a:rPr>
              <a:t>Boysen.deedee@gmail.com</a:t>
            </a:r>
            <a:endParaRPr lang="en-US" dirty="0" smtClean="0"/>
          </a:p>
          <a:p>
            <a:pPr algn="ctr">
              <a:buNone/>
            </a:pPr>
            <a:r>
              <a:rPr lang="en-US" dirty="0" smtClean="0"/>
              <a:t>307-742-5156</a:t>
            </a:r>
            <a:endParaRPr lang="en-US" dirty="0"/>
          </a:p>
        </p:txBody>
      </p:sp>
      <p:pic>
        <p:nvPicPr>
          <p:cNvPr id="4" name="Picture 3" descr="Zonta District Logo_Vertical_Color.jpg"/>
          <p:cNvPicPr>
            <a:picLocks noChangeAspect="1"/>
          </p:cNvPicPr>
          <p:nvPr/>
        </p:nvPicPr>
        <p:blipFill>
          <a:blip r:embed="rId4"/>
          <a:stretch>
            <a:fillRect/>
          </a:stretch>
        </p:blipFill>
        <p:spPr>
          <a:xfrm>
            <a:off x="7829550" y="5565625"/>
            <a:ext cx="1068227" cy="996659"/>
          </a:xfrm>
          <a:prstGeom prst="rect">
            <a:avLst/>
          </a:prstGeom>
        </p:spPr>
      </p:pic>
      <p:sp>
        <p:nvSpPr>
          <p:cNvPr id="5" name="Slide Number Placeholder 4"/>
          <p:cNvSpPr>
            <a:spLocks noGrp="1"/>
          </p:cNvSpPr>
          <p:nvPr>
            <p:ph type="sldNum" sz="quarter" idx="12"/>
          </p:nvPr>
        </p:nvSpPr>
        <p:spPr/>
        <p:txBody>
          <a:bodyPr/>
          <a:lstStyle/>
          <a:p>
            <a:fld id="{C03FD958-75D2-C647-BE96-3B36ADE95E0A}" type="slidenum">
              <a:rPr lang="en-US" smtClean="0"/>
              <a:pPr/>
              <a:t>13</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Nominating Committee </a:t>
            </a:r>
            <a:br>
              <a:rPr lang="en-US" dirty="0" smtClean="0"/>
            </a:br>
            <a:r>
              <a:rPr lang="en-US" dirty="0" smtClean="0"/>
              <a:t>Responsibilities </a:t>
            </a:r>
            <a:endParaRPr lang="en-US" i="1" dirty="0"/>
          </a:p>
        </p:txBody>
      </p:sp>
      <p:sp>
        <p:nvSpPr>
          <p:cNvPr id="3" name="Content Placeholder 2"/>
          <p:cNvSpPr>
            <a:spLocks noGrp="1"/>
          </p:cNvSpPr>
          <p:nvPr>
            <p:ph idx="1"/>
          </p:nvPr>
        </p:nvSpPr>
        <p:spPr/>
        <p:txBody>
          <a:bodyPr>
            <a:normAutofit lnSpcReduction="10000"/>
          </a:bodyPr>
          <a:lstStyle/>
          <a:p>
            <a:pPr>
              <a:buNone/>
            </a:pPr>
            <a:r>
              <a:rPr lang="en-US" sz="2000" dirty="0" smtClean="0">
                <a:solidFill>
                  <a:srgbClr val="802528"/>
                </a:solidFill>
              </a:rPr>
              <a:t>	</a:t>
            </a:r>
            <a:r>
              <a:rPr lang="en-US" sz="1800" dirty="0" smtClean="0">
                <a:solidFill>
                  <a:srgbClr val="802528"/>
                </a:solidFill>
              </a:rPr>
              <a:t>It is the duty of the Nominating Committee to nominate one or more members for each office or directorship to be filled at the next election, and to nominate at least three members for the next term’s Nominating Committee.  No name shall be presented unless the nominee has consented to serve if elected.</a:t>
            </a:r>
            <a:endParaRPr lang="en-US" sz="2000" dirty="0" smtClean="0">
              <a:solidFill>
                <a:srgbClr val="802528"/>
              </a:solidFill>
            </a:endParaRPr>
          </a:p>
          <a:p>
            <a:pPr>
              <a:buNone/>
            </a:pPr>
            <a:endParaRPr lang="en-US" sz="2000" dirty="0" smtClean="0"/>
          </a:p>
          <a:p>
            <a:pPr>
              <a:buFontTx/>
              <a:buChar char="-"/>
            </a:pPr>
            <a:r>
              <a:rPr lang="en-US" sz="2000" dirty="0" smtClean="0"/>
              <a:t>All clubs are required to have a nominating committee</a:t>
            </a:r>
          </a:p>
          <a:p>
            <a:pPr>
              <a:buFontTx/>
              <a:buChar char="-"/>
            </a:pPr>
            <a:r>
              <a:rPr lang="en-US" sz="2000" dirty="0" smtClean="0"/>
              <a:t>Committee members should be knowledgeable about the club, its members, and the qualifications of each elected position </a:t>
            </a:r>
          </a:p>
          <a:p>
            <a:pPr>
              <a:buFontTx/>
              <a:buChar char="-"/>
            </a:pPr>
            <a:r>
              <a:rPr lang="en-US" sz="2000" dirty="0" smtClean="0"/>
              <a:t>The slate to be voted on should consist of all the elected offices in the club &amp; the proposed nominating committee members</a:t>
            </a:r>
          </a:p>
          <a:p>
            <a:pPr>
              <a:buFontTx/>
              <a:buChar char="-"/>
            </a:pPr>
            <a:r>
              <a:rPr lang="en-US" sz="2000" dirty="0" smtClean="0"/>
              <a:t>A club officer or director should generally not be on the nominating committee </a:t>
            </a:r>
          </a:p>
          <a:p>
            <a:pPr>
              <a:buFontTx/>
              <a:buChar char="-"/>
            </a:pPr>
            <a:r>
              <a:rPr lang="en-US" sz="2000" dirty="0" smtClean="0"/>
              <a:t>Refer to the Club Manual on ZI website in Member Resources for more information </a:t>
            </a:r>
          </a:p>
        </p:txBody>
      </p:sp>
      <p:pic>
        <p:nvPicPr>
          <p:cNvPr id="4" name="Picture 3" descr="Zonta District Logo_Vertical_Color.jpg"/>
          <p:cNvPicPr>
            <a:picLocks noChangeAspect="1"/>
          </p:cNvPicPr>
          <p:nvPr/>
        </p:nvPicPr>
        <p:blipFill>
          <a:blip r:embed="rId3"/>
          <a:stretch>
            <a:fillRect/>
          </a:stretch>
        </p:blipFill>
        <p:spPr>
          <a:xfrm>
            <a:off x="7829550" y="5860805"/>
            <a:ext cx="1068227" cy="996659"/>
          </a:xfrm>
          <a:prstGeom prst="rect">
            <a:avLst/>
          </a:prstGeom>
        </p:spPr>
      </p:pic>
      <p:sp>
        <p:nvSpPr>
          <p:cNvPr id="5" name="Slide Number Placeholder 4"/>
          <p:cNvSpPr>
            <a:spLocks noGrp="1"/>
          </p:cNvSpPr>
          <p:nvPr>
            <p:ph type="sldNum" sz="quarter" idx="12"/>
          </p:nvPr>
        </p:nvSpPr>
        <p:spPr/>
        <p:txBody>
          <a:bodyPr/>
          <a:lstStyle/>
          <a:p>
            <a:fld id="{C03FD958-75D2-C647-BE96-3B36ADE95E0A}"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Skills and Leadership Styles </a:t>
            </a:r>
            <a:br>
              <a:rPr lang="en-US" dirty="0" smtClean="0"/>
            </a:br>
            <a:r>
              <a:rPr lang="en-US" sz="3600" i="1" dirty="0" smtClean="0"/>
              <a:t>Whom Do You Choose?</a:t>
            </a:r>
            <a:endParaRPr lang="en-US" i="1" dirty="0"/>
          </a:p>
        </p:txBody>
      </p:sp>
      <p:pic>
        <p:nvPicPr>
          <p:cNvPr id="4" name="Picture 3" descr="Zonta District Logo_Vertical_Color.jpg"/>
          <p:cNvPicPr>
            <a:picLocks noChangeAspect="1"/>
          </p:cNvPicPr>
          <p:nvPr/>
        </p:nvPicPr>
        <p:blipFill>
          <a:blip r:embed="rId3"/>
          <a:stretch>
            <a:fillRect/>
          </a:stretch>
        </p:blipFill>
        <p:spPr>
          <a:xfrm>
            <a:off x="7829550" y="5565625"/>
            <a:ext cx="1068227" cy="996659"/>
          </a:xfrm>
          <a:prstGeom prst="rect">
            <a:avLst/>
          </a:prstGeom>
        </p:spPr>
      </p:pic>
      <p:sp>
        <p:nvSpPr>
          <p:cNvPr id="6" name="Content Placeholder 5"/>
          <p:cNvSpPr>
            <a:spLocks noGrp="1"/>
          </p:cNvSpPr>
          <p:nvPr>
            <p:ph idx="1"/>
          </p:nvPr>
        </p:nvSpPr>
        <p:spPr>
          <a:xfrm>
            <a:off x="3429000" y="5927284"/>
            <a:ext cx="4025900" cy="635000"/>
          </a:xfrm>
        </p:spPr>
        <p:txBody>
          <a:bodyPr>
            <a:normAutofit/>
          </a:bodyPr>
          <a:lstStyle/>
          <a:p>
            <a:pPr>
              <a:buNone/>
            </a:pPr>
            <a:r>
              <a:rPr lang="en-US" sz="2800" dirty="0" smtClean="0">
                <a:solidFill>
                  <a:srgbClr val="005F71"/>
                </a:solidFill>
              </a:rPr>
              <a:t>Works Well w/ Others</a:t>
            </a:r>
          </a:p>
          <a:p>
            <a:pPr>
              <a:buNone/>
            </a:pPr>
            <a:endParaRPr lang="en-US" dirty="0"/>
          </a:p>
        </p:txBody>
      </p:sp>
      <p:sp>
        <p:nvSpPr>
          <p:cNvPr id="7" name="Content Placeholder 5"/>
          <p:cNvSpPr txBox="1">
            <a:spLocks/>
          </p:cNvSpPr>
          <p:nvPr/>
        </p:nvSpPr>
        <p:spPr>
          <a:xfrm>
            <a:off x="762000" y="1879601"/>
            <a:ext cx="2667000" cy="635000"/>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802528"/>
                </a:solidFill>
                <a:effectLst/>
                <a:uLnTx/>
                <a:uFillTx/>
                <a:latin typeface="+mn-lt"/>
                <a:ea typeface="Lato Regular" panose="020F0502020204030203" pitchFamily="34" charset="0"/>
                <a:cs typeface="Lato Regular"/>
              </a:rPr>
              <a:t>Self Motivated</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rgbClr val="000000"/>
              </a:solidFill>
              <a:effectLst/>
              <a:uLnTx/>
              <a:uFillTx/>
              <a:latin typeface="+mn-lt"/>
              <a:ea typeface="Lato Regular" panose="020F0502020204030203" pitchFamily="34" charset="0"/>
              <a:cs typeface="Lato Regula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rgbClr val="000000"/>
              </a:solidFill>
              <a:effectLst/>
              <a:uLnTx/>
              <a:uFillTx/>
              <a:latin typeface="+mn-lt"/>
              <a:ea typeface="Lato Regular" panose="020F0502020204030203" pitchFamily="34" charset="0"/>
              <a:cs typeface="Lato Regular"/>
            </a:endParaRPr>
          </a:p>
        </p:txBody>
      </p:sp>
      <p:sp>
        <p:nvSpPr>
          <p:cNvPr id="8" name="Content Placeholder 5"/>
          <p:cNvSpPr txBox="1">
            <a:spLocks/>
          </p:cNvSpPr>
          <p:nvPr/>
        </p:nvSpPr>
        <p:spPr>
          <a:xfrm>
            <a:off x="1066800" y="5108029"/>
            <a:ext cx="2362200" cy="1024758"/>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rgbClr val="005F71"/>
                </a:solidFill>
                <a:effectLst/>
                <a:uLnTx/>
                <a:uFillTx/>
                <a:latin typeface="+mn-lt"/>
                <a:ea typeface="Lato Regular" panose="020F0502020204030203" pitchFamily="34" charset="0"/>
                <a:cs typeface="Lato Regular"/>
              </a:rPr>
              <a:t>Good Listener</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0000"/>
              </a:solidFill>
              <a:effectLst/>
              <a:uLnTx/>
              <a:uFillTx/>
              <a:latin typeface="+mn-lt"/>
              <a:ea typeface="Lato Regular" panose="020F0502020204030203" pitchFamily="34" charset="0"/>
              <a:cs typeface="Lato Regular"/>
            </a:endParaRPr>
          </a:p>
        </p:txBody>
      </p:sp>
      <p:sp>
        <p:nvSpPr>
          <p:cNvPr id="9" name="Content Placeholder 5"/>
          <p:cNvSpPr txBox="1">
            <a:spLocks/>
          </p:cNvSpPr>
          <p:nvPr/>
        </p:nvSpPr>
        <p:spPr>
          <a:xfrm>
            <a:off x="3987800" y="4597399"/>
            <a:ext cx="3467100" cy="968225"/>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rgbClr val="E18431"/>
                </a:solidFill>
                <a:effectLst/>
                <a:uLnTx/>
                <a:uFillTx/>
                <a:latin typeface="+mn-lt"/>
                <a:ea typeface="Lato Regular" panose="020F0502020204030203" pitchFamily="34" charset="0"/>
                <a:cs typeface="Lato Regular"/>
              </a:rPr>
              <a:t>Honest &amp; Trustworthy</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smtClean="0">
              <a:ln>
                <a:noFill/>
              </a:ln>
              <a:solidFill>
                <a:srgbClr val="000000"/>
              </a:solidFill>
              <a:effectLst/>
              <a:uLnTx/>
              <a:uFillTx/>
              <a:latin typeface="+mn-lt"/>
              <a:ea typeface="Lato Regular" panose="020F0502020204030203" pitchFamily="34" charset="0"/>
              <a:cs typeface="Lato Regula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0000"/>
              </a:solidFill>
              <a:effectLst/>
              <a:uLnTx/>
              <a:uFillTx/>
              <a:latin typeface="+mn-lt"/>
              <a:ea typeface="Lato Regular" panose="020F0502020204030203" pitchFamily="34" charset="0"/>
              <a:cs typeface="Lato Regular"/>
            </a:endParaRPr>
          </a:p>
        </p:txBody>
      </p:sp>
      <p:sp>
        <p:nvSpPr>
          <p:cNvPr id="10" name="Content Placeholder 5"/>
          <p:cNvSpPr txBox="1">
            <a:spLocks/>
          </p:cNvSpPr>
          <p:nvPr/>
        </p:nvSpPr>
        <p:spPr>
          <a:xfrm>
            <a:off x="3759200" y="2514601"/>
            <a:ext cx="1346200" cy="6350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005F71"/>
                </a:solidFill>
                <a:effectLst/>
                <a:uLnTx/>
                <a:uFillTx/>
                <a:latin typeface="+mn-lt"/>
                <a:ea typeface="Lato Regular" panose="020F0502020204030203" pitchFamily="34" charset="0"/>
                <a:cs typeface="Lato Regular"/>
              </a:rPr>
              <a:t>Social</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rgbClr val="000000"/>
              </a:solidFill>
              <a:effectLst/>
              <a:uLnTx/>
              <a:uFillTx/>
              <a:latin typeface="+mn-lt"/>
              <a:ea typeface="Lato Regular" panose="020F0502020204030203" pitchFamily="34" charset="0"/>
              <a:cs typeface="Lato Regular"/>
            </a:endParaRPr>
          </a:p>
        </p:txBody>
      </p:sp>
      <p:sp>
        <p:nvSpPr>
          <p:cNvPr id="11" name="Content Placeholder 5"/>
          <p:cNvSpPr txBox="1">
            <a:spLocks/>
          </p:cNvSpPr>
          <p:nvPr/>
        </p:nvSpPr>
        <p:spPr>
          <a:xfrm>
            <a:off x="1587500" y="3683000"/>
            <a:ext cx="1841500" cy="635000"/>
          </a:xfrm>
          <a:prstGeom prst="rect">
            <a:avLst/>
          </a:prstGeom>
        </p:spPr>
        <p:txBody>
          <a:bodyPr vert="horz" lIns="91440" tIns="45720" rIns="91440" bIns="45720" rtlCol="0">
            <a:normAutofit fontScale="850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500" b="0" i="0" u="none" strike="noStrike" kern="1200" cap="none" spc="0" normalizeH="0" baseline="0" noProof="0" dirty="0" smtClean="0">
                <a:ln>
                  <a:noFill/>
                </a:ln>
                <a:solidFill>
                  <a:srgbClr val="E18431"/>
                </a:solidFill>
                <a:effectLst/>
                <a:uLnTx/>
                <a:uFillTx/>
                <a:latin typeface="+mn-lt"/>
                <a:ea typeface="Lato Regular" panose="020F0502020204030203" pitchFamily="34" charset="0"/>
                <a:cs typeface="Lato Regular"/>
              </a:rPr>
              <a:t>Analytical</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rgbClr val="000000"/>
              </a:solidFill>
              <a:effectLst/>
              <a:uLnTx/>
              <a:uFillTx/>
              <a:latin typeface="+mn-lt"/>
              <a:ea typeface="Lato Regular" panose="020F0502020204030203" pitchFamily="34" charset="0"/>
              <a:cs typeface="Lato Regular"/>
            </a:endParaRPr>
          </a:p>
        </p:txBody>
      </p:sp>
      <p:sp>
        <p:nvSpPr>
          <p:cNvPr id="12" name="Content Placeholder 5"/>
          <p:cNvSpPr txBox="1">
            <a:spLocks/>
          </p:cNvSpPr>
          <p:nvPr/>
        </p:nvSpPr>
        <p:spPr>
          <a:xfrm>
            <a:off x="5816600" y="3365500"/>
            <a:ext cx="2012950" cy="6350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rgbClr val="005F71"/>
                </a:solidFill>
                <a:effectLst/>
                <a:uLnTx/>
                <a:uFillTx/>
                <a:latin typeface="+mn-lt"/>
                <a:ea typeface="Lato Regular" panose="020F0502020204030203" pitchFamily="34" charset="0"/>
                <a:cs typeface="Lato Regular"/>
              </a:rPr>
              <a:t>Structured</a:t>
            </a:r>
            <a:r>
              <a:rPr kumimoji="0" lang="en-US" sz="3200" b="0" i="0" u="none" strike="noStrike" kern="1200" cap="none" spc="0" normalizeH="0" baseline="0" noProof="0" dirty="0" smtClean="0">
                <a:ln>
                  <a:noFill/>
                </a:ln>
                <a:solidFill>
                  <a:srgbClr val="000000"/>
                </a:solidFill>
                <a:effectLst/>
                <a:uLnTx/>
                <a:uFillTx/>
                <a:latin typeface="+mn-lt"/>
                <a:ea typeface="Lato Regular" panose="020F0502020204030203" pitchFamily="34" charset="0"/>
                <a:cs typeface="Lato Regular"/>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rgbClr val="000000"/>
              </a:solidFill>
              <a:effectLst/>
              <a:uLnTx/>
              <a:uFillTx/>
              <a:latin typeface="+mn-lt"/>
              <a:ea typeface="Lato Regular" panose="020F0502020204030203" pitchFamily="34" charset="0"/>
              <a:cs typeface="Lato Regular"/>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rgbClr val="000000"/>
              </a:solidFill>
              <a:effectLst/>
              <a:uLnTx/>
              <a:uFillTx/>
              <a:latin typeface="+mn-lt"/>
              <a:ea typeface="Lato Regular" panose="020F0502020204030203" pitchFamily="34" charset="0"/>
              <a:cs typeface="Lato Regular"/>
            </a:endParaRPr>
          </a:p>
        </p:txBody>
      </p:sp>
      <p:sp>
        <p:nvSpPr>
          <p:cNvPr id="13" name="Content Placeholder 5"/>
          <p:cNvSpPr txBox="1">
            <a:spLocks/>
          </p:cNvSpPr>
          <p:nvPr/>
        </p:nvSpPr>
        <p:spPr>
          <a:xfrm>
            <a:off x="6311900" y="2197101"/>
            <a:ext cx="2108200" cy="635000"/>
          </a:xfrm>
          <a:prstGeom prst="rect">
            <a:avLst/>
          </a:prstGeom>
        </p:spPr>
        <p:txBody>
          <a:bodyPr vert="horz" lIns="91440" tIns="45720" rIns="91440" bIns="45720" rtlCol="0">
            <a:normAutofit fontScale="850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500" b="0" i="0" u="none" strike="noStrike" kern="1200" cap="none" spc="0" normalizeH="0" baseline="0" noProof="0" dirty="0" smtClean="0">
                <a:ln>
                  <a:noFill/>
                </a:ln>
                <a:solidFill>
                  <a:srgbClr val="802528"/>
                </a:solidFill>
                <a:effectLst/>
                <a:uLnTx/>
                <a:uFillTx/>
                <a:latin typeface="+mn-lt"/>
                <a:ea typeface="Lato Regular" panose="020F0502020204030203" pitchFamily="34" charset="0"/>
                <a:cs typeface="Lato Regular"/>
              </a:rPr>
              <a:t>Conceptual</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rgbClr val="000000"/>
              </a:solidFill>
              <a:effectLst/>
              <a:uLnTx/>
              <a:uFillTx/>
              <a:latin typeface="+mn-lt"/>
              <a:ea typeface="Lato Regular" panose="020F0502020204030203" pitchFamily="34" charset="0"/>
              <a:cs typeface="Lato Regular"/>
            </a:endParaRPr>
          </a:p>
        </p:txBody>
      </p:sp>
      <p:sp>
        <p:nvSpPr>
          <p:cNvPr id="14" name="Slide Number Placeholder 13"/>
          <p:cNvSpPr>
            <a:spLocks noGrp="1"/>
          </p:cNvSpPr>
          <p:nvPr>
            <p:ph type="sldNum" sz="quarter" idx="12"/>
          </p:nvPr>
        </p:nvSpPr>
        <p:spPr/>
        <p:txBody>
          <a:bodyPr/>
          <a:lstStyle/>
          <a:p>
            <a:fld id="{C03FD958-75D2-C647-BE96-3B36ADE95E0A}"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Sample Leadership Styles</a:t>
            </a:r>
            <a:endParaRPr lang="en-US" sz="3200" dirty="0"/>
          </a:p>
        </p:txBody>
      </p:sp>
      <p:sp>
        <p:nvSpPr>
          <p:cNvPr id="4" name="Content Placeholder 3"/>
          <p:cNvSpPr>
            <a:spLocks noGrp="1"/>
          </p:cNvSpPr>
          <p:nvPr>
            <p:ph idx="1"/>
          </p:nvPr>
        </p:nvSpPr>
        <p:spPr/>
        <p:txBody>
          <a:bodyPr>
            <a:normAutofit/>
          </a:bodyPr>
          <a:lstStyle/>
          <a:p>
            <a:r>
              <a:rPr lang="en-US" dirty="0" smtClean="0"/>
              <a:t>Social </a:t>
            </a:r>
          </a:p>
          <a:p>
            <a:pPr lvl="1"/>
            <a:r>
              <a:rPr lang="en-US" i="1" dirty="0" smtClean="0">
                <a:solidFill>
                  <a:srgbClr val="005F71"/>
                </a:solidFill>
              </a:rPr>
              <a:t>Who, stories, relational, face-to-face </a:t>
            </a:r>
          </a:p>
          <a:p>
            <a:r>
              <a:rPr lang="en-US" dirty="0" smtClean="0"/>
              <a:t>Conceptual</a:t>
            </a:r>
          </a:p>
          <a:p>
            <a:pPr lvl="1"/>
            <a:r>
              <a:rPr lang="en-US" i="1" dirty="0" smtClean="0">
                <a:solidFill>
                  <a:srgbClr val="005F71"/>
                </a:solidFill>
              </a:rPr>
              <a:t>What, vision, visual, metaphors</a:t>
            </a:r>
          </a:p>
          <a:p>
            <a:r>
              <a:rPr lang="en-US" dirty="0" smtClean="0"/>
              <a:t>Structured</a:t>
            </a:r>
          </a:p>
          <a:p>
            <a:pPr lvl="1"/>
            <a:r>
              <a:rPr lang="en-US" i="1" dirty="0" smtClean="0">
                <a:solidFill>
                  <a:srgbClr val="005F71"/>
                </a:solidFill>
              </a:rPr>
              <a:t>When, how, process, clarity, details</a:t>
            </a:r>
          </a:p>
          <a:p>
            <a:r>
              <a:rPr lang="en-US" dirty="0" smtClean="0"/>
              <a:t>Analytical</a:t>
            </a:r>
          </a:p>
          <a:p>
            <a:pPr lvl="1"/>
            <a:r>
              <a:rPr lang="en-US" i="1" dirty="0" smtClean="0">
                <a:solidFill>
                  <a:srgbClr val="005F71"/>
                </a:solidFill>
              </a:rPr>
              <a:t>Why, logic, data, rational</a:t>
            </a:r>
          </a:p>
          <a:p>
            <a:endParaRPr lang="en-US" dirty="0" smtClean="0"/>
          </a:p>
        </p:txBody>
      </p:sp>
      <p:pic>
        <p:nvPicPr>
          <p:cNvPr id="5" name="Picture 4" descr="Zonta District Logo_Vertical_Color.jpg"/>
          <p:cNvPicPr>
            <a:picLocks noChangeAspect="1"/>
          </p:cNvPicPr>
          <p:nvPr/>
        </p:nvPicPr>
        <p:blipFill>
          <a:blip r:embed="rId3"/>
          <a:stretch>
            <a:fillRect/>
          </a:stretch>
        </p:blipFill>
        <p:spPr>
          <a:xfrm>
            <a:off x="7829550" y="5565625"/>
            <a:ext cx="1068227" cy="996659"/>
          </a:xfrm>
          <a:prstGeom prst="rect">
            <a:avLst/>
          </a:prstGeom>
        </p:spPr>
      </p:pic>
      <p:sp>
        <p:nvSpPr>
          <p:cNvPr id="6" name="Slide Number Placeholder 5"/>
          <p:cNvSpPr>
            <a:spLocks noGrp="1"/>
          </p:cNvSpPr>
          <p:nvPr>
            <p:ph type="sldNum" sz="quarter" idx="12"/>
          </p:nvPr>
        </p:nvSpPr>
        <p:spPr/>
        <p:txBody>
          <a:bodyPr/>
          <a:lstStyle/>
          <a:p>
            <a:fld id="{C03FD958-75D2-C647-BE96-3B36ADE95E0A}" type="slidenum">
              <a:rPr lang="en-US" smtClean="0"/>
              <a:pPr/>
              <a:t>4</a:t>
            </a:fld>
            <a:endParaRPr lang="en-US"/>
          </a:p>
        </p:txBody>
      </p:sp>
    </p:spTree>
    <p:extLst>
      <p:ext uri="{BB962C8B-B14F-4D97-AF65-F5344CB8AC3E}">
        <p14:creationId xmlns:p14="http://schemas.microsoft.com/office/powerpoint/2010/main" xmlns="" val="172202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Skills and Leadership Styles - President</a:t>
            </a:r>
            <a:endParaRPr lang="en-US" sz="3200" dirty="0"/>
          </a:p>
        </p:txBody>
      </p:sp>
      <p:sp>
        <p:nvSpPr>
          <p:cNvPr id="4" name="Content Placeholder 3"/>
          <p:cNvSpPr>
            <a:spLocks noGrp="1"/>
          </p:cNvSpPr>
          <p:nvPr>
            <p:ph sz="half" idx="1"/>
          </p:nvPr>
        </p:nvSpPr>
        <p:spPr/>
        <p:txBody>
          <a:bodyPr>
            <a:normAutofit fontScale="70000" lnSpcReduction="20000"/>
          </a:bodyPr>
          <a:lstStyle/>
          <a:p>
            <a:pPr>
              <a:buNone/>
            </a:pPr>
            <a:r>
              <a:rPr lang="en-US" sz="3100" b="1" dirty="0" smtClean="0"/>
              <a:t>Responsibilities:</a:t>
            </a:r>
            <a:r>
              <a:rPr lang="en-US" sz="3100" dirty="0" smtClean="0"/>
              <a:t>	</a:t>
            </a:r>
          </a:p>
          <a:p>
            <a:r>
              <a:rPr lang="en-US" dirty="0" smtClean="0"/>
              <a:t>Preside at meetings of the club and club board</a:t>
            </a:r>
          </a:p>
          <a:p>
            <a:r>
              <a:rPr lang="en-US" dirty="0" smtClean="0"/>
              <a:t>Chief Executive Officer of the club</a:t>
            </a:r>
          </a:p>
          <a:p>
            <a:r>
              <a:rPr lang="en-US" dirty="0" smtClean="0"/>
              <a:t>Countersign all payment orders and checks drawn by the Treasurer.</a:t>
            </a:r>
          </a:p>
          <a:p>
            <a:r>
              <a:rPr lang="en-US" dirty="0" smtClean="0"/>
              <a:t>Appoints the chairmen of all standing committees and other committees (except Nominating Committee)</a:t>
            </a:r>
          </a:p>
          <a:p>
            <a:r>
              <a:rPr lang="en-US" dirty="0" smtClean="0"/>
              <a:t>Shall be an ex-officio member of all committees except the Nominating Committee.</a:t>
            </a:r>
          </a:p>
          <a:p>
            <a:endParaRPr lang="en-US" dirty="0"/>
          </a:p>
        </p:txBody>
      </p:sp>
      <p:sp>
        <p:nvSpPr>
          <p:cNvPr id="5" name="Content Placeholder 4"/>
          <p:cNvSpPr>
            <a:spLocks noGrp="1"/>
          </p:cNvSpPr>
          <p:nvPr>
            <p:ph sz="half" idx="2"/>
          </p:nvPr>
        </p:nvSpPr>
        <p:spPr>
          <a:xfrm>
            <a:off x="4933950" y="1600200"/>
            <a:ext cx="3752850" cy="4525963"/>
          </a:xfrm>
        </p:spPr>
        <p:txBody>
          <a:bodyPr>
            <a:normAutofit fontScale="70000" lnSpcReduction="20000"/>
          </a:bodyPr>
          <a:lstStyle/>
          <a:p>
            <a:pPr>
              <a:buNone/>
            </a:pPr>
            <a:r>
              <a:rPr lang="en-US" sz="3100" b="1" dirty="0" smtClean="0"/>
              <a:t>Qualifications:</a:t>
            </a:r>
          </a:p>
          <a:p>
            <a:r>
              <a:rPr lang="en-US" dirty="0" smtClean="0"/>
              <a:t>Prior Board experience</a:t>
            </a:r>
          </a:p>
          <a:p>
            <a:endParaRPr lang="en-US" dirty="0" smtClean="0"/>
          </a:p>
          <a:p>
            <a:pPr>
              <a:buNone/>
            </a:pPr>
            <a:endParaRPr lang="en-US" dirty="0" smtClean="0">
              <a:solidFill>
                <a:srgbClr val="802528"/>
              </a:solidFill>
            </a:endParaRPr>
          </a:p>
          <a:p>
            <a:pPr>
              <a:buNone/>
            </a:pPr>
            <a:endParaRPr lang="en-US" dirty="0" smtClean="0">
              <a:solidFill>
                <a:srgbClr val="802528"/>
              </a:solidFill>
            </a:endParaRPr>
          </a:p>
          <a:p>
            <a:pPr>
              <a:buNone/>
            </a:pPr>
            <a:r>
              <a:rPr lang="en-US" dirty="0" smtClean="0">
                <a:solidFill>
                  <a:srgbClr val="802528"/>
                </a:solidFill>
              </a:rPr>
              <a:t>Which leadership style(s) would you seek in the Club President? Why?</a:t>
            </a:r>
          </a:p>
          <a:p>
            <a:pPr>
              <a:buNone/>
            </a:pPr>
            <a:endParaRPr lang="en-US" dirty="0" smtClean="0">
              <a:solidFill>
                <a:srgbClr val="802528"/>
              </a:solidFill>
            </a:endParaRPr>
          </a:p>
          <a:p>
            <a:pPr>
              <a:buNone/>
            </a:pPr>
            <a:r>
              <a:rPr lang="en-US" dirty="0" smtClean="0">
                <a:solidFill>
                  <a:srgbClr val="802528"/>
                </a:solidFill>
              </a:rPr>
              <a:t>What skills does the Club President need to be successful?</a:t>
            </a:r>
          </a:p>
          <a:p>
            <a:endParaRPr lang="en-US" dirty="0"/>
          </a:p>
        </p:txBody>
      </p:sp>
      <p:pic>
        <p:nvPicPr>
          <p:cNvPr id="6" name="Picture 5" descr="Zonta District Logo_Vertical_Color.jpg"/>
          <p:cNvPicPr>
            <a:picLocks noChangeAspect="1"/>
          </p:cNvPicPr>
          <p:nvPr/>
        </p:nvPicPr>
        <p:blipFill>
          <a:blip r:embed="rId3"/>
          <a:stretch>
            <a:fillRect/>
          </a:stretch>
        </p:blipFill>
        <p:spPr>
          <a:xfrm>
            <a:off x="7829550" y="5565625"/>
            <a:ext cx="1068227" cy="996659"/>
          </a:xfrm>
          <a:prstGeom prst="rect">
            <a:avLst/>
          </a:prstGeom>
        </p:spPr>
      </p:pic>
      <p:sp>
        <p:nvSpPr>
          <p:cNvPr id="7" name="Slide Number Placeholder 6"/>
          <p:cNvSpPr>
            <a:spLocks noGrp="1"/>
          </p:cNvSpPr>
          <p:nvPr>
            <p:ph type="sldNum" sz="quarter" idx="12"/>
          </p:nvPr>
        </p:nvSpPr>
        <p:spPr/>
        <p:txBody>
          <a:bodyPr/>
          <a:lstStyle/>
          <a:p>
            <a:fld id="{C03FD958-75D2-C647-BE96-3B36ADE95E0A}"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Skills and Leadership Styles – </a:t>
            </a:r>
            <a:br>
              <a:rPr lang="en-US" sz="3000" dirty="0" smtClean="0"/>
            </a:br>
            <a:r>
              <a:rPr lang="en-US" sz="3000" dirty="0" smtClean="0"/>
              <a:t>         President-Elect and/or Vice President</a:t>
            </a:r>
            <a:endParaRPr lang="en-US" sz="3000" dirty="0"/>
          </a:p>
        </p:txBody>
      </p:sp>
      <p:sp>
        <p:nvSpPr>
          <p:cNvPr id="5" name="Content Placeholder 4"/>
          <p:cNvSpPr>
            <a:spLocks noGrp="1"/>
          </p:cNvSpPr>
          <p:nvPr>
            <p:ph sz="half" idx="1"/>
          </p:nvPr>
        </p:nvSpPr>
        <p:spPr/>
        <p:txBody>
          <a:bodyPr>
            <a:normAutofit/>
          </a:bodyPr>
          <a:lstStyle/>
          <a:p>
            <a:pPr>
              <a:buNone/>
            </a:pPr>
            <a:r>
              <a:rPr lang="en-US" sz="2000" dirty="0" smtClean="0"/>
              <a:t>Responsibilities:</a:t>
            </a:r>
          </a:p>
          <a:p>
            <a:pPr lvl="1"/>
            <a:r>
              <a:rPr lang="en-US" sz="2000" dirty="0" smtClean="0"/>
              <a:t>In the absence of the President, performs the duties of the President.</a:t>
            </a:r>
          </a:p>
          <a:p>
            <a:pPr lvl="1"/>
            <a:r>
              <a:rPr lang="en-US" sz="2000" dirty="0" smtClean="0"/>
              <a:t>May serve as Chairman of a Committee</a:t>
            </a:r>
          </a:p>
          <a:p>
            <a:pPr lvl="1"/>
            <a:r>
              <a:rPr lang="en-US" sz="2000" dirty="0" smtClean="0"/>
              <a:t>May be assigned other duties by the President or Club Board.</a:t>
            </a:r>
          </a:p>
          <a:p>
            <a:pPr>
              <a:buNone/>
            </a:pPr>
            <a:endParaRPr lang="en-US" sz="2000" dirty="0" smtClean="0"/>
          </a:p>
        </p:txBody>
      </p:sp>
      <p:sp>
        <p:nvSpPr>
          <p:cNvPr id="6" name="Content Placeholder 5"/>
          <p:cNvSpPr>
            <a:spLocks noGrp="1"/>
          </p:cNvSpPr>
          <p:nvPr>
            <p:ph sz="half" idx="2"/>
          </p:nvPr>
        </p:nvSpPr>
        <p:spPr/>
        <p:txBody>
          <a:bodyPr>
            <a:normAutofit/>
          </a:bodyPr>
          <a:lstStyle/>
          <a:p>
            <a:pPr>
              <a:buNone/>
            </a:pPr>
            <a:r>
              <a:rPr lang="en-US" sz="2000" dirty="0" smtClean="0"/>
              <a:t>Qualifications:</a:t>
            </a:r>
          </a:p>
          <a:p>
            <a:r>
              <a:rPr lang="en-US" sz="2000" dirty="0" smtClean="0"/>
              <a:t>Prior experience preferred.</a:t>
            </a:r>
          </a:p>
          <a:p>
            <a:endParaRPr lang="en-US" sz="2000" dirty="0" smtClean="0"/>
          </a:p>
          <a:p>
            <a:endParaRPr lang="en-US" sz="2000" dirty="0" smtClean="0"/>
          </a:p>
          <a:p>
            <a:pPr>
              <a:buNone/>
            </a:pPr>
            <a:r>
              <a:rPr lang="en-US" sz="2000" dirty="0" smtClean="0">
                <a:solidFill>
                  <a:srgbClr val="802528"/>
                </a:solidFill>
              </a:rPr>
              <a:t>Which leadership style(s) would you seek in the Club Pres. Elect or Vice President? Why?</a:t>
            </a:r>
          </a:p>
          <a:p>
            <a:endParaRPr lang="en-US" sz="2000" dirty="0" smtClean="0"/>
          </a:p>
          <a:p>
            <a:pPr>
              <a:buNone/>
            </a:pPr>
            <a:r>
              <a:rPr lang="en-US" sz="2000" dirty="0" smtClean="0">
                <a:solidFill>
                  <a:srgbClr val="802528"/>
                </a:solidFill>
              </a:rPr>
              <a:t>What skills does the Pres. Elect or Vice President need to be successful?</a:t>
            </a:r>
            <a:endParaRPr lang="en-US" sz="2000" dirty="0">
              <a:solidFill>
                <a:srgbClr val="802528"/>
              </a:solidFill>
            </a:endParaRPr>
          </a:p>
        </p:txBody>
      </p:sp>
      <p:pic>
        <p:nvPicPr>
          <p:cNvPr id="4" name="Picture 3" descr="Zonta District Logo_Vertical_Color.jpg"/>
          <p:cNvPicPr>
            <a:picLocks noChangeAspect="1"/>
          </p:cNvPicPr>
          <p:nvPr/>
        </p:nvPicPr>
        <p:blipFill>
          <a:blip r:embed="rId2"/>
          <a:stretch>
            <a:fillRect/>
          </a:stretch>
        </p:blipFill>
        <p:spPr>
          <a:xfrm>
            <a:off x="7829550" y="5565625"/>
            <a:ext cx="1068227" cy="996659"/>
          </a:xfrm>
          <a:prstGeom prst="rect">
            <a:avLst/>
          </a:prstGeom>
        </p:spPr>
      </p:pic>
      <p:sp>
        <p:nvSpPr>
          <p:cNvPr id="7" name="Slide Number Placeholder 6"/>
          <p:cNvSpPr>
            <a:spLocks noGrp="1"/>
          </p:cNvSpPr>
          <p:nvPr>
            <p:ph type="sldNum" sz="quarter" idx="12"/>
          </p:nvPr>
        </p:nvSpPr>
        <p:spPr/>
        <p:txBody>
          <a:bodyPr/>
          <a:lstStyle/>
          <a:p>
            <a:fld id="{C03FD958-75D2-C647-BE96-3B36ADE95E0A}"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Skills and Leadership Styles – Club Secretary</a:t>
            </a:r>
            <a:endParaRPr lang="en-US" sz="3000" dirty="0"/>
          </a:p>
        </p:txBody>
      </p:sp>
      <p:sp>
        <p:nvSpPr>
          <p:cNvPr id="5" name="Content Placeholder 4"/>
          <p:cNvSpPr>
            <a:spLocks noGrp="1"/>
          </p:cNvSpPr>
          <p:nvPr>
            <p:ph sz="half" idx="1"/>
          </p:nvPr>
        </p:nvSpPr>
        <p:spPr/>
        <p:txBody>
          <a:bodyPr>
            <a:normAutofit fontScale="92500" lnSpcReduction="10000"/>
          </a:bodyPr>
          <a:lstStyle/>
          <a:p>
            <a:pPr>
              <a:buNone/>
            </a:pPr>
            <a:r>
              <a:rPr lang="en-US" sz="2200" dirty="0" smtClean="0"/>
              <a:t>Responsibilities:</a:t>
            </a:r>
          </a:p>
          <a:p>
            <a:r>
              <a:rPr lang="en-US" sz="2200" dirty="0" smtClean="0"/>
              <a:t>Keep a record of the proceedings of the meetings of the Club and of the Board.</a:t>
            </a:r>
          </a:p>
          <a:p>
            <a:r>
              <a:rPr lang="en-US" sz="2200" dirty="0" smtClean="0"/>
              <a:t>Distribute the Club meeting minutes from the previous club meeting to members </a:t>
            </a:r>
            <a:r>
              <a:rPr lang="en-US" sz="2200" b="1" i="1" dirty="0" smtClean="0"/>
              <a:t>before</a:t>
            </a:r>
            <a:r>
              <a:rPr lang="en-US" sz="2200" dirty="0" smtClean="0"/>
              <a:t> the current club meeting begins.</a:t>
            </a:r>
          </a:p>
          <a:p>
            <a:r>
              <a:rPr lang="en-US" sz="2200" dirty="0" smtClean="0"/>
              <a:t>Conduct correspondence not specifically assigned to other officers or committees.</a:t>
            </a:r>
          </a:p>
          <a:p>
            <a:r>
              <a:rPr lang="en-US" sz="2200" dirty="0" smtClean="0"/>
              <a:t>Perform other duties as assigned by the Club Board.</a:t>
            </a:r>
          </a:p>
          <a:p>
            <a:endParaRPr lang="en-US" sz="2000" dirty="0" smtClean="0"/>
          </a:p>
          <a:p>
            <a:pPr>
              <a:buNone/>
            </a:pPr>
            <a:endParaRPr lang="en-US" sz="2200" b="1" i="1" dirty="0"/>
          </a:p>
        </p:txBody>
      </p:sp>
      <p:sp>
        <p:nvSpPr>
          <p:cNvPr id="7" name="Content Placeholder 6"/>
          <p:cNvSpPr>
            <a:spLocks noGrp="1"/>
          </p:cNvSpPr>
          <p:nvPr>
            <p:ph sz="half" idx="2"/>
          </p:nvPr>
        </p:nvSpPr>
        <p:spPr/>
        <p:txBody>
          <a:bodyPr>
            <a:normAutofit fontScale="92500" lnSpcReduction="10000"/>
          </a:bodyPr>
          <a:lstStyle/>
          <a:p>
            <a:pPr>
              <a:buNone/>
            </a:pPr>
            <a:r>
              <a:rPr lang="en-US" sz="2200" dirty="0" smtClean="0">
                <a:solidFill>
                  <a:schemeClr val="tx1"/>
                </a:solidFill>
              </a:rPr>
              <a:t>Qualifications:</a:t>
            </a:r>
          </a:p>
          <a:p>
            <a:r>
              <a:rPr lang="en-US" sz="2200" dirty="0" smtClean="0">
                <a:solidFill>
                  <a:schemeClr val="tx1"/>
                </a:solidFill>
              </a:rPr>
              <a:t>No prior experience required.</a:t>
            </a:r>
          </a:p>
          <a:p>
            <a:pPr>
              <a:buNone/>
            </a:pPr>
            <a:endParaRPr lang="en-US" sz="2200" dirty="0" smtClean="0">
              <a:solidFill>
                <a:srgbClr val="802528"/>
              </a:solidFill>
            </a:endParaRPr>
          </a:p>
          <a:p>
            <a:pPr>
              <a:buNone/>
            </a:pPr>
            <a:endParaRPr lang="en-US" sz="2200" dirty="0" smtClean="0">
              <a:solidFill>
                <a:srgbClr val="802528"/>
              </a:solidFill>
            </a:endParaRPr>
          </a:p>
          <a:p>
            <a:pPr>
              <a:buNone/>
            </a:pPr>
            <a:r>
              <a:rPr lang="en-US" sz="2200" dirty="0" smtClean="0">
                <a:solidFill>
                  <a:srgbClr val="802528"/>
                </a:solidFill>
              </a:rPr>
              <a:t>Which leadership style(s) would you seek in the Club Secretary? Why?</a:t>
            </a:r>
          </a:p>
          <a:p>
            <a:pPr>
              <a:buNone/>
            </a:pPr>
            <a:endParaRPr lang="en-US" sz="2200" dirty="0" smtClean="0">
              <a:solidFill>
                <a:srgbClr val="802528"/>
              </a:solidFill>
            </a:endParaRPr>
          </a:p>
          <a:p>
            <a:pPr>
              <a:buNone/>
            </a:pPr>
            <a:endParaRPr lang="en-US" sz="2200" dirty="0" smtClean="0">
              <a:solidFill>
                <a:srgbClr val="802528"/>
              </a:solidFill>
            </a:endParaRPr>
          </a:p>
          <a:p>
            <a:pPr>
              <a:buNone/>
            </a:pPr>
            <a:r>
              <a:rPr lang="en-US" sz="2200" dirty="0" smtClean="0">
                <a:solidFill>
                  <a:srgbClr val="802528"/>
                </a:solidFill>
              </a:rPr>
              <a:t>What skills does the Club Secretary need to be successful?</a:t>
            </a:r>
          </a:p>
          <a:p>
            <a:endParaRPr lang="en-US" dirty="0"/>
          </a:p>
        </p:txBody>
      </p:sp>
      <p:pic>
        <p:nvPicPr>
          <p:cNvPr id="6" name="Picture 5" descr="Zonta District Logo_Vertical_Color.jpg"/>
          <p:cNvPicPr>
            <a:picLocks noChangeAspect="1"/>
          </p:cNvPicPr>
          <p:nvPr/>
        </p:nvPicPr>
        <p:blipFill>
          <a:blip r:embed="rId2"/>
          <a:stretch>
            <a:fillRect/>
          </a:stretch>
        </p:blipFill>
        <p:spPr>
          <a:xfrm>
            <a:off x="7829550" y="5565625"/>
            <a:ext cx="1068227" cy="996659"/>
          </a:xfrm>
          <a:prstGeom prst="rect">
            <a:avLst/>
          </a:prstGeom>
        </p:spPr>
      </p:pic>
      <p:sp>
        <p:nvSpPr>
          <p:cNvPr id="8" name="Slide Number Placeholder 7"/>
          <p:cNvSpPr>
            <a:spLocks noGrp="1"/>
          </p:cNvSpPr>
          <p:nvPr>
            <p:ph type="sldNum" sz="quarter" idx="12"/>
          </p:nvPr>
        </p:nvSpPr>
        <p:spPr/>
        <p:txBody>
          <a:bodyPr/>
          <a:lstStyle/>
          <a:p>
            <a:fld id="{C03FD958-75D2-C647-BE96-3B36ADE95E0A}"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000" dirty="0" smtClean="0"/>
              <a:t>Skills and Leadership Styles – Club Treasurer</a:t>
            </a:r>
            <a:endParaRPr lang="en-US" sz="3000" dirty="0"/>
          </a:p>
        </p:txBody>
      </p:sp>
      <p:sp>
        <p:nvSpPr>
          <p:cNvPr id="7" name="Content Placeholder 6"/>
          <p:cNvSpPr>
            <a:spLocks noGrp="1"/>
          </p:cNvSpPr>
          <p:nvPr>
            <p:ph sz="half" idx="2"/>
          </p:nvPr>
        </p:nvSpPr>
        <p:spPr/>
        <p:txBody>
          <a:bodyPr>
            <a:noAutofit/>
          </a:bodyPr>
          <a:lstStyle/>
          <a:p>
            <a:pPr>
              <a:buNone/>
            </a:pPr>
            <a:r>
              <a:rPr lang="en-US" sz="2000" dirty="0" smtClean="0"/>
              <a:t>Qualifications:</a:t>
            </a:r>
          </a:p>
          <a:p>
            <a:r>
              <a:rPr lang="en-US" sz="2000" dirty="0" smtClean="0"/>
              <a:t>No prior Board experience required.  Understanding of money management preferred.</a:t>
            </a:r>
          </a:p>
          <a:p>
            <a:pPr>
              <a:buNone/>
            </a:pPr>
            <a:endParaRPr lang="en-US" sz="2000" dirty="0" smtClean="0"/>
          </a:p>
          <a:p>
            <a:pPr>
              <a:buNone/>
            </a:pPr>
            <a:r>
              <a:rPr lang="en-US" sz="2000" dirty="0" smtClean="0">
                <a:solidFill>
                  <a:srgbClr val="802528"/>
                </a:solidFill>
              </a:rPr>
              <a:t>Which leadership style(s) would you seek in the Club Treasurer? Why?</a:t>
            </a:r>
          </a:p>
          <a:p>
            <a:pPr>
              <a:buNone/>
            </a:pPr>
            <a:endParaRPr lang="en-US" sz="2000" dirty="0" smtClean="0">
              <a:solidFill>
                <a:srgbClr val="802528"/>
              </a:solidFill>
            </a:endParaRPr>
          </a:p>
          <a:p>
            <a:pPr>
              <a:buNone/>
            </a:pPr>
            <a:r>
              <a:rPr lang="en-US" sz="2000" dirty="0" smtClean="0">
                <a:solidFill>
                  <a:srgbClr val="802528"/>
                </a:solidFill>
              </a:rPr>
              <a:t>What skills does the Club Treasurer need to be successful?</a:t>
            </a:r>
          </a:p>
          <a:p>
            <a:pPr>
              <a:buNone/>
            </a:pPr>
            <a:endParaRPr lang="en-US" sz="2000" dirty="0"/>
          </a:p>
        </p:txBody>
      </p:sp>
      <p:sp>
        <p:nvSpPr>
          <p:cNvPr id="8" name="Content Placeholder 7"/>
          <p:cNvSpPr>
            <a:spLocks noGrp="1"/>
          </p:cNvSpPr>
          <p:nvPr>
            <p:ph sz="half" idx="1"/>
          </p:nvPr>
        </p:nvSpPr>
        <p:spPr/>
        <p:txBody>
          <a:bodyPr>
            <a:normAutofit fontScale="70000" lnSpcReduction="20000"/>
          </a:bodyPr>
          <a:lstStyle/>
          <a:p>
            <a:pPr>
              <a:buNone/>
            </a:pPr>
            <a:r>
              <a:rPr lang="en-US" dirty="0" smtClean="0"/>
              <a:t>Responsibilities:</a:t>
            </a:r>
          </a:p>
          <a:p>
            <a:r>
              <a:rPr lang="en-US" sz="2300" dirty="0" smtClean="0"/>
              <a:t>The Treasurer is responsible for the funds of the Club.</a:t>
            </a:r>
          </a:p>
          <a:p>
            <a:r>
              <a:rPr lang="en-US" sz="2300" dirty="0" smtClean="0"/>
              <a:t>The Treasurer shall disburse these funds by check or other commonly used means of payment, as directed in accordance with the approved budget.</a:t>
            </a:r>
          </a:p>
          <a:p>
            <a:r>
              <a:rPr lang="en-US" sz="2300" dirty="0" smtClean="0"/>
              <a:t>The Treasurer shall make monthly reports to the Board and the Club, and be an ex-officio member of the Finance Committee.  </a:t>
            </a:r>
          </a:p>
          <a:p>
            <a:r>
              <a:rPr lang="en-US" sz="2300" dirty="0" smtClean="0"/>
              <a:t>Within 45 days of the close of the fiscal year, all accounts shall be examined by a person independent of the Board.</a:t>
            </a:r>
          </a:p>
          <a:p>
            <a:r>
              <a:rPr lang="en-US" sz="2300" dirty="0" smtClean="0"/>
              <a:t>No later than 45 days after the term of office ends, the Treasurer shall turn all records over to the successor.</a:t>
            </a:r>
          </a:p>
          <a:p>
            <a:endParaRPr lang="en-US" sz="2300" dirty="0"/>
          </a:p>
        </p:txBody>
      </p:sp>
      <p:pic>
        <p:nvPicPr>
          <p:cNvPr id="9" name="Picture 8" descr="Zonta District Logo_Vertical_Color.jpg"/>
          <p:cNvPicPr>
            <a:picLocks noChangeAspect="1"/>
          </p:cNvPicPr>
          <p:nvPr/>
        </p:nvPicPr>
        <p:blipFill>
          <a:blip r:embed="rId2"/>
          <a:stretch>
            <a:fillRect/>
          </a:stretch>
        </p:blipFill>
        <p:spPr>
          <a:xfrm>
            <a:off x="7829550" y="5565625"/>
            <a:ext cx="1068227" cy="996659"/>
          </a:xfrm>
          <a:prstGeom prst="rect">
            <a:avLst/>
          </a:prstGeom>
        </p:spPr>
      </p:pic>
      <p:sp>
        <p:nvSpPr>
          <p:cNvPr id="10" name="Slide Number Placeholder 9"/>
          <p:cNvSpPr>
            <a:spLocks noGrp="1"/>
          </p:cNvSpPr>
          <p:nvPr>
            <p:ph type="sldNum" sz="quarter" idx="12"/>
          </p:nvPr>
        </p:nvSpPr>
        <p:spPr/>
        <p:txBody>
          <a:bodyPr/>
          <a:lstStyle/>
          <a:p>
            <a:fld id="{C03FD958-75D2-C647-BE96-3B36ADE95E0A}"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Skills and Leadership Styles – Club Directors</a:t>
            </a:r>
            <a:endParaRPr lang="en-US" sz="3000" dirty="0"/>
          </a:p>
        </p:txBody>
      </p:sp>
      <p:sp>
        <p:nvSpPr>
          <p:cNvPr id="4" name="Content Placeholder 3"/>
          <p:cNvSpPr>
            <a:spLocks noGrp="1"/>
          </p:cNvSpPr>
          <p:nvPr>
            <p:ph sz="half" idx="1"/>
          </p:nvPr>
        </p:nvSpPr>
        <p:spPr/>
        <p:txBody>
          <a:bodyPr>
            <a:normAutofit/>
          </a:bodyPr>
          <a:lstStyle/>
          <a:p>
            <a:pPr>
              <a:buNone/>
            </a:pPr>
            <a:r>
              <a:rPr lang="en-US" dirty="0" smtClean="0"/>
              <a:t>Responsibilities:</a:t>
            </a:r>
          </a:p>
          <a:p>
            <a:r>
              <a:rPr lang="en-US" sz="2000" dirty="0" smtClean="0"/>
              <a:t>Perform duties as assigned by the acting Board and regularly attend Board Meetings.</a:t>
            </a:r>
          </a:p>
          <a:p>
            <a:endParaRPr lang="en-US" sz="2000" dirty="0" smtClean="0"/>
          </a:p>
          <a:p>
            <a:endParaRPr lang="en-US" sz="2000" dirty="0" smtClean="0"/>
          </a:p>
          <a:p>
            <a:r>
              <a:rPr lang="en-US" sz="2000" dirty="0" smtClean="0">
                <a:solidFill>
                  <a:srgbClr val="802528"/>
                </a:solidFill>
              </a:rPr>
              <a:t>What might these responsibilities include?</a:t>
            </a:r>
            <a:endParaRPr lang="en-US" sz="2000" dirty="0">
              <a:solidFill>
                <a:srgbClr val="802528"/>
              </a:solidFill>
            </a:endParaRPr>
          </a:p>
        </p:txBody>
      </p:sp>
      <p:sp>
        <p:nvSpPr>
          <p:cNvPr id="5" name="Content Placeholder 4"/>
          <p:cNvSpPr>
            <a:spLocks noGrp="1"/>
          </p:cNvSpPr>
          <p:nvPr>
            <p:ph sz="half" idx="2"/>
          </p:nvPr>
        </p:nvSpPr>
        <p:spPr/>
        <p:txBody>
          <a:bodyPr>
            <a:normAutofit/>
          </a:bodyPr>
          <a:lstStyle/>
          <a:p>
            <a:pPr>
              <a:buNone/>
            </a:pPr>
            <a:r>
              <a:rPr lang="en-US" sz="2000" dirty="0" smtClean="0"/>
              <a:t>Qualifications:</a:t>
            </a:r>
          </a:p>
          <a:p>
            <a:r>
              <a:rPr lang="en-US" sz="2000" dirty="0" smtClean="0"/>
              <a:t>No prior board experience required.</a:t>
            </a:r>
          </a:p>
          <a:p>
            <a:pPr>
              <a:buNone/>
            </a:pPr>
            <a:endParaRPr lang="en-US" dirty="0" smtClean="0"/>
          </a:p>
          <a:p>
            <a:pPr>
              <a:buNone/>
            </a:pPr>
            <a:r>
              <a:rPr lang="en-US" sz="2000" dirty="0" smtClean="0">
                <a:solidFill>
                  <a:srgbClr val="802528"/>
                </a:solidFill>
              </a:rPr>
              <a:t>Which of the leadership style(s) would you seek in your Club Directors? Why?</a:t>
            </a:r>
          </a:p>
          <a:p>
            <a:pPr>
              <a:buNone/>
            </a:pPr>
            <a:endParaRPr lang="en-US" sz="2000" dirty="0" smtClean="0">
              <a:solidFill>
                <a:srgbClr val="802528"/>
              </a:solidFill>
            </a:endParaRPr>
          </a:p>
          <a:p>
            <a:pPr>
              <a:buNone/>
            </a:pPr>
            <a:endParaRPr lang="en-US" sz="2000" dirty="0" smtClean="0">
              <a:solidFill>
                <a:srgbClr val="802528"/>
              </a:solidFill>
            </a:endParaRPr>
          </a:p>
          <a:p>
            <a:pPr>
              <a:buNone/>
            </a:pPr>
            <a:r>
              <a:rPr lang="en-US" sz="2000" dirty="0" smtClean="0">
                <a:solidFill>
                  <a:srgbClr val="802528"/>
                </a:solidFill>
              </a:rPr>
              <a:t>What skills does a Club Director need to be successful?</a:t>
            </a:r>
          </a:p>
          <a:p>
            <a:pPr>
              <a:buNone/>
            </a:pPr>
            <a:endParaRPr lang="en-US" dirty="0"/>
          </a:p>
        </p:txBody>
      </p:sp>
      <p:sp>
        <p:nvSpPr>
          <p:cNvPr id="6" name="Slide Number Placeholder 5"/>
          <p:cNvSpPr>
            <a:spLocks noGrp="1"/>
          </p:cNvSpPr>
          <p:nvPr>
            <p:ph type="sldNum" sz="quarter" idx="12"/>
          </p:nvPr>
        </p:nvSpPr>
        <p:spPr/>
        <p:txBody>
          <a:bodyPr/>
          <a:lstStyle/>
          <a:p>
            <a:fld id="{C03FD958-75D2-C647-BE96-3B36ADE95E0A}" type="slidenum">
              <a:rPr lang="en-US" smtClean="0"/>
              <a:pPr/>
              <a:t>9</a:t>
            </a:fld>
            <a:endParaRPr lang="en-US" dirty="0"/>
          </a:p>
        </p:txBody>
      </p:sp>
    </p:spTree>
  </p:cSld>
  <p:clrMapOvr>
    <a:masterClrMapping/>
  </p:clrMapOvr>
</p:sld>
</file>

<file path=ppt/theme/theme1.xml><?xml version="1.0" encoding="utf-8"?>
<a:theme xmlns:a="http://schemas.openxmlformats.org/drawingml/2006/main" name="ZontaInternational_PowerPoint_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ZontaInternational_PowerPoint_TE</Template>
  <TotalTime>2202</TotalTime>
  <Words>948</Words>
  <Application>Microsoft Office PowerPoint</Application>
  <PresentationFormat>On-screen Show (4:3)</PresentationFormat>
  <Paragraphs>146</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ZontaInternational_PowerPoint_TE</vt:lpstr>
      <vt:lpstr>Choosing Your Club Leaders</vt:lpstr>
      <vt:lpstr>Nominating Committee  Responsibilities </vt:lpstr>
      <vt:lpstr>Skills and Leadership Styles  Whom Do You Choose?</vt:lpstr>
      <vt:lpstr>Sample Leadership Styles</vt:lpstr>
      <vt:lpstr>Skills and Leadership Styles - President</vt:lpstr>
      <vt:lpstr>Skills and Leadership Styles –           President-Elect and/or Vice President</vt:lpstr>
      <vt:lpstr>Skills and Leadership Styles – Club Secretary</vt:lpstr>
      <vt:lpstr>Skills and Leadership Styles – Club Treasurer</vt:lpstr>
      <vt:lpstr>Skills and Leadership Styles – Club Directors</vt:lpstr>
      <vt:lpstr>Recommendations &amp; Tips </vt:lpstr>
      <vt:lpstr>Recommendations &amp; Tips </vt:lpstr>
      <vt:lpstr>Helpful Documents </vt:lpstr>
      <vt:lpstr>Questions?  Drop us a line….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Trusk Edrinn</dc:creator>
  <cp:lastModifiedBy>B Nulty</cp:lastModifiedBy>
  <cp:revision>147</cp:revision>
  <dcterms:created xsi:type="dcterms:W3CDTF">2015-02-05T21:28:11Z</dcterms:created>
  <dcterms:modified xsi:type="dcterms:W3CDTF">2016-01-28T15:20:32Z</dcterms:modified>
</cp:coreProperties>
</file>