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65" r:id="rId5"/>
    <p:sldId id="266" r:id="rId6"/>
    <p:sldId id="267" r:id="rId7"/>
    <p:sldId id="268" r:id="rId8"/>
    <p:sldId id="269" r:id="rId9"/>
    <p:sldId id="258" r:id="rId10"/>
    <p:sldId id="263" r:id="rId11"/>
    <p:sldId id="261" r:id="rId12"/>
    <p:sldId id="260" r:id="rId13"/>
    <p:sldId id="271" r:id="rId14"/>
    <p:sldId id="262" r:id="rId15"/>
    <p:sldId id="272" r:id="rId16"/>
    <p:sldId id="274" r:id="rId17"/>
    <p:sldId id="26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31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32CADA9-B4E6-4A58-9EAE-C23DCEF4AA87}" type="datetimeFigureOut">
              <a:rPr lang="en-US" smtClean="0"/>
              <a:pPr/>
              <a:t>11/3/2015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9599D6A-A2E9-47E8-926F-D2F2CDE25B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2CADA9-B4E6-4A58-9EAE-C23DCEF4AA87}"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99D6A-A2E9-47E8-926F-D2F2CDE25B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2CADA9-B4E6-4A58-9EAE-C23DCEF4AA87}"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99D6A-A2E9-47E8-926F-D2F2CDE25B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2CADA9-B4E6-4A58-9EAE-C23DCEF4AA87}"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99D6A-A2E9-47E8-926F-D2F2CDE25B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32CADA9-B4E6-4A58-9EAE-C23DCEF4AA87}"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99D6A-A2E9-47E8-926F-D2F2CDE25B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2CADA9-B4E6-4A58-9EAE-C23DCEF4AA87}"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599D6A-A2E9-47E8-926F-D2F2CDE25B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32CADA9-B4E6-4A58-9EAE-C23DCEF4AA87}" type="datetimeFigureOut">
              <a:rPr lang="en-US" smtClean="0"/>
              <a:pPr/>
              <a:t>11/3/2015</a:t>
            </a:fld>
            <a:endParaRPr lang="en-US"/>
          </a:p>
        </p:txBody>
      </p:sp>
      <p:sp>
        <p:nvSpPr>
          <p:cNvPr id="27" name="Slide Number Placeholder 26"/>
          <p:cNvSpPr>
            <a:spLocks noGrp="1"/>
          </p:cNvSpPr>
          <p:nvPr>
            <p:ph type="sldNum" sz="quarter" idx="11"/>
          </p:nvPr>
        </p:nvSpPr>
        <p:spPr/>
        <p:txBody>
          <a:bodyPr rtlCol="0"/>
          <a:lstStyle/>
          <a:p>
            <a:fld id="{F9599D6A-A2E9-47E8-926F-D2F2CDE25B75}"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32CADA9-B4E6-4A58-9EAE-C23DCEF4AA87}" type="datetimeFigureOut">
              <a:rPr lang="en-US" smtClean="0"/>
              <a:pPr/>
              <a:t>11/3/2015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F9599D6A-A2E9-47E8-926F-D2F2CDE25B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CADA9-B4E6-4A58-9EAE-C23DCEF4AA87}" type="datetimeFigureOut">
              <a:rPr lang="en-US" smtClean="0"/>
              <a:pPr/>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599D6A-A2E9-47E8-926F-D2F2CDE25B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2CADA9-B4E6-4A58-9EAE-C23DCEF4AA87}"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599D6A-A2E9-47E8-926F-D2F2CDE25B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32CADA9-B4E6-4A58-9EAE-C23DCEF4AA87}"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599D6A-A2E9-47E8-926F-D2F2CDE25B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32CADA9-B4E6-4A58-9EAE-C23DCEF4AA87}" type="datetimeFigureOut">
              <a:rPr lang="en-US" smtClean="0"/>
              <a:pPr/>
              <a:t>11/3/2015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9599D6A-A2E9-47E8-926F-D2F2CDE25B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066800"/>
            <a:ext cx="7772400" cy="1470025"/>
          </a:xfrm>
        </p:spPr>
        <p:txBody>
          <a:bodyPr/>
          <a:lstStyle/>
          <a:p>
            <a:r>
              <a:rPr lang="en-US" dirty="0" smtClean="0"/>
              <a:t>Club Board Reality Show</a:t>
            </a:r>
            <a:endParaRPr lang="en-US" dirty="0"/>
          </a:p>
        </p:txBody>
      </p:sp>
      <p:sp>
        <p:nvSpPr>
          <p:cNvPr id="3" name="Subtitle 2"/>
          <p:cNvSpPr>
            <a:spLocks noGrp="1"/>
          </p:cNvSpPr>
          <p:nvPr>
            <p:ph type="subTitle" idx="1"/>
          </p:nvPr>
        </p:nvSpPr>
        <p:spPr>
          <a:xfrm>
            <a:off x="457200" y="4419600"/>
            <a:ext cx="4953000" cy="1752600"/>
          </a:xfrm>
        </p:spPr>
        <p:txBody>
          <a:bodyPr/>
          <a:lstStyle/>
          <a:p>
            <a:r>
              <a:rPr lang="en-US" dirty="0" smtClean="0"/>
              <a:t>Presented by the Zonta District 12 Area Directors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can you find answers?</a:t>
            </a:r>
            <a:endParaRPr lang="en-US" dirty="0"/>
          </a:p>
        </p:txBody>
      </p:sp>
      <p:sp>
        <p:nvSpPr>
          <p:cNvPr id="3" name="Content Placeholder 2"/>
          <p:cNvSpPr>
            <a:spLocks noGrp="1"/>
          </p:cNvSpPr>
          <p:nvPr>
            <p:ph idx="1"/>
          </p:nvPr>
        </p:nvSpPr>
        <p:spPr/>
        <p:txBody>
          <a:bodyPr/>
          <a:lstStyle/>
          <a:p>
            <a:r>
              <a:rPr lang="en-US" dirty="0" smtClean="0"/>
              <a:t>International By-Laws</a:t>
            </a:r>
          </a:p>
          <a:p>
            <a:r>
              <a:rPr lang="en-US" dirty="0" smtClean="0"/>
              <a:t>Local By-Laws</a:t>
            </a:r>
          </a:p>
          <a:p>
            <a:r>
              <a:rPr lang="en-US" dirty="0" smtClean="0"/>
              <a:t>District Leadership</a:t>
            </a:r>
          </a:p>
          <a:p>
            <a:endParaRPr lang="en-US" dirty="0" smtClean="0"/>
          </a:p>
          <a:p>
            <a:endParaRPr lang="en-US" dirty="0"/>
          </a:p>
          <a:p>
            <a:endParaRPr lang="en-US" dirty="0" smtClean="0"/>
          </a:p>
          <a:p>
            <a:pPr marL="109728" indent="0">
              <a:buNone/>
            </a:pPr>
            <a:r>
              <a:rPr lang="en-US" dirty="0" smtClean="0"/>
              <a:t>Err on the side of caution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p:txBody>
          <a:bodyPr>
            <a:normAutofit/>
          </a:bodyPr>
          <a:lstStyle/>
          <a:p>
            <a:r>
              <a:rPr lang="en-US" dirty="0" smtClean="0"/>
              <a:t>Board </a:t>
            </a:r>
            <a:r>
              <a:rPr lang="en-US" dirty="0"/>
              <a:t>is approached, and agrees to contract with a vendor, to participate in a service project that will raise awareness of the need for access to health care in impoverished countries. </a:t>
            </a:r>
            <a:endParaRPr lang="en-US" dirty="0" smtClean="0"/>
          </a:p>
          <a:p>
            <a:pPr lvl="1"/>
            <a:r>
              <a:rPr lang="en-US" dirty="0" smtClean="0"/>
              <a:t>Every </a:t>
            </a:r>
            <a:r>
              <a:rPr lang="en-US" dirty="0"/>
              <a:t>club member will need to participate in the </a:t>
            </a:r>
            <a:r>
              <a:rPr lang="en-US" dirty="0" smtClean="0"/>
              <a:t>project</a:t>
            </a:r>
          </a:p>
          <a:p>
            <a:pPr lvl="1"/>
            <a:r>
              <a:rPr lang="en-US" dirty="0" smtClean="0"/>
              <a:t>Club </a:t>
            </a:r>
            <a:r>
              <a:rPr lang="en-US" dirty="0"/>
              <a:t>is notified about the new service project and the dates that it will begin in the club newsletter</a:t>
            </a:r>
          </a:p>
          <a:p>
            <a:pPr lvl="1"/>
            <a:endParaRPr lang="en-US" dirty="0"/>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p:txBody>
          <a:bodyPr/>
          <a:lstStyle/>
          <a:p>
            <a:r>
              <a:rPr lang="en-US" dirty="0" smtClean="0"/>
              <a:t>Board is approached by a member about an internship they have applied for that is being offered by a local church.  </a:t>
            </a:r>
          </a:p>
          <a:p>
            <a:r>
              <a:rPr lang="en-US" dirty="0" smtClean="0"/>
              <a:t>The Board writes letter of support for that member.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Committee members approach the board about discontinuing a current fundraiser due to low participation and declining revenues</a:t>
            </a:r>
          </a:p>
          <a:p>
            <a:r>
              <a:rPr lang="en-US" dirty="0" smtClean="0"/>
              <a:t>The Board reviews the recommendation and documents the dollars raised and public participation and member participation over the last four years</a:t>
            </a:r>
          </a:p>
          <a:p>
            <a:r>
              <a:rPr lang="en-US" dirty="0" smtClean="0"/>
              <a:t>The Board reviews the findings with the club and the club brainstorms on new fundraising ideas</a:t>
            </a:r>
          </a:p>
          <a:p>
            <a:r>
              <a:rPr lang="en-US" dirty="0" smtClean="0"/>
              <a:t>The Club makes a motion to discontinue the fundraiser</a:t>
            </a:r>
          </a:p>
          <a:p>
            <a:r>
              <a:rPr lang="en-US" dirty="0" smtClean="0"/>
              <a:t>The Club makes a motion to adopt one of the new ideas presented</a:t>
            </a:r>
            <a:endParaRPr lang="en-US" dirty="0"/>
          </a:p>
        </p:txBody>
      </p:sp>
    </p:spTree>
    <p:extLst>
      <p:ext uri="{BB962C8B-B14F-4D97-AF65-F5344CB8AC3E}">
        <p14:creationId xmlns:p14="http://schemas.microsoft.com/office/powerpoint/2010/main" xmlns="" val="188670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a:t>
            </a:r>
            <a:endParaRPr lang="en-US" dirty="0"/>
          </a:p>
        </p:txBody>
      </p:sp>
      <p:sp>
        <p:nvSpPr>
          <p:cNvPr id="3" name="Content Placeholder 2"/>
          <p:cNvSpPr>
            <a:spLocks noGrp="1"/>
          </p:cNvSpPr>
          <p:nvPr>
            <p:ph idx="1"/>
          </p:nvPr>
        </p:nvSpPr>
        <p:spPr/>
        <p:txBody>
          <a:bodyPr/>
          <a:lstStyle/>
          <a:p>
            <a:r>
              <a:rPr lang="en-US" dirty="0" smtClean="0"/>
              <a:t>The Board discovers that they don’t have enough funding in the approved budget for advertising expenses so they make an adjustment to the budget and move funds from the allocation for a club member to travel to a district conference</a:t>
            </a:r>
          </a:p>
          <a:p>
            <a:pPr lvl="1"/>
            <a:r>
              <a:rPr lang="en-US" dirty="0" smtClean="0"/>
              <a:t>This change is included in the next treasurers report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5</a:t>
            </a:r>
            <a:endParaRPr lang="en-US" dirty="0"/>
          </a:p>
        </p:txBody>
      </p:sp>
      <p:sp>
        <p:nvSpPr>
          <p:cNvPr id="3" name="Content Placeholder 2"/>
          <p:cNvSpPr>
            <a:spLocks noGrp="1"/>
          </p:cNvSpPr>
          <p:nvPr>
            <p:ph idx="1"/>
          </p:nvPr>
        </p:nvSpPr>
        <p:spPr/>
        <p:txBody>
          <a:bodyPr>
            <a:normAutofit lnSpcReduction="10000"/>
          </a:bodyPr>
          <a:lstStyle/>
          <a:p>
            <a:r>
              <a:rPr lang="en-US" dirty="0" smtClean="0"/>
              <a:t>During a normal club meeting wherein discussion over a controversial topic is ongoing, a club member becomes very disruptive and begins to raise their voice at, and to swear at, other club members</a:t>
            </a:r>
          </a:p>
          <a:p>
            <a:r>
              <a:rPr lang="en-US" dirty="0" smtClean="0"/>
              <a:t>Two club members ask to speak to the board during their next board meeting</a:t>
            </a:r>
          </a:p>
          <a:p>
            <a:r>
              <a:rPr lang="en-US" dirty="0" smtClean="0"/>
              <a:t>The board listens to the club members and decides to expel the member from the Zonta Club</a:t>
            </a:r>
          </a:p>
          <a:p>
            <a:endParaRPr lang="en-US" dirty="0"/>
          </a:p>
        </p:txBody>
      </p:sp>
    </p:spTree>
    <p:extLst>
      <p:ext uri="{BB962C8B-B14F-4D97-AF65-F5344CB8AC3E}">
        <p14:creationId xmlns:p14="http://schemas.microsoft.com/office/powerpoint/2010/main" xmlns="" val="2787627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16" y="609600"/>
            <a:ext cx="8229600" cy="1066800"/>
          </a:xfrm>
        </p:spPr>
        <p:txBody>
          <a:bodyPr>
            <a:normAutofit fontScale="90000"/>
          </a:bodyPr>
          <a:lstStyle/>
          <a:p>
            <a:r>
              <a:rPr lang="en-US" dirty="0" smtClean="0"/>
              <a:t>Zonta Governing Document – Sect 11</a:t>
            </a:r>
            <a:endParaRPr lang="en-US" dirty="0"/>
          </a:p>
        </p:txBody>
      </p:sp>
      <p:sp>
        <p:nvSpPr>
          <p:cNvPr id="3" name="Content Placeholder 2"/>
          <p:cNvSpPr>
            <a:spLocks noGrp="1"/>
          </p:cNvSpPr>
          <p:nvPr>
            <p:ph idx="1"/>
          </p:nvPr>
        </p:nvSpPr>
        <p:spPr>
          <a:xfrm>
            <a:off x="228600" y="1702558"/>
            <a:ext cx="8534400" cy="4325112"/>
          </a:xfrm>
        </p:spPr>
        <p:txBody>
          <a:bodyPr>
            <a:noAutofit/>
          </a:bodyPr>
          <a:lstStyle/>
          <a:p>
            <a:r>
              <a:rPr lang="en-US" sz="1500" dirty="0" smtClean="0"/>
              <a:t>Any </a:t>
            </a:r>
            <a:r>
              <a:rPr lang="en-US" sz="1500" dirty="0"/>
              <a:t>member of a club who has acted in a way to injure the good name of Zonta or to hamper its work may be expelled by the club members. A complaint in writing against a member for such behavior may be made to the club board. The board shall refer the complaint to a committee appointed by the board for investigation. The procedure shall be as specified in Article VII, Section 11. Thereafter, the committee shall make a recommendation to the club board. If the club board determines that further action </a:t>
            </a:r>
            <a:r>
              <a:rPr lang="en-US" sz="1500" dirty="0" smtClean="0"/>
              <a:t>regarding </a:t>
            </a:r>
            <a:r>
              <a:rPr lang="en-US" sz="1500" dirty="0"/>
              <a:t>expulsion is necessary, it shall make a recommendation to the club members for a decision at a meeting of which written </a:t>
            </a:r>
            <a:r>
              <a:rPr lang="en-US" sz="1500" dirty="0" smtClean="0"/>
              <a:t>notice has </a:t>
            </a:r>
            <a:r>
              <a:rPr lang="en-US" sz="1500" dirty="0"/>
              <a:t>been given to all members. The member concerned shall be entitled to be present for consideration of action to be taken but shall not be entitled to vote. A two-thirds (2/3) ballot vote of club members present and voting shall be necessary for expulsion of a member.</a:t>
            </a:r>
          </a:p>
          <a:p>
            <a:endParaRPr lang="en-US" sz="1500" dirty="0"/>
          </a:p>
          <a:p>
            <a:r>
              <a:rPr lang="en-US" sz="1500" dirty="0"/>
              <a:t>Notice of the board or club decision shall be mailed with proof of service to the complainant and to the member concerned forthwith. The decision of the club board or club members may be appealed by the complainant or the member concerned to the district board within 45 days from the date on which the notice of decision is mailed to the parties. Expulsion shall be by a two-thirds (2/3) ballot vote of the entire elected district board. The decision of the district board shall be mailed with proof of service to the complainant and to the member concerned forthwith. The decision of the district board may be appealed by the parties to the Zonta International Board within 45 days from the date on which the notice of decision is mailed to the parties. Expulsion shall be by a two-thirds (2/3) ballot vote of the entire Zonta International Board. The decision of the Zonta International Board shall be final. </a:t>
            </a:r>
          </a:p>
        </p:txBody>
      </p:sp>
    </p:spTree>
    <p:extLst>
      <p:ext uri="{BB962C8B-B14F-4D97-AF65-F5344CB8AC3E}">
        <p14:creationId xmlns:p14="http://schemas.microsoft.com/office/powerpoint/2010/main" xmlns="" val="4092057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3427"/>
            <a:ext cx="8229600" cy="1066800"/>
          </a:xfrm>
        </p:spPr>
        <p:txBody>
          <a:bodyPr/>
          <a:lstStyle/>
          <a:p>
            <a:r>
              <a:rPr lang="en-US" dirty="0" smtClean="0"/>
              <a:t>Questions or Comments</a:t>
            </a:r>
            <a:endParaRPr lang="en-US" dirty="0"/>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a:stretch>
            <a:fillRect/>
          </a:stretch>
        </p:blipFill>
        <p:spPr bwMode="auto">
          <a:xfrm>
            <a:off x="1143000" y="1873740"/>
            <a:ext cx="7086600" cy="494900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Learn by Doing</a:t>
            </a:r>
          </a:p>
          <a:p>
            <a:r>
              <a:rPr lang="en-US" dirty="0" smtClean="0"/>
              <a:t>Understand what Constitutes a Board</a:t>
            </a:r>
          </a:p>
          <a:p>
            <a:r>
              <a:rPr lang="en-US" dirty="0" smtClean="0"/>
              <a:t>Understand Board Responsibilities</a:t>
            </a:r>
          </a:p>
          <a:p>
            <a:r>
              <a:rPr lang="en-US" dirty="0" smtClean="0"/>
              <a:t>Understand Board Limitations</a:t>
            </a:r>
          </a:p>
          <a:p>
            <a:r>
              <a:rPr lang="en-US" dirty="0" smtClean="0"/>
              <a:t>Understand the Impact of Club Dynamics on Decisions and the Club as a Whole</a:t>
            </a:r>
          </a:p>
          <a:p>
            <a:r>
              <a:rPr lang="en-US" dirty="0" smtClean="0"/>
              <a:t>Understanding Dictates regarding Process and Procedure</a:t>
            </a:r>
          </a:p>
          <a:p>
            <a:endParaRPr lang="en-US" dirty="0"/>
          </a:p>
        </p:txBody>
      </p:sp>
    </p:spTree>
    <p:extLst>
      <p:ext uri="{BB962C8B-B14F-4D97-AF65-F5344CB8AC3E}">
        <p14:creationId xmlns:p14="http://schemas.microsoft.com/office/powerpoint/2010/main" xmlns="" val="226742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Duties of the Board</a:t>
            </a:r>
            <a:endParaRPr lang="en-US" dirty="0"/>
          </a:p>
        </p:txBody>
      </p:sp>
      <p:sp>
        <p:nvSpPr>
          <p:cNvPr id="3" name="Content Placeholder 2"/>
          <p:cNvSpPr>
            <a:spLocks noGrp="1"/>
          </p:cNvSpPr>
          <p:nvPr>
            <p:ph idx="1"/>
          </p:nvPr>
        </p:nvSpPr>
        <p:spPr/>
        <p:txBody>
          <a:bodyPr/>
          <a:lstStyle/>
          <a:p>
            <a:r>
              <a:rPr lang="en-US" dirty="0" smtClean="0"/>
              <a:t>The </a:t>
            </a:r>
            <a:r>
              <a:rPr lang="en-US" dirty="0"/>
              <a:t>club board shall have general supervision of the affairs of </a:t>
            </a:r>
            <a:r>
              <a:rPr lang="en-US" dirty="0" smtClean="0"/>
              <a:t>the club </a:t>
            </a:r>
            <a:r>
              <a:rPr lang="en-US" dirty="0"/>
              <a:t>between meetings.... </a:t>
            </a:r>
          </a:p>
          <a:p>
            <a:r>
              <a:rPr lang="en-US" dirty="0"/>
              <a:t>It will not determine policy, authorize projects, donations or adopt </a:t>
            </a:r>
            <a:r>
              <a:rPr lang="en-US" dirty="0" smtClean="0"/>
              <a:t>or alter the </a:t>
            </a:r>
            <a:r>
              <a:rPr lang="en-US" dirty="0"/>
              <a:t>budget.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Responsibilities</a:t>
            </a:r>
            <a:endParaRPr lang="en-US" dirty="0"/>
          </a:p>
        </p:txBody>
      </p:sp>
      <p:sp>
        <p:nvSpPr>
          <p:cNvPr id="3" name="Content Placeholder 2"/>
          <p:cNvSpPr>
            <a:spLocks noGrp="1"/>
          </p:cNvSpPr>
          <p:nvPr>
            <p:ph idx="1"/>
          </p:nvPr>
        </p:nvSpPr>
        <p:spPr>
          <a:xfrm>
            <a:off x="1477108" y="2457450"/>
            <a:ext cx="7151351" cy="2833217"/>
          </a:xfrm>
        </p:spPr>
        <p:txBody>
          <a:bodyPr>
            <a:normAutofit/>
          </a:bodyPr>
          <a:lstStyle/>
          <a:p>
            <a:r>
              <a:rPr lang="en-US" sz="2700" dirty="0"/>
              <a:t>Defined by Zonta International By Laws</a:t>
            </a:r>
          </a:p>
          <a:p>
            <a:r>
              <a:rPr lang="en-US" sz="2700" dirty="0"/>
              <a:t>Defined by Club By Laws</a:t>
            </a:r>
          </a:p>
          <a:p>
            <a:r>
              <a:rPr lang="en-US" sz="2700" dirty="0"/>
              <a:t>Defined by District Rules</a:t>
            </a:r>
          </a:p>
        </p:txBody>
      </p:sp>
    </p:spTree>
    <p:extLst>
      <p:ext uri="{BB962C8B-B14F-4D97-AF65-F5344CB8AC3E}">
        <p14:creationId xmlns:p14="http://schemas.microsoft.com/office/powerpoint/2010/main" xmlns="" val="1131021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 of the Board</a:t>
            </a:r>
            <a:endParaRPr lang="en-US" dirty="0"/>
          </a:p>
        </p:txBody>
      </p:sp>
      <p:sp>
        <p:nvSpPr>
          <p:cNvPr id="3" name="Content Placeholder 2"/>
          <p:cNvSpPr>
            <a:spLocks noGrp="1"/>
          </p:cNvSpPr>
          <p:nvPr>
            <p:ph idx="1"/>
          </p:nvPr>
        </p:nvSpPr>
        <p:spPr>
          <a:xfrm>
            <a:off x="685800" y="2063052"/>
            <a:ext cx="7942659" cy="3937698"/>
          </a:xfrm>
        </p:spPr>
        <p:txBody>
          <a:bodyPr>
            <a:noAutofit/>
          </a:bodyPr>
          <a:lstStyle/>
          <a:p>
            <a:r>
              <a:rPr lang="en-US" sz="1800" dirty="0"/>
              <a:t>Monitor and strengthen the club's programs and services. The board's responsibility is to determine which programs are consistent with the organization's mission and to monitor their effectiveness.</a:t>
            </a:r>
          </a:p>
          <a:p>
            <a:r>
              <a:rPr lang="en-US" sz="1800" dirty="0"/>
              <a:t>Provide proper financial oversight. The board must assist in developing the annual budget and ensuring that proper financial controls are in place.</a:t>
            </a:r>
          </a:p>
          <a:p>
            <a:r>
              <a:rPr lang="en-US" sz="1800" dirty="0"/>
              <a:t>Ensure adequate resources. One of the board's foremost responsibilities is to provide adequate resources for the club to fulfill its mission.</a:t>
            </a:r>
          </a:p>
          <a:p>
            <a:r>
              <a:rPr lang="en-US" sz="1800" dirty="0"/>
              <a:t>Ensure legal and ethical integrity and maintain accountability. The board is ultimately responsible for ensuring adherence to legal standards and ethical norms.</a:t>
            </a:r>
          </a:p>
          <a:p>
            <a:r>
              <a:rPr lang="en-US" sz="1800" dirty="0"/>
              <a:t>Ensure effective organizational planning. Boards must actively participate in an overall planning process and assist in implementing and monitoring the plan's goals.</a:t>
            </a:r>
          </a:p>
        </p:txBody>
      </p:sp>
    </p:spTree>
    <p:extLst>
      <p:ext uri="{BB962C8B-B14F-4D97-AF65-F5344CB8AC3E}">
        <p14:creationId xmlns:p14="http://schemas.microsoft.com/office/powerpoint/2010/main" xmlns="" val="3482149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Zonta International By Laws</a:t>
            </a:r>
            <a:endParaRPr lang="en-US" dirty="0"/>
          </a:p>
        </p:txBody>
      </p:sp>
      <p:sp>
        <p:nvSpPr>
          <p:cNvPr id="3" name="Content Placeholder 2"/>
          <p:cNvSpPr>
            <a:spLocks noGrp="1"/>
          </p:cNvSpPr>
          <p:nvPr>
            <p:ph idx="1"/>
          </p:nvPr>
        </p:nvSpPr>
        <p:spPr>
          <a:xfrm>
            <a:off x="1002324" y="2168560"/>
            <a:ext cx="7626136" cy="3489290"/>
          </a:xfrm>
        </p:spPr>
        <p:txBody>
          <a:bodyPr>
            <a:noAutofit/>
          </a:bodyPr>
          <a:lstStyle/>
          <a:p>
            <a:pPr marL="0" indent="0">
              <a:buNone/>
            </a:pPr>
            <a:r>
              <a:rPr lang="en-US" sz="1800" dirty="0"/>
              <a:t>SECTION 6. Club Board.</a:t>
            </a:r>
          </a:p>
          <a:p>
            <a:r>
              <a:rPr lang="en-US" sz="1800" dirty="0"/>
              <a:t>(a) How Constituted. Elected officers and directors of the club shall constitute the club board.</a:t>
            </a:r>
          </a:p>
          <a:p>
            <a:r>
              <a:rPr lang="en-US" sz="1800" dirty="0"/>
              <a:t>(b) Duties. The club board shall have general supervision of the affairs of the club between meetings of the club provided that none of its acts shall conflict with action taken by the club. It may act upon routine questions in carrying out established policies but shall not determine policy, authorize projects and donations, or adopt the budget. It shall perform such duties as are required by the bylaws and rules of procedure of Zonta International. The Zonta Club Manual shall serve as a guideline for club operation.</a:t>
            </a:r>
          </a:p>
          <a:p>
            <a:r>
              <a:rPr lang="en-US" sz="1800" dirty="0"/>
              <a:t>(c) Meetings. The club board shall hold regular monthly meetings unless otherwise ordered by the board. A majority of the members of the club board shall constitute a quorum. </a:t>
            </a:r>
          </a:p>
          <a:p>
            <a:pPr marL="285750" indent="-285750"/>
            <a:r>
              <a:rPr lang="en-US" sz="1800" dirty="0"/>
              <a:t>The club board may transact its business through the use of electronic communication.</a:t>
            </a:r>
          </a:p>
          <a:p>
            <a:endParaRPr lang="en-US" sz="1800" dirty="0"/>
          </a:p>
        </p:txBody>
      </p:sp>
    </p:spTree>
    <p:extLst>
      <p:ext uri="{BB962C8B-B14F-4D97-AF65-F5344CB8AC3E}">
        <p14:creationId xmlns:p14="http://schemas.microsoft.com/office/powerpoint/2010/main" xmlns="" val="4284699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1325332"/>
            <a:ext cx="8018860" cy="960668"/>
          </a:xfrm>
        </p:spPr>
        <p:txBody>
          <a:bodyPr>
            <a:normAutofit fontScale="90000"/>
          </a:bodyPr>
          <a:lstStyle/>
          <a:p>
            <a:r>
              <a:rPr lang="en-US" dirty="0" smtClean="0"/>
              <a:t>Club Officers and Directors </a:t>
            </a:r>
            <a:r>
              <a:rPr lang="en-US" dirty="0"/>
              <a:t/>
            </a:r>
            <a:br>
              <a:rPr lang="en-US" dirty="0"/>
            </a:br>
            <a:r>
              <a:rPr lang="en-US" dirty="0" smtClean="0"/>
              <a:t>ZI By Laws</a:t>
            </a:r>
            <a:endParaRPr lang="en-US" dirty="0"/>
          </a:p>
        </p:txBody>
      </p:sp>
      <p:sp>
        <p:nvSpPr>
          <p:cNvPr id="3" name="Content Placeholder 2"/>
          <p:cNvSpPr>
            <a:spLocks noGrp="1"/>
          </p:cNvSpPr>
          <p:nvPr>
            <p:ph idx="1"/>
          </p:nvPr>
        </p:nvSpPr>
        <p:spPr>
          <a:xfrm>
            <a:off x="987250" y="2457450"/>
            <a:ext cx="7641209" cy="3351125"/>
          </a:xfrm>
        </p:spPr>
        <p:txBody>
          <a:bodyPr>
            <a:noAutofit/>
          </a:bodyPr>
          <a:lstStyle/>
          <a:p>
            <a:r>
              <a:rPr lang="en-US" sz="1500" b="1" dirty="0"/>
              <a:t>Officers and Directors. </a:t>
            </a:r>
            <a:r>
              <a:rPr lang="en-US" sz="1500" dirty="0"/>
              <a:t>The officers of the club shall be at least a president, vice president, secretary, and treasurer. There shall be at least two (2) directors.</a:t>
            </a:r>
          </a:p>
          <a:p>
            <a:r>
              <a:rPr lang="en-US" sz="1500" b="1" dirty="0"/>
              <a:t>Qualifications. </a:t>
            </a:r>
            <a:r>
              <a:rPr lang="en-US" sz="1500" dirty="0"/>
              <a:t>Officers shall have experience in a decision-making capacity. To be eligible for the office of president, a member must have been at some time a member of the club board for at least one (1) year, except in the case of a newly chartered club.</a:t>
            </a:r>
          </a:p>
          <a:p>
            <a:r>
              <a:rPr lang="en-US" sz="1500" b="1" dirty="0"/>
              <a:t>Election. </a:t>
            </a:r>
            <a:r>
              <a:rPr lang="en-US" sz="1500" dirty="0"/>
              <a:t>At the election meeting, officers and directors shall be elected by ballot unless there is but one (1) nominee for the office, in which case a voice vote may be taken. A majority vote shall elect. At the option of the club, balloting may be by mail.</a:t>
            </a:r>
          </a:p>
          <a:p>
            <a:r>
              <a:rPr lang="en-US" sz="1500" b="1" dirty="0"/>
              <a:t>Term of Office. </a:t>
            </a:r>
            <a:r>
              <a:rPr lang="en-US" sz="1500" dirty="0"/>
              <a:t>The officers and directors shall assume office on 1 June. The officers shall hold office for at least one (1) year or until their successors assume office. An officer or director shall be limited to two (2) consecutive years in the same office with the exception of the treasurer who shall be limited to four (4) consecutive years in the same office. A member who has served more than half a term shall be deemed to have served a full term in that office. At club option a member who has served previously as an officer or director is eligible to serve in the same office again after an intermission.</a:t>
            </a:r>
          </a:p>
          <a:p>
            <a:endParaRPr lang="en-US" sz="1500" dirty="0"/>
          </a:p>
        </p:txBody>
      </p:sp>
    </p:spTree>
    <p:extLst>
      <p:ext uri="{BB962C8B-B14F-4D97-AF65-F5344CB8AC3E}">
        <p14:creationId xmlns:p14="http://schemas.microsoft.com/office/powerpoint/2010/main" xmlns="" val="2266671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Duties of Officers</a:t>
            </a:r>
            <a:endParaRPr lang="en-US" dirty="0"/>
          </a:p>
        </p:txBody>
      </p:sp>
      <p:sp>
        <p:nvSpPr>
          <p:cNvPr id="3" name="Content Placeholder 2"/>
          <p:cNvSpPr>
            <a:spLocks noGrp="1"/>
          </p:cNvSpPr>
          <p:nvPr>
            <p:ph idx="1"/>
          </p:nvPr>
        </p:nvSpPr>
        <p:spPr>
          <a:xfrm>
            <a:off x="896815" y="1919863"/>
            <a:ext cx="7731644" cy="3835958"/>
          </a:xfrm>
        </p:spPr>
        <p:txBody>
          <a:bodyPr>
            <a:noAutofit/>
          </a:bodyPr>
          <a:lstStyle/>
          <a:p>
            <a:r>
              <a:rPr lang="en-US" sz="1600" b="1" dirty="0"/>
              <a:t>President. </a:t>
            </a:r>
            <a:r>
              <a:rPr lang="en-US" sz="1600" dirty="0"/>
              <a:t>The president shall preside at </a:t>
            </a:r>
            <a:r>
              <a:rPr lang="en-US" sz="1600" dirty="0" smtClean="0"/>
              <a:t>all meetings </a:t>
            </a:r>
            <a:r>
              <a:rPr lang="en-US" sz="1600" dirty="0"/>
              <a:t>of the club and of the board and shall be </a:t>
            </a:r>
            <a:r>
              <a:rPr lang="en-US" sz="1600" dirty="0" smtClean="0"/>
              <a:t>the chief </a:t>
            </a:r>
            <a:r>
              <a:rPr lang="en-US" sz="1600" dirty="0"/>
              <a:t>executive officer of the club. Subject to </a:t>
            </a:r>
            <a:r>
              <a:rPr lang="en-US" sz="1600" dirty="0" smtClean="0"/>
              <a:t>approval by </a:t>
            </a:r>
            <a:r>
              <a:rPr lang="en-US" sz="1600" dirty="0"/>
              <a:t>the board, the president shall appoint </a:t>
            </a:r>
            <a:r>
              <a:rPr lang="en-US" sz="1600" dirty="0" smtClean="0"/>
              <a:t>chairmen of </a:t>
            </a:r>
            <a:r>
              <a:rPr lang="en-US" sz="1600" dirty="0"/>
              <a:t>standing committees and all other </a:t>
            </a:r>
            <a:r>
              <a:rPr lang="en-US" sz="1600" dirty="0" smtClean="0"/>
              <a:t>committees except </a:t>
            </a:r>
            <a:r>
              <a:rPr lang="en-US" sz="1600" dirty="0"/>
              <a:t>the Nominating Committee. The </a:t>
            </a:r>
            <a:r>
              <a:rPr lang="en-US" sz="1600" dirty="0" smtClean="0"/>
              <a:t>president shall </a:t>
            </a:r>
            <a:r>
              <a:rPr lang="en-US" sz="1600" dirty="0"/>
              <a:t>be ex-officio a member of all </a:t>
            </a:r>
            <a:r>
              <a:rPr lang="en-US" sz="1600" dirty="0" smtClean="0"/>
              <a:t>committees except </a:t>
            </a:r>
            <a:r>
              <a:rPr lang="en-US" sz="1600" dirty="0"/>
              <a:t>the Nominating Committee</a:t>
            </a:r>
            <a:r>
              <a:rPr lang="en-US" sz="1600" dirty="0" smtClean="0"/>
              <a:t>.</a:t>
            </a:r>
          </a:p>
          <a:p>
            <a:r>
              <a:rPr lang="en-US" sz="1600" b="1" dirty="0"/>
              <a:t>Vice President. </a:t>
            </a:r>
            <a:r>
              <a:rPr lang="en-US" sz="1600" dirty="0"/>
              <a:t>The vice president, in </a:t>
            </a:r>
            <a:r>
              <a:rPr lang="en-US" sz="1600" dirty="0" smtClean="0"/>
              <a:t>the absence </a:t>
            </a:r>
            <a:r>
              <a:rPr lang="en-US" sz="1600" dirty="0"/>
              <a:t>or inability of the president, shall </a:t>
            </a:r>
            <a:r>
              <a:rPr lang="en-US" sz="1600" dirty="0" smtClean="0"/>
              <a:t>perform the </a:t>
            </a:r>
            <a:r>
              <a:rPr lang="en-US" sz="1600" dirty="0"/>
              <a:t>duties of the president. The vice president </a:t>
            </a:r>
            <a:r>
              <a:rPr lang="en-US" sz="1600" dirty="0" smtClean="0"/>
              <a:t>may serve </a:t>
            </a:r>
            <a:r>
              <a:rPr lang="en-US" sz="1600" dirty="0"/>
              <a:t>as chairman of a committee and may be </a:t>
            </a:r>
            <a:r>
              <a:rPr lang="en-US" sz="1600" dirty="0" smtClean="0"/>
              <a:t>assigned other </a:t>
            </a:r>
            <a:r>
              <a:rPr lang="en-US" sz="1600" dirty="0"/>
              <a:t>duties by the club board</a:t>
            </a:r>
            <a:r>
              <a:rPr lang="en-US" sz="1600" dirty="0" smtClean="0"/>
              <a:t>.</a:t>
            </a:r>
          </a:p>
          <a:p>
            <a:r>
              <a:rPr lang="en-US" sz="1600" b="1" dirty="0"/>
              <a:t>Secretary. </a:t>
            </a:r>
            <a:r>
              <a:rPr lang="en-US" sz="1600" dirty="0"/>
              <a:t>The secretary shall keep a record </a:t>
            </a:r>
            <a:r>
              <a:rPr lang="en-US" sz="1600" dirty="0" smtClean="0"/>
              <a:t>of the </a:t>
            </a:r>
            <a:r>
              <a:rPr lang="en-US" sz="1600" dirty="0"/>
              <a:t>proceedings of the meetings of the club and of </a:t>
            </a:r>
            <a:r>
              <a:rPr lang="en-US" sz="1600" dirty="0" smtClean="0"/>
              <a:t>the board</a:t>
            </a:r>
            <a:r>
              <a:rPr lang="en-US" sz="1600" dirty="0"/>
              <a:t>, conduct correspondence not specifically </a:t>
            </a:r>
            <a:r>
              <a:rPr lang="en-US" sz="1600" dirty="0" smtClean="0"/>
              <a:t>assigned to </a:t>
            </a:r>
            <a:r>
              <a:rPr lang="en-US" sz="1600" dirty="0"/>
              <a:t>other officers or committees, and </a:t>
            </a:r>
            <a:r>
              <a:rPr lang="en-US" sz="1600" dirty="0" smtClean="0"/>
              <a:t>perform other </a:t>
            </a:r>
            <a:r>
              <a:rPr lang="en-US" sz="1600" dirty="0"/>
              <a:t>duties as assigned by the club board</a:t>
            </a:r>
            <a:r>
              <a:rPr lang="en-US" sz="1600" dirty="0" smtClean="0"/>
              <a:t>.</a:t>
            </a:r>
          </a:p>
          <a:p>
            <a:r>
              <a:rPr lang="en-US" sz="1600" b="1" dirty="0"/>
              <a:t>Treasurer. </a:t>
            </a:r>
            <a:r>
              <a:rPr lang="en-US" sz="1600" dirty="0"/>
              <a:t>The treasurer shall be </a:t>
            </a:r>
            <a:r>
              <a:rPr lang="en-US" sz="1600" dirty="0" smtClean="0"/>
              <a:t>responsible for </a:t>
            </a:r>
            <a:r>
              <a:rPr lang="en-US" sz="1600" dirty="0"/>
              <a:t>the funds of the club and shall administer them </a:t>
            </a:r>
            <a:r>
              <a:rPr lang="en-US" sz="1600" dirty="0" smtClean="0"/>
              <a:t>in accordance </a:t>
            </a:r>
            <a:r>
              <a:rPr lang="en-US" sz="1600" dirty="0"/>
              <a:t>with the approved club budget. The </a:t>
            </a:r>
            <a:r>
              <a:rPr lang="en-US" sz="1600" dirty="0" smtClean="0"/>
              <a:t>treasurer shall </a:t>
            </a:r>
            <a:r>
              <a:rPr lang="en-US" sz="1600" dirty="0"/>
              <a:t>make monthly reports to the board and </a:t>
            </a:r>
            <a:r>
              <a:rPr lang="en-US" sz="1600" dirty="0" smtClean="0"/>
              <a:t>the club</a:t>
            </a:r>
            <a:r>
              <a:rPr lang="en-US" sz="1600" dirty="0"/>
              <a:t>, and be ex-officio a member of the Finance Committee</a:t>
            </a:r>
            <a:r>
              <a:rPr lang="en-US" sz="1600" dirty="0" smtClean="0"/>
              <a:t>. No </a:t>
            </a:r>
            <a:r>
              <a:rPr lang="en-US" sz="1600" dirty="0"/>
              <a:t>later than forty-five (45) days after </a:t>
            </a:r>
            <a:r>
              <a:rPr lang="en-US" sz="1600" dirty="0" smtClean="0"/>
              <a:t>the term </a:t>
            </a:r>
            <a:r>
              <a:rPr lang="en-US" sz="1600" dirty="0"/>
              <a:t>of office ends, the treasurer shall turn all </a:t>
            </a:r>
            <a:r>
              <a:rPr lang="en-US" sz="1600" dirty="0" smtClean="0"/>
              <a:t>records over </a:t>
            </a:r>
            <a:r>
              <a:rPr lang="en-US" sz="1600" dirty="0"/>
              <a:t>to the successor.</a:t>
            </a:r>
          </a:p>
        </p:txBody>
      </p:sp>
    </p:spTree>
    <p:extLst>
      <p:ext uri="{BB962C8B-B14F-4D97-AF65-F5344CB8AC3E}">
        <p14:creationId xmlns:p14="http://schemas.microsoft.com/office/powerpoint/2010/main" xmlns="" val="3319913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the Workshop</a:t>
            </a:r>
            <a:endParaRPr lang="en-US" dirty="0"/>
          </a:p>
        </p:txBody>
      </p:sp>
      <p:sp>
        <p:nvSpPr>
          <p:cNvPr id="3" name="Content Placeholder 2"/>
          <p:cNvSpPr>
            <a:spLocks noGrp="1"/>
          </p:cNvSpPr>
          <p:nvPr>
            <p:ph idx="1"/>
          </p:nvPr>
        </p:nvSpPr>
        <p:spPr/>
        <p:txBody>
          <a:bodyPr>
            <a:normAutofit/>
          </a:bodyPr>
          <a:lstStyle/>
          <a:p>
            <a:r>
              <a:rPr lang="en-US" dirty="0" smtClean="0"/>
              <a:t>Learn about an actual example</a:t>
            </a:r>
          </a:p>
          <a:p>
            <a:r>
              <a:rPr lang="en-US" dirty="0" smtClean="0"/>
              <a:t>Determine, as a team, how you would handle</a:t>
            </a:r>
          </a:p>
          <a:p>
            <a:r>
              <a:rPr lang="en-US" dirty="0" smtClean="0"/>
              <a:t>Present your findings</a:t>
            </a:r>
          </a:p>
          <a:p>
            <a:pPr lvl="1"/>
            <a:r>
              <a:rPr lang="en-US" dirty="0" smtClean="0"/>
              <a:t>What questions do you have?</a:t>
            </a:r>
          </a:p>
          <a:p>
            <a:pPr lvl="1"/>
            <a:r>
              <a:rPr lang="en-US" dirty="0" smtClean="0"/>
              <a:t>What did you do?</a:t>
            </a:r>
          </a:p>
          <a:p>
            <a:pPr lvl="1"/>
            <a:r>
              <a:rPr lang="en-US" dirty="0" smtClean="0"/>
              <a:t>What should you have done differently, if anything?</a:t>
            </a:r>
          </a:p>
          <a:p>
            <a:pPr lvl="1"/>
            <a:endParaRPr lang="en-US" dirty="0"/>
          </a:p>
          <a:p>
            <a:r>
              <a:rPr lang="en-US" dirty="0" smtClean="0"/>
              <a:t>Break into teams – Review your scenario</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97</TotalTime>
  <Words>1629</Words>
  <Application>Microsoft Office PowerPoint</Application>
  <PresentationFormat>On-screen Show (4:3)</PresentationFormat>
  <Paragraphs>80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Urban</vt:lpstr>
      <vt:lpstr>Club Board Reality Show</vt:lpstr>
      <vt:lpstr>Objectives</vt:lpstr>
      <vt:lpstr>Duties of the Board</vt:lpstr>
      <vt:lpstr>Board Responsibilities</vt:lpstr>
      <vt:lpstr>Responsibilities of the Board</vt:lpstr>
      <vt:lpstr>Zonta International By Laws</vt:lpstr>
      <vt:lpstr>Club Officers and Directors  ZI By Laws</vt:lpstr>
      <vt:lpstr>Duties of Officers</vt:lpstr>
      <vt:lpstr>Goals of the Workshop</vt:lpstr>
      <vt:lpstr>Where can you find answers?</vt:lpstr>
      <vt:lpstr>Scenario 1</vt:lpstr>
      <vt:lpstr>Scenario 2</vt:lpstr>
      <vt:lpstr>Scenario 3</vt:lpstr>
      <vt:lpstr>Scenario 4</vt:lpstr>
      <vt:lpstr>Scenario 5</vt:lpstr>
      <vt:lpstr>Zonta Governing Document – Sect 11</vt:lpstr>
      <vt:lpstr>Questions or 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Club Board Reality Show</dc:title>
  <dc:creator>Michelle</dc:creator>
  <cp:lastModifiedBy>Susie Nulty</cp:lastModifiedBy>
  <cp:revision>27</cp:revision>
  <dcterms:created xsi:type="dcterms:W3CDTF">2015-09-02T17:00:35Z</dcterms:created>
  <dcterms:modified xsi:type="dcterms:W3CDTF">2015-11-03T16:29:31Z</dcterms:modified>
</cp:coreProperties>
</file>