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67" r:id="rId4"/>
    <p:sldId id="279" r:id="rId5"/>
    <p:sldId id="268" r:id="rId6"/>
    <p:sldId id="260" r:id="rId7"/>
    <p:sldId id="281" r:id="rId8"/>
    <p:sldId id="261" r:id="rId9"/>
    <p:sldId id="280" r:id="rId10"/>
    <p:sldId id="283" r:id="rId11"/>
    <p:sldId id="262" r:id="rId12"/>
    <p:sldId id="276" r:id="rId13"/>
    <p:sldId id="266" r:id="rId14"/>
    <p:sldId id="274" r:id="rId15"/>
    <p:sldId id="275" r:id="rId16"/>
    <p:sldId id="270" r:id="rId17"/>
    <p:sldId id="277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39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3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77D8AA-C055-4D4E-ACDC-15E7BDC0BDDD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C90530-BF0A-4603-B640-1438ABFE3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4DB34-9805-4F03-B78E-871C2100380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0530-BF0A-4603-B640-1438ABFE31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F488AD-BF64-4A74-B4D2-521C1FE1111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361F99-1AF9-42B9-ADD3-00BC89A8DA1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C3A02A-6679-4F6C-9862-46E8FEED35B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C2DFFD-53CA-4CA6-A00F-97F62F939B9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4557E3-DA4A-426D-A467-0CF5B8C1DD6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20D904-5CBA-46A0-95E0-C2B7A18F6F5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A8A535-76D0-4E45-8FE4-F7EB2B16682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ADB28C-B9FC-41E6-AECF-269DEE26FB0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7DB7E9-6BDA-46C0-93E5-868C464CBBD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D0F946-D820-46B6-920D-44CD5648A31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0530-BF0A-4603-B640-1438ABFE318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8BFAD7-46B7-4BDB-B717-927BC5802B6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AB5A24-7518-4FA0-A6A2-EE3020ABCE6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0530-BF0A-4603-B640-1438ABFE318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EB92A-2099-40A7-A5EF-4D04DC618CD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0530-BF0A-4603-B640-1438ABFE318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51E1-A29B-4168-A0CF-197770D3E16C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B7A8C9-2CC5-4431-8FDD-81672A138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B563-83E3-4372-A552-9BC3CDD1E622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3DFB-DA9B-4E84-BD13-26A4A740D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C06D-2EE9-41E2-8E83-6CE743040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2EC9-8C21-4FAC-92AF-3AC9B2BF8166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EDE6-928C-45E5-ACA8-0E8C407A0ECD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6AA7F-020A-492C-AB4C-89C18AC1E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FEAE-EC57-4577-8C7D-75926583031D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34C9505-18A2-420F-9904-8286B11AE2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FAA2-9CD3-4FCC-B343-7AB8FBE220B1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76AAD-295B-4042-B3B8-330A309FA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B8E-05BC-4584-9D18-27E69C666A86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E216B3-3E40-4DF2-88BF-936157BEB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7611-1CB3-4113-B0B4-773D1ED79678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F0EC-64E3-43F3-A9E1-71B0703C7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5BF2-C94B-45C5-A8AD-C65A775BB310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AADA93-4FAE-46CF-A576-18FF2979B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18087E4-CBBC-4E08-B070-3147A9921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2E12-9BD5-4536-BC7B-20D2F6EAD734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F7435-6B0B-4E70-BC4C-F1A00FBD1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F873F-CFFE-4F02-8730-19CEAFDBBF2E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F2DFE-C59A-40C6-9D4F-D800001EB869}" type="datetimeFigureOut">
              <a:rPr lang="en-US"/>
              <a:pPr>
                <a:defRPr/>
              </a:pPr>
              <a:t>4/11/2013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F36593-85CF-4EF0-A680-4F1A64008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D12 Advocacy and Service</a:t>
            </a:r>
            <a:br>
              <a:rPr lang="en-US" b="1" dirty="0" smtClean="0">
                <a:solidFill>
                  <a:srgbClr val="903924"/>
                </a:solidFill>
              </a:rPr>
            </a:br>
            <a:r>
              <a:rPr lang="en-US" b="1" dirty="0" smtClean="0">
                <a:solidFill>
                  <a:srgbClr val="903924"/>
                </a:solidFill>
              </a:rPr>
              <a:t>2013</a:t>
            </a:r>
          </a:p>
        </p:txBody>
      </p:sp>
      <p:pic>
        <p:nvPicPr>
          <p:cNvPr id="4" name="Picture 3" descr="reistered zonta embl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048000"/>
            <a:ext cx="2362200" cy="2141728"/>
          </a:xfrm>
          <a:prstGeom prst="rect">
            <a:avLst/>
          </a:prstGeom>
        </p:spPr>
      </p:pic>
      <p:pic>
        <p:nvPicPr>
          <p:cNvPr id="5" name="Picture 4" descr="D12-cowgirl-ro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667000"/>
            <a:ext cx="2086916" cy="3474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03924"/>
                </a:solidFill>
              </a:rPr>
              <a:t>Some Current VAW Work</a:t>
            </a:r>
            <a:endParaRPr lang="en-US" b="1" dirty="0">
              <a:solidFill>
                <a:srgbClr val="9039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None/>
            </a:pPr>
            <a:r>
              <a:rPr lang="en-US" sz="2800" dirty="0" smtClean="0"/>
              <a:t>Workshops at the North American Inter-District Meeting in Niagara Falls, Canada,</a:t>
            </a:r>
          </a:p>
          <a:p>
            <a:pPr marL="1063625" lvl="2" indent="-514350">
              <a:buClrTx/>
              <a:buSzPct val="100000"/>
              <a:buNone/>
            </a:pPr>
            <a:r>
              <a:rPr lang="en-US" sz="2800" dirty="0" smtClean="0"/>
              <a:t>June 14-16,2013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Advocacy 101 “Finding Your Voice and Helping Others Find Theirs”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Advocacy 301 “Capacity Building”</a:t>
            </a:r>
          </a:p>
          <a:p>
            <a:pPr marL="1063625" lvl="2" indent="-514350">
              <a:buClrTx/>
              <a:buSzPct val="100000"/>
              <a:buNone/>
            </a:pPr>
            <a:endParaRPr lang="en-US" dirty="0" smtClean="0"/>
          </a:p>
          <a:p>
            <a:pPr marL="514350" indent="-514350">
              <a:buClrTx/>
              <a:buSzPct val="100000"/>
              <a:buNone/>
            </a:pPr>
            <a:r>
              <a:rPr lang="en-US" dirty="0" smtClean="0"/>
              <a:t>Zonta is working with over 100 other organizations on a strategy to get CEDAW passed in the USA.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Service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District 12 clubs have a history of great service projects.</a:t>
            </a: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/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Denver II created a community room at a women’s center.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Southern Black Hills gave donated career wear to women and girls in transition.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Pikes Peak Area mentored a female non-traditional student at UCCS.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Converse County gave welcome baskets to new residents of Jubilee House for women parolees.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903924"/>
                </a:solidFill>
              </a:rPr>
              <a:t>D12 Service Award </a:t>
            </a:r>
            <a:endParaRPr lang="en-US" b="1" dirty="0">
              <a:solidFill>
                <a:srgbClr val="9039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1" y="1527175"/>
            <a:ext cx="8305800" cy="4572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D12 gives a District Service Award at the District Conference each year.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r>
              <a:rPr lang="en-US" dirty="0" smtClean="0"/>
              <a:t>The award is selected from information clubs put in their annual report to the Governor due May 20, 2013.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NEW: ZI Service Recognition Award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Zonta International has established the Service Recognition Award to recognize outstanding service projects benefiting women in the local community.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This award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honors clubs and districts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provides an exchange of excellent models of service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increases Zonta’s visibility and credibility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SRA Details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SRA’s will be given to 6 clubs and 3 districts at the 2014 Convention in Orlando.</a:t>
            </a:r>
          </a:p>
          <a:p>
            <a:pPr lvl="1">
              <a:buNone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1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Two categories of projects will be considered:</a:t>
            </a:r>
          </a:p>
          <a:p>
            <a:pPr lvl="1">
              <a:buNone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Projects that improve the status of women in general</a:t>
            </a:r>
          </a:p>
          <a:p>
            <a:pPr lvl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Projects that prevent and fight VAW.  These could support the Zonta Says No campaign.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More SRA Details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Projects can be sponsored by clubs or districts.</a:t>
            </a:r>
          </a:p>
          <a:p>
            <a:pPr eaLnBrk="1" hangingPunct="1">
              <a:buFont typeface="Wingdings 2" pitchFamily="18" charset="2"/>
              <a:buNone/>
            </a:pPr>
            <a:endParaRPr lang="en-US" sz="1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Club Awards:  A club can nominate 2 projects – one from each category using the nomination form.   Nominations must be received by the District Service Chair by December 30,2013. </a:t>
            </a:r>
          </a:p>
          <a:p>
            <a:pPr eaLnBrk="1" hangingPunct="1">
              <a:buFont typeface="Wingdings 2" pitchFamily="18" charset="2"/>
              <a:buNone/>
            </a:pPr>
            <a:endParaRPr lang="en-US" sz="1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District Awards:  A district can nominate 1 district sponsored project implemented by clubs within the district.  It can be in either category.  Submission deadline is February 10,2014.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District Evaluation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2" eaLnBrk="1" hangingPunct="1">
              <a:buFont typeface="Wingdings 2" pitchFamily="18" charset="2"/>
              <a:buNone/>
            </a:pPr>
            <a:r>
              <a:rPr lang="en-US" sz="2800" dirty="0" smtClean="0"/>
              <a:t>The D12 Evaluating Committee will select 3 club projects – at least one must be VAW – and submit these to ZI.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 lvl="2" eaLnBrk="1" hangingPunct="1">
              <a:buFont typeface="Wingdings 2" pitchFamily="18" charset="2"/>
              <a:buNone/>
            </a:pPr>
            <a:r>
              <a:rPr lang="en-US" sz="2800" dirty="0" smtClean="0"/>
              <a:t>All project submitted to ZI will be exhibited during the International Convention in Orlando.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03924"/>
                </a:solidFill>
              </a:rPr>
              <a:t>D12 Service Committee</a:t>
            </a:r>
            <a:endParaRPr lang="en-US" b="1" dirty="0">
              <a:solidFill>
                <a:srgbClr val="903924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dirty="0" smtClean="0"/>
              <a:t>The D12 Service Committee will send details including nomination forms to club Service Chairs and will support them throughout the process.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The D12 Service Committee will organize implementation of the D12 Service project.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D12 Service Project 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None/>
            </a:pPr>
            <a:r>
              <a:rPr lang="en-US" dirty="0" smtClean="0"/>
              <a:t>At a club business meeting in October or November each club will collect items needed by a local women’s shelter.  These items will be given to the shelter with as much publicity as can be created.</a:t>
            </a:r>
          </a:p>
          <a:p>
            <a:pPr marL="514350" indent="-514350" eaLnBrk="1" hangingPunct="1">
              <a:buClrTx/>
              <a:buSzPct val="100000"/>
              <a:buNone/>
            </a:pPr>
            <a:endParaRPr lang="en-US" dirty="0" smtClean="0"/>
          </a:p>
          <a:p>
            <a:pPr marL="514350" indent="-514350" eaLnBrk="1" hangingPunct="1">
              <a:buClrTx/>
              <a:buSzPct val="100000"/>
              <a:buNone/>
            </a:pPr>
            <a:r>
              <a:rPr lang="en-US" dirty="0" smtClean="0"/>
              <a:t>Every D12 club is encouraged to participate.  This is a D12 wide project.</a:t>
            </a:r>
          </a:p>
          <a:p>
            <a:pPr marL="514350" indent="-514350" eaLnBrk="1" hangingPunct="1">
              <a:buClrTx/>
              <a:buSzPct val="100000"/>
              <a:buNone/>
            </a:pPr>
            <a:endParaRPr lang="en-US" dirty="0" smtClean="0"/>
          </a:p>
          <a:p>
            <a:pPr marL="514350" indent="-514350" eaLnBrk="1" hangingPunct="1">
              <a:buClrTx/>
              <a:buSzPct val="100000"/>
              <a:buNone/>
            </a:pPr>
            <a:r>
              <a:rPr lang="en-US" dirty="0" smtClean="0"/>
              <a:t>Comments/Questions?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Zonta International Primary Mission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057400"/>
            <a:ext cx="8504238" cy="3349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GB" sz="2800" dirty="0" smtClean="0"/>
              <a:t>Advance the Status of Women through </a:t>
            </a:r>
          </a:p>
          <a:p>
            <a:pPr algn="ctr" eaLnBrk="1" hangingPunct="1">
              <a:buFont typeface="Wingdings 2" pitchFamily="18" charset="2"/>
              <a:buNone/>
            </a:pPr>
            <a:endParaRPr lang="en-GB" sz="20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GB" sz="2800" b="1" dirty="0" smtClean="0">
                <a:solidFill>
                  <a:srgbClr val="903924"/>
                </a:solidFill>
              </a:rPr>
              <a:t>Service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GB" sz="2800" dirty="0" smtClean="0"/>
              <a:t>and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GB" sz="2800" b="1" dirty="0" smtClean="0">
                <a:solidFill>
                  <a:srgbClr val="903924"/>
                </a:solidFill>
              </a:rPr>
              <a:t>Advocacy</a:t>
            </a:r>
          </a:p>
          <a:p>
            <a:pPr algn="ctr" eaLnBrk="1" hangingPunct="1">
              <a:buFont typeface="Wingdings 2" pitchFamily="18" charset="2"/>
              <a:buNone/>
            </a:pPr>
            <a:endParaRPr lang="en-GB" sz="2800" b="1" dirty="0" smtClean="0">
              <a:solidFill>
                <a:srgbClr val="903924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Advocacy</a:t>
            </a:r>
          </a:p>
        </p:txBody>
      </p:sp>
      <p:sp>
        <p:nvSpPr>
          <p:cNvPr id="15363" name="Content Placeholder 3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Advocacy means standing up for a cause. 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District Advocacy Committee can help your club with ideas, implementation, and encouragement .</a:t>
            </a:r>
          </a:p>
          <a:p>
            <a:pPr lvl="1"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Advocacy link on the D12 website has lots on information.</a:t>
            </a:r>
          </a:p>
          <a:p>
            <a:pPr lvl="1"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Jane Page is the D12 Advocacy Chair. </a:t>
            </a:r>
          </a:p>
          <a:p>
            <a:pPr lvl="1" eaLnBrk="1" hangingPunct="1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2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03924"/>
                </a:solidFill>
              </a:rPr>
              <a:t>D12 Advocacy Award</a:t>
            </a:r>
            <a:endParaRPr lang="en-US" b="1" dirty="0">
              <a:solidFill>
                <a:srgbClr val="9039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D12 gives a District Advocacy Award at the District Conference each year.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r>
              <a:rPr lang="en-US" dirty="0" smtClean="0"/>
              <a:t>The award is selected from information clubs put in their annual report to the Governor which is due on May 20, 2013.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7526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514600"/>
            <a:ext cx="8504238" cy="3733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1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u="sng" dirty="0" smtClean="0"/>
              <a:t>Zonta Says No</a:t>
            </a:r>
            <a:r>
              <a:rPr lang="en-US" sz="2800" dirty="0" smtClean="0"/>
              <a:t> will increase visibility and credibility.</a:t>
            </a: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/>
              <a:t>Zonta has had VAW in its sights for a long time</a:t>
            </a:r>
            <a:r>
              <a:rPr lang="en-US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/>
          </a:p>
          <a:p>
            <a:pPr lvl="2"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800" dirty="0" smtClean="0"/>
              <a:t>1999 UN designated November 25 as International Day for the elimination of VAW</a:t>
            </a:r>
          </a:p>
          <a:p>
            <a:pPr lvl="2"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800" dirty="0" smtClean="0"/>
              <a:t>1999 ZI created ZI Strategies to End VAW (ZISVAW) and started its first projects</a:t>
            </a:r>
          </a:p>
          <a:p>
            <a:pPr lvl="2" eaLnBrk="1" hangingPunct="1"/>
            <a:endParaRPr lang="en-US" sz="2400" dirty="0" smtClean="0"/>
          </a:p>
          <a:p>
            <a:pPr lvl="2" eaLnBrk="1" hangingPunct="1"/>
            <a:endParaRPr lang="en-US" dirty="0" smtClean="0"/>
          </a:p>
          <a:p>
            <a:pPr eaLnBrk="1" hangingPunct="1">
              <a:buClrTx/>
              <a:buSzPct val="100000"/>
            </a:pPr>
            <a:endParaRPr lang="en-US" dirty="0" smtClean="0"/>
          </a:p>
        </p:txBody>
      </p:sp>
      <p:pic>
        <p:nvPicPr>
          <p:cNvPr id="5" name="Picture 4" descr="New Zonta Says No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1000"/>
            <a:ext cx="7644384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903924"/>
                </a:solidFill>
              </a:rPr>
              <a:t>Zonta Says No Has 2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958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31838" lvl="1" indent="-45720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 club is asked to participate in a project to raise awareness of VAW and to publicize the effort.</a:t>
            </a:r>
          </a:p>
          <a:p>
            <a:pPr marL="731838" lvl="1" indent="-457200" eaLnBrk="1" fontAlgn="auto" hangingPunct="1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November 25, 2013 every club and district around the world will stage a public/media event to draw attention to VAW and to report on the number of victims in their community.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03924"/>
                </a:solidFill>
              </a:rPr>
              <a:t>VAW Projects</a:t>
            </a:r>
            <a:endParaRPr lang="en-US" b="1" dirty="0">
              <a:solidFill>
                <a:srgbClr val="9039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What does VAW look like in </a:t>
            </a:r>
            <a:r>
              <a:rPr lang="en-US" u="sng" dirty="0" smtClean="0"/>
              <a:t>your</a:t>
            </a:r>
            <a:r>
              <a:rPr lang="en-US" dirty="0" smtClean="0"/>
              <a:t> community?</a:t>
            </a:r>
          </a:p>
          <a:p>
            <a:pPr marL="514350" indent="-514350">
              <a:buNone/>
            </a:pPr>
            <a:r>
              <a:rPr lang="en-US" dirty="0" smtClean="0"/>
              <a:t>2.  How do </a:t>
            </a:r>
            <a:r>
              <a:rPr lang="en-US" u="sng" dirty="0" smtClean="0"/>
              <a:t>you</a:t>
            </a:r>
            <a:r>
              <a:rPr lang="en-US" dirty="0" smtClean="0"/>
              <a:t> change the root causes?</a:t>
            </a:r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r>
              <a:rPr lang="en-US" sz="2400" dirty="0" smtClean="0"/>
              <a:t>Using: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Discussions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Films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Meetings with experts</a:t>
            </a:r>
          </a:p>
          <a:p>
            <a:pPr marL="1063625" lvl="2" indent="-514350"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/>
              <a:t>Activities</a:t>
            </a:r>
          </a:p>
          <a:p>
            <a:pPr marL="1063625" lvl="2" indent="-514350">
              <a:buClrTx/>
              <a:buSzPct val="100000"/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03924"/>
                </a:solidFill>
              </a:rPr>
              <a:t>Let’s Get Started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50323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The project needs to be visible in the community.</a:t>
            </a:r>
          </a:p>
          <a:p>
            <a:pPr eaLnBrk="1" hangingPunct="1">
              <a:buNone/>
            </a:pPr>
            <a:r>
              <a:rPr lang="en-US" dirty="0" smtClean="0"/>
              <a:t>The project can be in partnership with another organization.</a:t>
            </a:r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>
              <a:buNone/>
            </a:pPr>
            <a:r>
              <a:rPr lang="en-US" sz="2800" dirty="0" smtClean="0"/>
              <a:t>Ideas: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Good films on VAW are available.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Most communities have a women’s safe shelter.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There may be VAW legislation pending in your state.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Wear orange on the 25</a:t>
            </a:r>
            <a:r>
              <a:rPr lang="en-US" baseline="30000" dirty="0" smtClean="0"/>
              <a:t>th</a:t>
            </a:r>
            <a:r>
              <a:rPr lang="en-US" dirty="0" smtClean="0"/>
              <a:t> of each month in support of </a:t>
            </a:r>
            <a:r>
              <a:rPr lang="en-US" dirty="0" err="1" smtClean="0"/>
              <a:t>UNiTE</a:t>
            </a:r>
            <a:endParaRPr lang="en-US" dirty="0" smtClean="0"/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rgbClr val="903924"/>
                </a:solidFill>
              </a:rPr>
              <a:t>Just Say No</a:t>
            </a:r>
            <a:r>
              <a:rPr lang="en-US" sz="3200" b="1" dirty="0" smtClean="0">
                <a:solidFill>
                  <a:srgbClr val="903924"/>
                </a:solidFill>
              </a:rPr>
              <a:t> at the 2013 D12 Conference</a:t>
            </a:r>
            <a:endParaRPr lang="en-US" sz="3200" b="1" dirty="0">
              <a:solidFill>
                <a:srgbClr val="9039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Saturday afternoon session will be devoted to </a:t>
            </a:r>
            <a:r>
              <a:rPr lang="en-US" u="sng" dirty="0" smtClean="0"/>
              <a:t>Just Say No.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Attendees at the Saturday night banquet are invited to were orange or orange accents to honor the VAW effort.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724</TotalTime>
  <Words>785</Words>
  <Application>Microsoft Office PowerPoint</Application>
  <PresentationFormat>On-screen Show (4:3)</PresentationFormat>
  <Paragraphs>126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D12 Advocacy and Service 2013</vt:lpstr>
      <vt:lpstr>Zonta International Primary Mission </vt:lpstr>
      <vt:lpstr>Advocacy</vt:lpstr>
      <vt:lpstr>D12 Advocacy Award</vt:lpstr>
      <vt:lpstr>Slide 5</vt:lpstr>
      <vt:lpstr>Zonta Says No Has 2 Phases</vt:lpstr>
      <vt:lpstr>VAW Projects</vt:lpstr>
      <vt:lpstr>Let’s Get Started</vt:lpstr>
      <vt:lpstr>Just Say No at the 2013 D12 Conference</vt:lpstr>
      <vt:lpstr>Some Current VAW Work</vt:lpstr>
      <vt:lpstr>Service</vt:lpstr>
      <vt:lpstr>D12 Service Award </vt:lpstr>
      <vt:lpstr>NEW: ZI Service Recognition Award</vt:lpstr>
      <vt:lpstr>SRA Details</vt:lpstr>
      <vt:lpstr>More SRA Details</vt:lpstr>
      <vt:lpstr>District Evaluation</vt:lpstr>
      <vt:lpstr>D12 Service Committee</vt:lpstr>
      <vt:lpstr>D12 Service Project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Zappy Hour April 23, 2009</dc:title>
  <dc:creator>Elise</dc:creator>
  <cp:lastModifiedBy>Deidre Boysen</cp:lastModifiedBy>
  <cp:revision>78</cp:revision>
  <dcterms:created xsi:type="dcterms:W3CDTF">2009-04-22T02:08:34Z</dcterms:created>
  <dcterms:modified xsi:type="dcterms:W3CDTF">2013-04-11T15:31:01Z</dcterms:modified>
</cp:coreProperties>
</file>