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2" r:id="rId5"/>
    <p:sldId id="260" r:id="rId6"/>
    <p:sldId id="258" r:id="rId7"/>
    <p:sldId id="270" r:id="rId8"/>
    <p:sldId id="259" r:id="rId9"/>
    <p:sldId id="271" r:id="rId10"/>
    <p:sldId id="263" r:id="rId11"/>
    <p:sldId id="279" r:id="rId12"/>
    <p:sldId id="264" r:id="rId13"/>
    <p:sldId id="265" r:id="rId14"/>
    <p:sldId id="269" r:id="rId15"/>
    <p:sldId id="266" r:id="rId16"/>
    <p:sldId id="268" r:id="rId17"/>
    <p:sldId id="267" r:id="rId18"/>
    <p:sldId id="272" r:id="rId19"/>
    <p:sldId id="273" r:id="rId20"/>
    <p:sldId id="277" r:id="rId21"/>
    <p:sldId id="278" r:id="rId22"/>
    <p:sldId id="276" r:id="rId23"/>
    <p:sldId id="275" r:id="rId24"/>
    <p:sldId id="280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D5F623-376D-44F2-9AC3-CD22D565D8A3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F5009B0-47B4-41C8-903C-AEDA0D3C5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14800"/>
            <a:ext cx="7543800" cy="1524000"/>
          </a:xfrm>
        </p:spPr>
        <p:txBody>
          <a:bodyPr/>
          <a:lstStyle/>
          <a:p>
            <a:r>
              <a:rPr lang="en-US" dirty="0" smtClean="0"/>
              <a:t>Is there a Hole in your Bucket?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762" y="5715000"/>
            <a:ext cx="725043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Recruitment AND Retention</a:t>
            </a:r>
          </a:p>
          <a:p>
            <a:pPr algn="r"/>
            <a:r>
              <a:rPr lang="en-US" sz="2000" dirty="0" smtClean="0"/>
              <a:t>Michelle Ammerman, District 12, Area 2 Vice Area Director</a:t>
            </a:r>
            <a:endParaRPr lang="en-US" sz="2000" dirty="0"/>
          </a:p>
        </p:txBody>
      </p:sp>
      <p:pic>
        <p:nvPicPr>
          <p:cNvPr id="1026" name="Picture 2" descr="C:\Users\ammermanm\AppData\Local\Microsoft\Windows\Temporary Internet Files\Content.IE5\VYPI499M\MC9002342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4108"/>
            <a:ext cx="1487162" cy="22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taceyreid.com/news/wp-content/uploads/2012/05/131496038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840"/>
            <a:ext cx="1943656" cy="19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64417" cy="8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wgir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3933"/>
            <a:ext cx="1295400" cy="21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4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Warning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Marked decline in meeting attendance and committee involvement among formerly active members is a sign of lost interest. </a:t>
            </a:r>
            <a:endParaRPr lang="en-US" dirty="0" smtClean="0"/>
          </a:p>
          <a:p>
            <a:r>
              <a:rPr lang="en-US" dirty="0"/>
              <a:t>Although these members may have compelling reasons for reducing the amount of time they commit to the club, do not give up on them</a:t>
            </a:r>
            <a:r>
              <a:rPr lang="en-US" dirty="0" smtClean="0"/>
              <a:t>.</a:t>
            </a:r>
          </a:p>
          <a:p>
            <a:r>
              <a:rPr lang="en-US" dirty="0"/>
              <a:t>Handle such members with tact and consideration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218" name="Picture 2" descr="C:\Users\ammermanm\AppData\Local\Microsoft\Windows\Temporary Internet Files\Content.IE5\CUA42Z3H\MC9003329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1655064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27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5181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Reasons for </a:t>
            </a:r>
            <a:r>
              <a:rPr lang="en-US" dirty="0" smtClean="0"/>
              <a:t>Non-Renewal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391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Members don’t see value in </a:t>
            </a:r>
          </a:p>
          <a:p>
            <a:pPr eaLnBrk="1" hangingPunct="1">
              <a:buFontTx/>
              <a:buNone/>
            </a:pPr>
            <a:r>
              <a:rPr lang="en-US" dirty="0"/>
              <a:t>   their </a:t>
            </a:r>
            <a:r>
              <a:rPr lang="en-US" dirty="0" smtClean="0"/>
              <a:t>membership and don’t feel valued</a:t>
            </a:r>
            <a:endParaRPr lang="en-US" dirty="0"/>
          </a:p>
          <a:p>
            <a:pPr eaLnBrk="1" hangingPunct="1"/>
            <a:r>
              <a:rPr lang="en-US" dirty="0" smtClean="0"/>
              <a:t>Club </a:t>
            </a:r>
            <a:r>
              <a:rPr lang="en-US" dirty="0"/>
              <a:t>assumes a member will renew his/her membership</a:t>
            </a:r>
          </a:p>
          <a:p>
            <a:pPr eaLnBrk="1" hangingPunct="1"/>
            <a:r>
              <a:rPr lang="en-US" dirty="0"/>
              <a:t>Renewal efforts applied only to </a:t>
            </a:r>
            <a:r>
              <a:rPr lang="en-US" dirty="0" smtClean="0"/>
              <a:t>specific groups or individuals</a:t>
            </a:r>
            <a:endParaRPr lang="en-US" dirty="0"/>
          </a:p>
          <a:p>
            <a:pPr eaLnBrk="1" hangingPunct="1"/>
            <a:r>
              <a:rPr lang="en-US" dirty="0"/>
              <a:t>Not having good members activities to get new member started off on the right </a:t>
            </a:r>
            <a:r>
              <a:rPr lang="en-US" dirty="0" smtClean="0"/>
              <a:t>foot</a:t>
            </a:r>
          </a:p>
          <a:p>
            <a:pPr eaLnBrk="1" hangingPunct="1"/>
            <a:r>
              <a:rPr lang="en-US" dirty="0" smtClean="0"/>
              <a:t>Economics</a:t>
            </a:r>
          </a:p>
          <a:p>
            <a:pPr eaLnBrk="1" hangingPunct="1"/>
            <a:r>
              <a:rPr lang="en-US" dirty="0"/>
              <a:t>Personal </a:t>
            </a:r>
            <a:r>
              <a:rPr lang="en-US" dirty="0" smtClean="0"/>
              <a:t>Circumstances</a:t>
            </a:r>
          </a:p>
          <a:p>
            <a:pPr eaLnBrk="1" hangingPunct="1"/>
            <a:r>
              <a:rPr lang="en-US" dirty="0" smtClean="0"/>
              <a:t>Loss of Interest</a:t>
            </a:r>
            <a:endParaRPr lang="en-US" dirty="0"/>
          </a:p>
        </p:txBody>
      </p:sp>
      <p:pic>
        <p:nvPicPr>
          <p:cNvPr id="6146" name="Picture 2" descr="C:\Users\ammermanm\AppData\Local\Microsoft\Windows\Temporary Internet Files\Content.IE5\VYPI499M\MC9003184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1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Our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missing members feel valued and needed by asking them to take on a task that "only they can do," one where their experience truly </a:t>
            </a:r>
            <a:r>
              <a:rPr lang="en-US" dirty="0" smtClean="0"/>
              <a:t>counts.</a:t>
            </a:r>
          </a:p>
          <a:p>
            <a:r>
              <a:rPr lang="en-US" dirty="0"/>
              <a:t>Ask them to give just a small amount of their time to one particular project. </a:t>
            </a:r>
            <a:endParaRPr lang="en-US" dirty="0" smtClean="0"/>
          </a:p>
          <a:p>
            <a:r>
              <a:rPr lang="en-US" dirty="0"/>
              <a:t>Explain that their contribution is very important. </a:t>
            </a:r>
          </a:p>
        </p:txBody>
      </p:sp>
      <p:pic>
        <p:nvPicPr>
          <p:cNvPr id="10243" name="Picture 3" descr="C:\Users\ammermanm\AppData\Local\Microsoft\Windows\Temporary Internet Files\Content.IE5\MXDUGR43\MP9003998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130440" cy="14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14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Value Our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time to say thanks. </a:t>
            </a:r>
            <a:endParaRPr lang="en-US" dirty="0" smtClean="0"/>
          </a:p>
          <a:p>
            <a:r>
              <a:rPr lang="en-US" dirty="0" smtClean="0"/>
              <a:t>Honor </a:t>
            </a:r>
            <a:r>
              <a:rPr lang="en-US" dirty="0"/>
              <a:t>members with a luncheon, ceremony, award or certificate in recognition of their years of involvement and service. </a:t>
            </a:r>
            <a:endParaRPr lang="en-US" dirty="0" smtClean="0"/>
          </a:p>
          <a:p>
            <a:r>
              <a:rPr lang="en-US" dirty="0"/>
              <a:t>A certificate of appreciation for a job well done on  a specific project goes a long way. </a:t>
            </a:r>
            <a:endParaRPr lang="en-US" dirty="0" smtClean="0"/>
          </a:p>
          <a:p>
            <a:pPr lvl="0"/>
            <a:r>
              <a:rPr lang="en-US" dirty="0"/>
              <a:t>Remember That Recognition Equals Motivation! </a:t>
            </a:r>
          </a:p>
        </p:txBody>
      </p:sp>
      <p:pic>
        <p:nvPicPr>
          <p:cNvPr id="11266" name="Picture 2" descr="C:\Users\ammermanm\AppData\Local\Microsoft\Windows\Temporary Internet Files\Content.IE5\VYPI499M\MP9004018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399300" cy="17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12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Celebrate Your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Recognize Accomplishments Outside the Club</a:t>
            </a:r>
          </a:p>
          <a:p>
            <a:r>
              <a:rPr lang="en-US" dirty="0" smtClean="0"/>
              <a:t>Celebrate Life Successes</a:t>
            </a:r>
          </a:p>
          <a:p>
            <a:pPr lvl="1"/>
            <a:r>
              <a:rPr lang="en-US" dirty="0" smtClean="0"/>
              <a:t>Anniversaries</a:t>
            </a:r>
          </a:p>
          <a:p>
            <a:pPr lvl="1"/>
            <a:r>
              <a:rPr lang="en-US" dirty="0" smtClean="0"/>
              <a:t>Promotions</a:t>
            </a:r>
          </a:p>
          <a:p>
            <a:pPr lvl="1"/>
            <a:r>
              <a:rPr lang="en-US" dirty="0" smtClean="0"/>
              <a:t>Awards</a:t>
            </a:r>
          </a:p>
          <a:p>
            <a:pPr lvl="1"/>
            <a:r>
              <a:rPr lang="en-US" dirty="0" smtClean="0"/>
              <a:t>Marriages</a:t>
            </a:r>
          </a:p>
          <a:p>
            <a:pPr lvl="1"/>
            <a:r>
              <a:rPr lang="en-US" dirty="0" smtClean="0"/>
              <a:t>Births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Acknowledge Personal and Community Contributions</a:t>
            </a:r>
          </a:p>
          <a:p>
            <a:r>
              <a:rPr lang="en-US" dirty="0" smtClean="0"/>
              <a:t>Make EVERYONE Feel Welcome</a:t>
            </a:r>
          </a:p>
        </p:txBody>
      </p:sp>
      <p:pic>
        <p:nvPicPr>
          <p:cNvPr id="2050" name="Picture 2" descr="C:\Users\ammermanm\AppData\Local\Microsoft\Windows\Temporary Internet Files\Content.IE5\29SFZYC5\MC9003098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681021" cy="19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25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dirty="0"/>
              <a:t>a member know they are missed the first time they fail to attend a meeting or event. </a:t>
            </a:r>
            <a:endParaRPr lang="en-US" dirty="0" smtClean="0"/>
          </a:p>
          <a:p>
            <a:r>
              <a:rPr lang="en-US" dirty="0" smtClean="0"/>
              <a:t>Forward </a:t>
            </a:r>
            <a:r>
              <a:rPr lang="en-US" dirty="0"/>
              <a:t>a "We missed you at the meeting" postcard message. </a:t>
            </a:r>
            <a:endParaRPr lang="en-US" dirty="0" smtClean="0"/>
          </a:p>
          <a:p>
            <a:r>
              <a:rPr lang="en-US" dirty="0" smtClean="0"/>
              <a:t>Call </a:t>
            </a:r>
            <a:r>
              <a:rPr lang="en-US" dirty="0"/>
              <a:t>them on the telephone or write a personal note at the bottom of the next meeting notice.</a:t>
            </a:r>
          </a:p>
          <a:p>
            <a:endParaRPr lang="en-US" dirty="0"/>
          </a:p>
        </p:txBody>
      </p:sp>
      <p:pic>
        <p:nvPicPr>
          <p:cNvPr id="4098" name="Picture 2" descr="C:\Users\ammermanm\AppData\Local\Microsoft\Windows\Temporary Internet Files\Content.IE5\VYPI499M\MC9004118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133301" cy="19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54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engagement and improved communication with your members is a simple way of generating increased ‘brand loyalty’ towards your club, whilst adding value where you can should keep your members happy.</a:t>
            </a:r>
          </a:p>
          <a:p>
            <a:endParaRPr lang="en-US" dirty="0"/>
          </a:p>
        </p:txBody>
      </p:sp>
      <p:pic>
        <p:nvPicPr>
          <p:cNvPr id="12291" name="Picture 3" descr="C:\Users\ammermanm\AppData\Local\Microsoft\Windows\Temporary Internet Files\Content.IE5\29SFZYC5\MC9003619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1830629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9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Back to the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 lapsed members just as you would new prospects. </a:t>
            </a:r>
            <a:endParaRPr lang="en-US" dirty="0" smtClean="0"/>
          </a:p>
          <a:p>
            <a:r>
              <a:rPr lang="en-US" dirty="0" smtClean="0"/>
              <a:t>Sell </a:t>
            </a:r>
            <a:r>
              <a:rPr lang="en-US" dirty="0"/>
              <a:t>the organization to former members. </a:t>
            </a: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them what they enjoyed most about their participation in the past. 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questioning on a positive basis. </a:t>
            </a:r>
            <a:endParaRPr lang="en-US" dirty="0" smtClean="0"/>
          </a:p>
          <a:p>
            <a:r>
              <a:rPr lang="en-US" dirty="0" smtClean="0"/>
              <a:t>Emphasize </a:t>
            </a:r>
            <a:r>
              <a:rPr lang="en-US" dirty="0"/>
              <a:t>the aspects of the organization the member is most likely to miss in allowing their membership to lapse.</a:t>
            </a:r>
          </a:p>
          <a:p>
            <a:endParaRPr lang="en-US" dirty="0"/>
          </a:p>
        </p:txBody>
      </p:sp>
      <p:pic>
        <p:nvPicPr>
          <p:cNvPr id="3074" name="Picture 2" descr="C:\Users\ammermanm\AppData\Local\Microsoft\Windows\Temporary Internet Files\Content.IE5\MXDUGR43\MC9002150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1436483" cy="20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05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with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63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Solve Conflict Promptly, Fairly, and in </a:t>
            </a:r>
            <a:r>
              <a:rPr lang="en-US" dirty="0" smtClean="0"/>
              <a:t>Private</a:t>
            </a:r>
          </a:p>
          <a:p>
            <a:pPr lvl="0"/>
            <a:r>
              <a:rPr lang="en-US" dirty="0" smtClean="0"/>
              <a:t>Never Scold a Member</a:t>
            </a:r>
          </a:p>
          <a:p>
            <a:pPr lvl="0"/>
            <a:r>
              <a:rPr lang="en-US" dirty="0" smtClean="0"/>
              <a:t>Treat everyone with Respect, Consideration and Appreciation</a:t>
            </a:r>
            <a:endParaRPr lang="en-US" dirty="0"/>
          </a:p>
          <a:p>
            <a:r>
              <a:rPr lang="en-US" dirty="0"/>
              <a:t>Practice Integrity, Dedication to Excellence, Respect For all Individuals and Service to the Member in all that you </a:t>
            </a:r>
            <a:r>
              <a:rPr lang="en-US" dirty="0" smtClean="0"/>
              <a:t>do</a:t>
            </a:r>
          </a:p>
          <a:p>
            <a:r>
              <a:rPr lang="en-US" dirty="0" smtClean="0"/>
              <a:t>Keep </a:t>
            </a:r>
            <a:r>
              <a:rPr lang="en-US" dirty="0"/>
              <a:t>a positive attitude; it increases energy and each member's </a:t>
            </a:r>
            <a:r>
              <a:rPr lang="en-US" dirty="0" smtClean="0"/>
              <a:t>self-esteem</a:t>
            </a:r>
          </a:p>
          <a:p>
            <a:r>
              <a:rPr lang="en-US" dirty="0" smtClean="0"/>
              <a:t>Be Kind</a:t>
            </a:r>
            <a:endParaRPr lang="en-US" dirty="0"/>
          </a:p>
        </p:txBody>
      </p:sp>
      <p:pic>
        <p:nvPicPr>
          <p:cNvPr id="14340" name="Picture 4" descr="C:\Users\ammermanm\AppData\Local\Microsoft\Windows\Temporary Internet Files\Content.IE5\29SFZYC5\MC9003564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30598"/>
            <a:ext cx="1748333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0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Support From The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Hold a “Family” night to introduce the clubs to all members of their families.  Hopefully this will encourage them to support the club member. </a:t>
            </a:r>
            <a:endParaRPr lang="en-US" dirty="0" smtClean="0"/>
          </a:p>
          <a:p>
            <a:r>
              <a:rPr lang="en-US" dirty="0"/>
              <a:t>Encourage periodic spouse activities to help insure support at home.</a:t>
            </a:r>
          </a:p>
          <a:p>
            <a:pPr lvl="0"/>
            <a:endParaRPr lang="en-US" dirty="0"/>
          </a:p>
        </p:txBody>
      </p:sp>
      <p:pic>
        <p:nvPicPr>
          <p:cNvPr id="15362" name="Picture 2" descr="C:\Users\ammermanm\AppData\Local\Microsoft\Windows\Temporary Internet Files\Content.IE5\CUA42Z3H\MC900384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841602" cy="1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1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67400"/>
            <a:ext cx="7391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Hole in the Bucket – Add 1, Lose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most organizations, clubs and fraternal organizations, a great deal of focus is on recruitment of new </a:t>
            </a:r>
            <a:r>
              <a:rPr lang="en-US" dirty="0" smtClean="0"/>
              <a:t>members</a:t>
            </a:r>
          </a:p>
          <a:p>
            <a:r>
              <a:rPr lang="en-US" dirty="0"/>
              <a:t>A common challenge among clubs and organizations of all types and sizes is not only recruiting new members, but retaining those members, and perhaps more importantly, retention of long term members. </a:t>
            </a:r>
            <a:endParaRPr lang="en-US" dirty="0" smtClean="0"/>
          </a:p>
          <a:p>
            <a:r>
              <a:rPr lang="en-US" dirty="0"/>
              <a:t>We all know that recruitment is critical, but retention is our lifeblood.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3.bp.blogspot.com/-kSDbVDra-Xo/Tbq7HxhlfiI/AAAAAAAAAJY/goGcHj5Xl8A/s1600/leaky-bucket_1024x768_5706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1" t="19815" r="10834"/>
          <a:stretch/>
        </p:blipFill>
        <p:spPr bwMode="auto">
          <a:xfrm>
            <a:off x="6705600" y="5105400"/>
            <a:ext cx="2158999" cy="16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2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86" y="5410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900" dirty="0"/>
              <a:t>New Member Retention Ideas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26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Welcome letter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New member kit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Welcome phone call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New </a:t>
            </a:r>
            <a:r>
              <a:rPr lang="en-US" sz="2400" dirty="0"/>
              <a:t>member orientation or reception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New member survey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Publish names in </a:t>
            </a:r>
            <a:r>
              <a:rPr lang="en-US" sz="2400" dirty="0" smtClean="0"/>
              <a:t>newsletter and on Web Site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Spotlight Individuals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685800"/>
            <a:ext cx="38100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Postcard invitations</a:t>
            </a:r>
          </a:p>
          <a:p>
            <a:pPr eaLnBrk="1" hangingPunct="1"/>
            <a:r>
              <a:rPr lang="en-US" sz="2400" dirty="0"/>
              <a:t>New member services</a:t>
            </a:r>
          </a:p>
          <a:p>
            <a:pPr eaLnBrk="1" hangingPunct="1"/>
            <a:r>
              <a:rPr lang="en-US" sz="2400" dirty="0"/>
              <a:t>“How’s it going</a:t>
            </a:r>
            <a:r>
              <a:rPr lang="en-US" sz="2400" dirty="0" smtClean="0"/>
              <a:t>?”</a:t>
            </a:r>
            <a:endParaRPr lang="en-US" sz="2400" dirty="0"/>
          </a:p>
          <a:p>
            <a:pPr eaLnBrk="1" hangingPunct="1"/>
            <a:r>
              <a:rPr lang="en-US" sz="2400" dirty="0"/>
              <a:t>Buddy program</a:t>
            </a:r>
          </a:p>
          <a:p>
            <a:pPr eaLnBrk="1" hangingPunct="1"/>
            <a:r>
              <a:rPr lang="en-US" sz="2400" dirty="0"/>
              <a:t>New member </a:t>
            </a:r>
            <a:r>
              <a:rPr lang="en-US" sz="2400" dirty="0" smtClean="0"/>
              <a:t>discounts</a:t>
            </a:r>
            <a:endParaRPr lang="en-US" sz="2400" dirty="0"/>
          </a:p>
          <a:p>
            <a:pPr eaLnBrk="1" hangingPunct="1"/>
            <a:r>
              <a:rPr lang="en-US" sz="2400" dirty="0"/>
              <a:t>“Thank you for renewing”</a:t>
            </a:r>
          </a:p>
          <a:p>
            <a:pPr eaLnBrk="1" hangingPunct="1"/>
            <a:r>
              <a:rPr lang="en-US" sz="2400" dirty="0"/>
              <a:t>Welcome all year </a:t>
            </a:r>
            <a:r>
              <a:rPr lang="en-US" sz="2400" dirty="0" smtClean="0"/>
              <a:t>long</a:t>
            </a:r>
          </a:p>
          <a:p>
            <a:pPr eaLnBrk="1" hangingPunct="1"/>
            <a:r>
              <a:rPr lang="en-US" sz="2400" dirty="0" smtClean="0"/>
              <a:t>PLASTIC – Accept Credit Cards</a:t>
            </a:r>
            <a:endParaRPr lang="en-US" sz="2400" dirty="0"/>
          </a:p>
        </p:txBody>
      </p:sp>
      <p:pic>
        <p:nvPicPr>
          <p:cNvPr id="3074" name="Picture 2" descr="C:\Users\ammermanm\AppData\Local\Microsoft\Windows\Temporary Internet Files\Content.IE5\CUA42Z3H\MC9000130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TF4QCLA9ELLOUlrENw22o4hJDII-PNtCmhAdtyFzuH54zZmwmjXg:upload.wikimedia.org/wikipedia/commons/4/4f/Credit-ca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006" y="4419599"/>
            <a:ext cx="1476375" cy="11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6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5400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900" dirty="0"/>
              <a:t>Long-term Member </a:t>
            </a:r>
            <a:r>
              <a:rPr lang="en-US" sz="4900" dirty="0" smtClean="0"/>
              <a:t>Retention </a:t>
            </a:r>
            <a:r>
              <a:rPr lang="en-US" sz="4900" dirty="0"/>
              <a:t>Ideas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419600" cy="5334000"/>
          </a:xfrm>
        </p:spPr>
        <p:txBody>
          <a:bodyPr/>
          <a:lstStyle/>
          <a:p>
            <a:pPr eaLnBrk="1" hangingPunct="1"/>
            <a:r>
              <a:rPr lang="en-US" sz="2400" dirty="0"/>
              <a:t>Feedback after meetings</a:t>
            </a:r>
          </a:p>
          <a:p>
            <a:pPr eaLnBrk="1" hangingPunct="1"/>
            <a:r>
              <a:rPr lang="en-US" sz="2400" dirty="0"/>
              <a:t>Annual report</a:t>
            </a:r>
          </a:p>
          <a:p>
            <a:pPr eaLnBrk="1" hangingPunct="1"/>
            <a:r>
              <a:rPr lang="en-US" sz="2400" dirty="0"/>
              <a:t>Committee involvement</a:t>
            </a:r>
          </a:p>
          <a:p>
            <a:pPr eaLnBrk="1" hangingPunct="1"/>
            <a:r>
              <a:rPr lang="en-US" sz="2400" dirty="0"/>
              <a:t>Communicate in preferred manner</a:t>
            </a:r>
          </a:p>
          <a:p>
            <a:pPr eaLnBrk="1" hangingPunct="1"/>
            <a:r>
              <a:rPr lang="en-US" sz="2400" dirty="0"/>
              <a:t>Anniversary letters</a:t>
            </a:r>
            <a:r>
              <a:rPr lang="en-US" dirty="0" smtClean="0">
                <a:latin typeface="Arial" charset="0"/>
              </a:rPr>
              <a:t>	</a:t>
            </a:r>
          </a:p>
          <a:p>
            <a:r>
              <a:rPr lang="en-US" dirty="0"/>
              <a:t>PLASTIC – Accept Credit Cards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81000"/>
            <a:ext cx="4267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Phone calls</a:t>
            </a:r>
          </a:p>
          <a:p>
            <a:pPr eaLnBrk="1" hangingPunct="1"/>
            <a:r>
              <a:rPr lang="en-US" sz="2400" dirty="0"/>
              <a:t>Reward members who participate in membership drives</a:t>
            </a:r>
          </a:p>
          <a:p>
            <a:pPr eaLnBrk="1" hangingPunct="1"/>
            <a:r>
              <a:rPr lang="en-US" sz="2400" dirty="0"/>
              <a:t>Add social events to activities.  All business is dull!!!</a:t>
            </a:r>
          </a:p>
          <a:p>
            <a:pPr eaLnBrk="1" hangingPunct="1"/>
            <a:r>
              <a:rPr lang="en-US" sz="2400" dirty="0"/>
              <a:t>Exit phone calls</a:t>
            </a:r>
          </a:p>
        </p:txBody>
      </p:sp>
      <p:pic>
        <p:nvPicPr>
          <p:cNvPr id="2050" name="Picture 2" descr="C:\Users\ammermanm\AppData\Local\Microsoft\Windows\Temporary Internet Files\Content.IE5\VYPI499M\MC9001160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58384"/>
            <a:ext cx="1794053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TF4QCLA9ELLOUlrENw22o4hJDII-PNtCmhAdtyFzuH54zZmwmjXg:upload.wikimedia.org/wikipedia/commons/4/4f/Credit-ca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8078" y="533400"/>
            <a:ext cx="1476375" cy="11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2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3152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900" dirty="0" smtClean="0"/>
              <a:t>Fill Your Bucket</a:t>
            </a:r>
            <a:endParaRPr lang="en-US" sz="49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572" y="589984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Keep doing for Existing Members what you’ve done for New Members</a:t>
            </a:r>
          </a:p>
          <a:p>
            <a:pPr eaLnBrk="1" hangingPunct="1"/>
            <a:r>
              <a:rPr lang="en-US" dirty="0" smtClean="0"/>
              <a:t>Continue </a:t>
            </a:r>
            <a:r>
              <a:rPr lang="en-US" dirty="0"/>
              <a:t>to </a:t>
            </a:r>
            <a:r>
              <a:rPr lang="en-US" dirty="0" smtClean="0"/>
              <a:t>convey to </a:t>
            </a:r>
            <a:r>
              <a:rPr lang="en-US" dirty="0"/>
              <a:t>them </a:t>
            </a:r>
            <a:r>
              <a:rPr lang="en-US" dirty="0" smtClean="0"/>
              <a:t>that their membership and contributions are valued </a:t>
            </a:r>
            <a:r>
              <a:rPr lang="en-US" dirty="0"/>
              <a:t>year after year</a:t>
            </a:r>
          </a:p>
          <a:p>
            <a:pPr eaLnBrk="1" hangingPunct="1"/>
            <a:r>
              <a:rPr lang="en-US" dirty="0" smtClean="0"/>
              <a:t>Provide </a:t>
            </a:r>
            <a:r>
              <a:rPr lang="en-US" dirty="0"/>
              <a:t>ongoing attention, communication and </a:t>
            </a:r>
            <a:r>
              <a:rPr lang="en-US" dirty="0" smtClean="0"/>
              <a:t>involvement</a:t>
            </a:r>
          </a:p>
          <a:p>
            <a:pPr eaLnBrk="1" hangingPunct="1"/>
            <a:r>
              <a:rPr lang="en-US" dirty="0" smtClean="0"/>
              <a:t>Everyone is Important!!!</a:t>
            </a:r>
            <a:endParaRPr lang="en-US" dirty="0"/>
          </a:p>
        </p:txBody>
      </p:sp>
      <p:pic>
        <p:nvPicPr>
          <p:cNvPr id="5122" name="Picture 2" descr="C:\Users\ammermanm\AppData\Local\Microsoft\Windows\Temporary Internet Files\Content.IE5\MXDUGR43\MC9002503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670772" cy="22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37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ACT NOW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working on your Recruitment and Retention Plan</a:t>
            </a:r>
          </a:p>
          <a:p>
            <a:r>
              <a:rPr lang="en-US" dirty="0" smtClean="0"/>
              <a:t>Conduct Focus Groups</a:t>
            </a:r>
          </a:p>
          <a:p>
            <a:r>
              <a:rPr lang="en-US" dirty="0" smtClean="0"/>
              <a:t>Find out Why People Join</a:t>
            </a:r>
          </a:p>
          <a:p>
            <a:r>
              <a:rPr lang="en-US" dirty="0" smtClean="0"/>
              <a:t>Find out Why Members Leave</a:t>
            </a:r>
          </a:p>
          <a:p>
            <a:r>
              <a:rPr lang="en-US" dirty="0" smtClean="0"/>
              <a:t>Be the Glue!</a:t>
            </a:r>
            <a:endParaRPr lang="en-US" dirty="0"/>
          </a:p>
          <a:p>
            <a:r>
              <a:rPr lang="en-US" dirty="0" smtClean="0"/>
              <a:t>Loyalty is built by providing VALUE!  </a:t>
            </a:r>
          </a:p>
          <a:p>
            <a:r>
              <a:rPr lang="en-US" dirty="0" smtClean="0"/>
              <a:t>You need to consistently evaluate what you are doing well, what you could do better, and </a:t>
            </a:r>
            <a:r>
              <a:rPr lang="en-US" b="1" u="sng" dirty="0" smtClean="0"/>
              <a:t>PLAN – DO – CHECK – ACT.</a:t>
            </a:r>
          </a:p>
          <a:p>
            <a:r>
              <a:rPr lang="en-US" dirty="0" smtClean="0"/>
              <a:t>REMEMBER – Members don’t need us – We NEED them!</a:t>
            </a:r>
          </a:p>
          <a:p>
            <a:r>
              <a:rPr lang="en-US" dirty="0" smtClean="0"/>
              <a:t>Plug the Holes in your Bucket!</a:t>
            </a:r>
            <a:endParaRPr lang="en-US" dirty="0"/>
          </a:p>
        </p:txBody>
      </p:sp>
      <p:pic>
        <p:nvPicPr>
          <p:cNvPr id="1026" name="Picture 2" descr="C:\Users\ammermanm\AppData\Local\Microsoft\Windows\Temporary Internet Files\Content.IE5\MXDUGR43\MC900280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263366" cy="20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Comments or Ideas</a:t>
            </a:r>
          </a:p>
          <a:p>
            <a:r>
              <a:rPr lang="en-US" dirty="0" smtClean="0"/>
              <a:t>Things that have worked for you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Where there was a HOLE in your Bucket, Make your Bucket WHOLE</a:t>
            </a:r>
          </a:p>
        </p:txBody>
      </p:sp>
    </p:spTree>
    <p:extLst>
      <p:ext uri="{BB962C8B-B14F-4D97-AF65-F5344CB8AC3E}">
        <p14:creationId xmlns:p14="http://schemas.microsoft.com/office/powerpoint/2010/main" xmlns="" val="17958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900" dirty="0"/>
              <a:t>What is the reality?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It is cheaper to retain a member than to recruit a new member.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FACT:</a:t>
            </a:r>
          </a:p>
          <a:p>
            <a:pPr eaLnBrk="1" hangingPunct="1"/>
            <a:r>
              <a:rPr lang="en-US" dirty="0"/>
              <a:t>When a member is lost, two must be recruited to grow</a:t>
            </a:r>
          </a:p>
          <a:p>
            <a:pPr eaLnBrk="1" hangingPunct="1"/>
            <a:r>
              <a:rPr lang="en-US" dirty="0"/>
              <a:t>When a member is retained, new growth occurs with every new recruit</a:t>
            </a:r>
          </a:p>
        </p:txBody>
      </p:sp>
      <p:pic>
        <p:nvPicPr>
          <p:cNvPr id="2" name="Picture 2" descr="C:\Users\ammermanm\AppData\Local\Microsoft\Windows\Temporary Internet Files\Content.IE5\29SFZYC5\MC9002807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582" y="3810000"/>
            <a:ext cx="17138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6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Disposable?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competition from other obligations and activities increasing, disposable income and leisure time at a premium and other challenges, it’s important that you consider the needs of your current membership. </a:t>
            </a:r>
            <a:endParaRPr lang="en-US" dirty="0" smtClean="0"/>
          </a:p>
          <a:p>
            <a:r>
              <a:rPr lang="en-US" dirty="0" smtClean="0"/>
              <a:t>We all need to remember – We NEED our members… Do our members need us?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ammermanm\AppData\Local\Microsoft\Windows\Temporary Internet Files\Content.IE5\CUA42Z3H\MC9002871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934424" cy="21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9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club should have a marketing strategy, and important element of your club’s marketing strategy should be thinking of ways in which you can retain your existing members. </a:t>
            </a:r>
            <a:endParaRPr lang="en-US" dirty="0" smtClean="0"/>
          </a:p>
          <a:p>
            <a:pPr lvl="0"/>
            <a:r>
              <a:rPr lang="en-US" dirty="0"/>
              <a:t>Develop a Recruitment and Retention Plan.  A failure to Plan is a Plan to Fail.   Plan your Recruitment and Retention Strategy. Work your Recruitment and Retention Strategy.  – PLAN YOUR WORK. WORK YOUR PLAN.</a:t>
            </a:r>
          </a:p>
          <a:p>
            <a:endParaRPr lang="en-US" dirty="0"/>
          </a:p>
        </p:txBody>
      </p:sp>
      <p:pic>
        <p:nvPicPr>
          <p:cNvPr id="6146" name="Picture 2" descr="C:\Users\ammermanm\AppData\Local\Microsoft\Windows\Temporary Internet Files\Content.IE5\29SFZYC5\MP9004265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Member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REFER</a:t>
            </a:r>
            <a:endParaRPr lang="en-US" dirty="0"/>
          </a:p>
          <a:p>
            <a:pPr lvl="0"/>
            <a:r>
              <a:rPr lang="en-US" b="1" dirty="0"/>
              <a:t>INFORM</a:t>
            </a:r>
            <a:endParaRPr lang="en-US" dirty="0"/>
          </a:p>
          <a:p>
            <a:pPr lvl="0"/>
            <a:r>
              <a:rPr lang="en-US" b="1" dirty="0"/>
              <a:t>INVITE</a:t>
            </a:r>
            <a:endParaRPr lang="en-US" dirty="0"/>
          </a:p>
          <a:p>
            <a:pPr lvl="0"/>
            <a:r>
              <a:rPr lang="en-US" b="1" dirty="0"/>
              <a:t>INSTALL</a:t>
            </a:r>
            <a:endParaRPr lang="en-US" dirty="0"/>
          </a:p>
          <a:p>
            <a:pPr lvl="0"/>
            <a:r>
              <a:rPr lang="en-US" b="1" dirty="0"/>
              <a:t>ORIENT</a:t>
            </a:r>
            <a:endParaRPr lang="en-US" dirty="0"/>
          </a:p>
          <a:p>
            <a:pPr lvl="0"/>
            <a:r>
              <a:rPr lang="en-US" b="1" dirty="0"/>
              <a:t>EDUCATE</a:t>
            </a:r>
            <a:endParaRPr lang="en-US" dirty="0"/>
          </a:p>
          <a:p>
            <a:r>
              <a:rPr lang="en-US" b="1" dirty="0"/>
              <a:t>INVOLVE</a:t>
            </a:r>
            <a:endParaRPr lang="en-US" dirty="0"/>
          </a:p>
        </p:txBody>
      </p:sp>
      <p:pic>
        <p:nvPicPr>
          <p:cNvPr id="7170" name="Picture 2" descr="C:\Users\ammermanm\AppData\Local\Microsoft\Windows\Temporary Internet Files\Content.IE5\MXDUGR43\MC90044129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2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Involve and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648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For new members, develop a buddy system, pairing up a new member with an existing member who is active, involved and enthusiastic (net necessarily the person who recruited them initially.) Have A Strong Mentoring Program.</a:t>
            </a:r>
          </a:p>
          <a:p>
            <a:pPr lvl="0"/>
            <a:r>
              <a:rPr lang="en-US" dirty="0"/>
              <a:t>Make sure that every member has SOMETHING TO DO AND SOMETHING TO LEARN.</a:t>
            </a:r>
          </a:p>
          <a:p>
            <a:pPr lvl="0"/>
            <a:r>
              <a:rPr lang="en-US" dirty="0"/>
              <a:t>Conduct an Interest Survey on each member. </a:t>
            </a:r>
            <a:endParaRPr lang="en-US" dirty="0" smtClean="0"/>
          </a:p>
          <a:p>
            <a:r>
              <a:rPr lang="en-US" dirty="0"/>
              <a:t>Find Out The Individual Needs Of The </a:t>
            </a:r>
            <a:r>
              <a:rPr lang="en-US" dirty="0" smtClean="0"/>
              <a:t>Members</a:t>
            </a:r>
          </a:p>
          <a:p>
            <a:pPr lvl="0"/>
            <a:r>
              <a:rPr lang="en-US" dirty="0"/>
              <a:t>Actively Listen to members, Practice Clear Thinking, Open-mindedness and Consensus Building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Member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EDUCATE</a:t>
            </a:r>
            <a:endParaRPr lang="en-US" dirty="0"/>
          </a:p>
          <a:p>
            <a:pPr lvl="0"/>
            <a:r>
              <a:rPr lang="en-US" b="1" dirty="0"/>
              <a:t>INVOLVE</a:t>
            </a:r>
            <a:endParaRPr lang="en-US" dirty="0"/>
          </a:p>
          <a:p>
            <a:pPr lvl="0"/>
            <a:r>
              <a:rPr lang="en-US" b="1" dirty="0"/>
              <a:t>ENGAGE</a:t>
            </a:r>
            <a:endParaRPr lang="en-US" dirty="0"/>
          </a:p>
          <a:p>
            <a:pPr lvl="0"/>
            <a:r>
              <a:rPr lang="en-US" b="1" dirty="0"/>
              <a:t>ENTERTAIN</a:t>
            </a:r>
            <a:endParaRPr lang="en-US" dirty="0"/>
          </a:p>
          <a:p>
            <a:pPr lvl="0"/>
            <a:r>
              <a:rPr lang="en-US" b="1" dirty="0"/>
              <a:t>COMMUNICATE</a:t>
            </a:r>
            <a:endParaRPr lang="en-US" dirty="0"/>
          </a:p>
          <a:p>
            <a:pPr lvl="0"/>
            <a:r>
              <a:rPr lang="en-US" b="1" dirty="0"/>
              <a:t>VALUE</a:t>
            </a:r>
            <a:endParaRPr lang="en-US" dirty="0"/>
          </a:p>
          <a:p>
            <a:pPr lvl="0"/>
            <a:r>
              <a:rPr lang="en-US" b="1" dirty="0"/>
              <a:t>RECOGNIZE</a:t>
            </a:r>
            <a:endParaRPr lang="en-US" dirty="0"/>
          </a:p>
          <a:p>
            <a:pPr lvl="0"/>
            <a:r>
              <a:rPr lang="en-US" b="1" dirty="0"/>
              <a:t>RETAIN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ammermanm\AppData\Local\Microsoft\Windows\Temporary Internet Files\Content.IE5\VYPI499M\MP9004439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2258568" cy="33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3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Ask each Member what they think their Skill Sets and Challenges are, and then build on them!</a:t>
            </a:r>
          </a:p>
          <a:p>
            <a:pPr lvl="0"/>
            <a:r>
              <a:rPr lang="en-US" dirty="0"/>
              <a:t>Be Warm, Smile A Lot and Always say Hi!</a:t>
            </a:r>
          </a:p>
          <a:p>
            <a:r>
              <a:rPr lang="en-US" dirty="0"/>
              <a:t>Get To Know Each Member </a:t>
            </a:r>
            <a:r>
              <a:rPr lang="en-US" dirty="0" smtClean="0"/>
              <a:t>Individually</a:t>
            </a:r>
          </a:p>
          <a:p>
            <a:pPr lvl="0"/>
            <a:r>
              <a:rPr lang="en-US" dirty="0"/>
              <a:t>Call a Member by Name. We Love to Hear Our Name</a:t>
            </a:r>
          </a:p>
          <a:p>
            <a:pPr lvl="0"/>
            <a:r>
              <a:rPr lang="en-US" dirty="0"/>
              <a:t>Learn To Laugh, Smile, Add Humor Where Appropriate</a:t>
            </a:r>
          </a:p>
          <a:p>
            <a:r>
              <a:rPr lang="en-US" dirty="0"/>
              <a:t>Show That You Care. Let members know you care about their goals in the </a:t>
            </a:r>
            <a:r>
              <a:rPr lang="en-US" dirty="0" smtClean="0"/>
              <a:t>Club</a:t>
            </a:r>
          </a:p>
          <a:p>
            <a:pPr lvl="0"/>
            <a:r>
              <a:rPr lang="en-US" dirty="0"/>
              <a:t>Treat Others With Dignity And Respect</a:t>
            </a:r>
          </a:p>
          <a:p>
            <a:pPr lvl="0"/>
            <a:r>
              <a:rPr lang="en-US" dirty="0"/>
              <a:t>Promote A Positive And Encouraging Environment</a:t>
            </a:r>
          </a:p>
          <a:p>
            <a:endParaRPr lang="en-US" dirty="0"/>
          </a:p>
        </p:txBody>
      </p:sp>
      <p:pic>
        <p:nvPicPr>
          <p:cNvPr id="13314" name="Picture 2" descr="C:\Users\ammermanm\AppData\Local\Microsoft\Windows\Temporary Internet Files\Content.IE5\MXDUGR43\MP90040547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646" y="4419599"/>
            <a:ext cx="2590800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11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56&quot;&gt;&lt;object type=&quot;3&quot; unique_id=&quot;12157&quot;&gt;&lt;property id=&quot;20148&quot; value=&quot;5&quot;/&gt;&lt;property id=&quot;20300&quot; value=&quot;Slide 1 - &amp;quot;Is there a Hole in your Bucket?&amp;quot;&quot;/&gt;&lt;property id=&quot;20307&quot; value=&quot;256&quot;/&gt;&lt;/object&gt;&lt;object type=&quot;3&quot; unique_id=&quot;12158&quot;&gt;&lt;property id=&quot;20148&quot; value=&quot;5&quot;/&gt;&lt;property id=&quot;20300&quot; value=&quot;Slide 2 - &amp;quot;Hole in the Bucket – Add 1, Lose 2&amp;quot;&quot;/&gt;&lt;property id=&quot;20307&quot; value=&quot;257&quot;/&gt;&lt;/object&gt;&lt;object type=&quot;3&quot; unique_id=&quot;12159&quot;&gt;&lt;property id=&quot;20148&quot; value=&quot;5&quot;/&gt;&lt;property id=&quot;20300&quot; value=&quot;Slide 4 - &amp;quot;Are We Disposable?&amp;quot;&quot;/&gt;&lt;property id=&quot;20307&quot; value=&quot;262&quot;/&gt;&lt;/object&gt;&lt;object type=&quot;3&quot; unique_id=&quot;12160&quot;&gt;&lt;property id=&quot;20148&quot; value=&quot;5&quot;/&gt;&lt;property id=&quot;20300&quot; value=&quot;Slide 5 - &amp;quot;Strategy&amp;quot;&quot;/&gt;&lt;property id=&quot;20307&quot; value=&quot;260&quot;/&gt;&lt;/object&gt;&lt;object type=&quot;3&quot; unique_id=&quot;12161&quot;&gt;&lt;property id=&quot;20148&quot; value=&quot;5&quot;/&gt;&lt;property id=&quot;20300&quot; value=&quot;Slide 6 - &amp;quot;New Member Action Steps&amp;quot;&quot;/&gt;&lt;property id=&quot;20307&quot; value=&quot;258&quot;/&gt;&lt;/object&gt;&lt;object type=&quot;3&quot; unique_id=&quot;12162&quot;&gt;&lt;property id=&quot;20148&quot; value=&quot;5&quot;/&gt;&lt;property id=&quot;20300&quot; value=&quot;Slide 7 - &amp;quot;Involve and Understand&amp;quot;&quot;/&gt;&lt;property id=&quot;20307&quot; value=&quot;270&quot;/&gt;&lt;/object&gt;&lt;object type=&quot;3&quot; unique_id=&quot;12163&quot;&gt;&lt;property id=&quot;20148&quot; value=&quot;5&quot;/&gt;&lt;property id=&quot;20300&quot; value=&quot;Slide 8 - &amp;quot;Existing Member Action Steps&amp;quot;&quot;/&gt;&lt;property id=&quot;20307&quot; value=&quot;259&quot;/&gt;&lt;/object&gt;&lt;object type=&quot;3&quot; unique_id=&quot;12164&quot;&gt;&lt;property id=&quot;20148&quot; value=&quot;5&quot;/&gt;&lt;property id=&quot;20300&quot; value=&quot;Slide 9 - &amp;quot;Value Them&amp;quot;&quot;/&gt;&lt;property id=&quot;20307&quot; value=&quot;271&quot;/&gt;&lt;/object&gt;&lt;object type=&quot;3&quot; unique_id=&quot;12165&quot;&gt;&lt;property id=&quot;20148&quot; value=&quot;5&quot;/&gt;&lt;property id=&quot;20300&quot; value=&quot;Slide 10 - &amp;quot;The Warning Signs&amp;quot;&quot;/&gt;&lt;property id=&quot;20307&quot; value=&quot;263&quot;/&gt;&lt;/object&gt;&lt;object type=&quot;3&quot; unique_id=&quot;12166&quot;&gt;&lt;property id=&quot;20148&quot; value=&quot;5&quot;/&gt;&lt;property id=&quot;20300&quot; value=&quot;Slide 12 - &amp;quot;We Need Our Members&amp;quot;&quot;/&gt;&lt;property id=&quot;20307&quot; value=&quot;264&quot;/&gt;&lt;/object&gt;&lt;object type=&quot;3&quot; unique_id=&quot;12167&quot;&gt;&lt;property id=&quot;20148&quot; value=&quot;5&quot;/&gt;&lt;property id=&quot;20300&quot; value=&quot;Slide 13 - &amp;quot;We Value Our Members&amp;quot;&quot;/&gt;&lt;property id=&quot;20307&quot; value=&quot;265&quot;/&gt;&lt;/object&gt;&lt;object type=&quot;3&quot; unique_id=&quot;12168&quot;&gt;&lt;property id=&quot;20148&quot; value=&quot;5&quot;/&gt;&lt;property id=&quot;20300&quot; value=&quot;Slide 14 - &amp;quot;Celebrate Your Members&amp;quot;&quot;/&gt;&lt;property id=&quot;20307&quot; value=&quot;269&quot;/&gt;&lt;/object&gt;&lt;object type=&quot;3&quot; unique_id=&quot;12169&quot;&gt;&lt;property id=&quot;20148&quot; value=&quot;5&quot;/&gt;&lt;property id=&quot;20300&quot; value=&quot;Slide 15 - &amp;quot;Personal Follow Up&amp;quot;&quot;/&gt;&lt;property id=&quot;20307&quot; value=&quot;266&quot;/&gt;&lt;/object&gt;&lt;object type=&quot;3&quot; unique_id=&quot;12170&quot;&gt;&lt;property id=&quot;20148&quot; value=&quot;5&quot;/&gt;&lt;property id=&quot;20300&quot; value=&quot;Slide 16 - &amp;quot;Communicate&amp;quot;&quot;/&gt;&lt;property id=&quot;20307&quot; value=&quot;268&quot;/&gt;&lt;/object&gt;&lt;object type=&quot;3&quot; unique_id=&quot;12171&quot;&gt;&lt;property id=&quot;20148&quot; value=&quot;5&quot;/&gt;&lt;property id=&quot;20300&quot; value=&quot;Slide 17 - &amp;quot;Go Back to the Well&amp;quot;&quot;/&gt;&lt;property id=&quot;20307&quot; value=&quot;267&quot;/&gt;&lt;/object&gt;&lt;object type=&quot;3&quot; unique_id=&quot;12172&quot;&gt;&lt;property id=&quot;20148&quot; value=&quot;5&quot;/&gt;&lt;property id=&quot;20300&quot; value=&quot;Slide 18 - &amp;quot;Deal with Issues&amp;quot;&quot;/&gt;&lt;property id=&quot;20307&quot; value=&quot;272&quot;/&gt;&lt;/object&gt;&lt;object type=&quot;3&quot; unique_id=&quot;12173&quot;&gt;&lt;property id=&quot;20148&quot; value=&quot;5&quot;/&gt;&lt;property id=&quot;20300&quot; value=&quot;Slide 19 - &amp;quot;Get Support From The Families&amp;quot;&quot;/&gt;&lt;property id=&quot;20307&quot; value=&quot;273&quot;/&gt;&lt;/object&gt;&lt;object type=&quot;3&quot; unique_id=&quot;12193&quot;&gt;&lt;property id=&quot;20148&quot; value=&quot;5&quot;/&gt;&lt;property id=&quot;20300&quot; value=&quot;Slide 3 - &amp;quot;What is the reality?&amp;quot;&quot;/&gt;&lt;property id=&quot;20307&quot; value=&quot;274&quot;/&gt;&lt;/object&gt;&lt;object type=&quot;3&quot; unique_id=&quot;12194&quot;&gt;&lt;property id=&quot;20148&quot; value=&quot;5&quot;/&gt;&lt;property id=&quot;20300&quot; value=&quot;Slide 20 - &amp;quot;New Member Retention Ideas&amp;quot;&quot;/&gt;&lt;property id=&quot;20307&quot; value=&quot;277&quot;/&gt;&lt;/object&gt;&lt;object type=&quot;3&quot; unique_id=&quot;12195&quot;&gt;&lt;property id=&quot;20148&quot; value=&quot;5&quot;/&gt;&lt;property id=&quot;20300&quot; value=&quot;Slide 22 - &amp;quot;Fill Your Bucket&amp;quot;&quot;/&gt;&lt;property id=&quot;20307&quot; value=&quot;276&quot;/&gt;&lt;/object&gt;&lt;object type=&quot;3&quot; unique_id=&quot;12196&quot;&gt;&lt;property id=&quot;20148&quot; value=&quot;5&quot;/&gt;&lt;property id=&quot;20300&quot; value=&quot;Slide 21 - &amp;quot;Long-term Member Retention Ideas&amp;quot;&quot;/&gt;&lt;property id=&quot;20307&quot; value=&quot;278&quot;/&gt;&lt;/object&gt;&lt;object type=&quot;3&quot; unique_id=&quot;12197&quot;&gt;&lt;property id=&quot;20148&quot; value=&quot;5&quot;/&gt;&lt;property id=&quot;20300&quot; value=&quot;Slide 23 - &amp;quot;ACT NOW&amp;quot;&quot;/&gt;&lt;property id=&quot;20307&quot; value=&quot;275&quot;/&gt;&lt;/object&gt;&lt;object type=&quot;3&quot; unique_id=&quot;12270&quot;&gt;&lt;property id=&quot;20148&quot; value=&quot;5&quot;/&gt;&lt;property id=&quot;20300&quot; value=&quot;Slide 11 - &amp;quot;Reasons for Non-Renewal&amp;quot;&quot;/&gt;&lt;property id=&quot;20307&quot; value=&quot;279&quot;/&gt;&lt;/object&gt;&lt;object type=&quot;3&quot; unique_id=&quot;12347&quot;&gt;&lt;property id=&quot;20148&quot; value=&quot;5&quot;/&gt;&lt;property id=&quot;20300&quot; value=&quot;Slide 24 - &amp;quot;Questions&amp;quot;&quot;/&gt;&lt;property id=&quot;20307&quot; value=&quot;280&quot;/&gt;&lt;/object&gt;&lt;/object&gt;&lt;object type=&quot;8&quot; unique_id=&quot;1219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</TotalTime>
  <Words>1218</Words>
  <Application>Microsoft Office PowerPoint</Application>
  <PresentationFormat>On-screen Show (4:3)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Is there a Hole in your Bucket?</vt:lpstr>
      <vt:lpstr>Hole in the Bucket – Add 1, Lose 2</vt:lpstr>
      <vt:lpstr>What is the reality?</vt:lpstr>
      <vt:lpstr>Are We Disposable?</vt:lpstr>
      <vt:lpstr>Strategy</vt:lpstr>
      <vt:lpstr>New Member Action Steps</vt:lpstr>
      <vt:lpstr>Involve and Understand</vt:lpstr>
      <vt:lpstr>Existing Member Action Steps</vt:lpstr>
      <vt:lpstr>Value Them</vt:lpstr>
      <vt:lpstr>The Warning Signs</vt:lpstr>
      <vt:lpstr>Reasons for Non-Renewal</vt:lpstr>
      <vt:lpstr>We Need Our Members</vt:lpstr>
      <vt:lpstr>We Value Our Members</vt:lpstr>
      <vt:lpstr>Celebrate Your Members</vt:lpstr>
      <vt:lpstr>Personal Follow Up</vt:lpstr>
      <vt:lpstr>Communicate</vt:lpstr>
      <vt:lpstr>Go Back to the Well</vt:lpstr>
      <vt:lpstr>Deal with Issues</vt:lpstr>
      <vt:lpstr>Get Support From The Families</vt:lpstr>
      <vt:lpstr>New Member Retention Ideas</vt:lpstr>
      <vt:lpstr>Long-term Member Retention Ideas</vt:lpstr>
      <vt:lpstr>Fill Your Bucket</vt:lpstr>
      <vt:lpstr>ACT NOW</vt:lpstr>
      <vt:lpstr>Questions</vt:lpstr>
    </vt:vector>
  </TitlesOfParts>
  <Company>Laramie County School District #1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 Hole in your Bucket?</dc:title>
  <dc:creator>LCSD1</dc:creator>
  <cp:lastModifiedBy>Deidre Boysen</cp:lastModifiedBy>
  <cp:revision>30</cp:revision>
  <dcterms:created xsi:type="dcterms:W3CDTF">2013-01-11T18:36:40Z</dcterms:created>
  <dcterms:modified xsi:type="dcterms:W3CDTF">2013-04-15T16:14:39Z</dcterms:modified>
</cp:coreProperties>
</file>