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257" r:id="rId2"/>
    <p:sldId id="258" r:id="rId3"/>
    <p:sldId id="260" r:id="rId4"/>
    <p:sldId id="259" r:id="rId5"/>
    <p:sldId id="261" r:id="rId6"/>
    <p:sldId id="262" r:id="rId7"/>
    <p:sldId id="264" r:id="rId8"/>
    <p:sldId id="263" r:id="rId9"/>
    <p:sldId id="265" r:id="rId10"/>
    <p:sldId id="271" r:id="rId11"/>
    <p:sldId id="272" r:id="rId12"/>
    <p:sldId id="266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FFFF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053" y="-1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4D363A-DEF5-4EF5-9C1A-78E0957C26B8}" type="datetimeFigureOut">
              <a:rPr lang="en-US" smtClean="0"/>
              <a:t>9/10/2014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5C7290-611F-4FA5-8A44-20CD4DC03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481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879A9-04C5-40D0-A1A4-A41DDCE43007}" type="datetimeFigureOut">
              <a:rPr lang="en-US" smtClean="0"/>
              <a:t>9/10/2014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C3420-BB8D-4205-9991-019113E8B4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879A9-04C5-40D0-A1A4-A41DDCE43007}" type="datetimeFigureOut">
              <a:rPr lang="en-US" smtClean="0"/>
              <a:t>9/10/2014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C3420-BB8D-4205-9991-019113E8B4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879A9-04C5-40D0-A1A4-A41DDCE43007}" type="datetimeFigureOut">
              <a:rPr lang="en-US" smtClean="0"/>
              <a:t>9/10/2014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C3420-BB8D-4205-9991-019113E8B4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879A9-04C5-40D0-A1A4-A41DDCE43007}" type="datetimeFigureOut">
              <a:rPr lang="en-US" smtClean="0"/>
              <a:t>9/10/2014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C3420-BB8D-4205-9991-019113E8B4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879A9-04C5-40D0-A1A4-A41DDCE43007}" type="datetimeFigureOut">
              <a:rPr lang="en-US" smtClean="0"/>
              <a:t>9/10/2014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C3420-BB8D-4205-9991-019113E8B4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879A9-04C5-40D0-A1A4-A41DDCE43007}" type="datetimeFigureOut">
              <a:rPr lang="en-US" smtClean="0"/>
              <a:t>9/10/2014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C3420-BB8D-4205-9991-019113E8B4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2" y="1812927"/>
            <a:ext cx="34712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1812927"/>
            <a:ext cx="347127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879A9-04C5-40D0-A1A4-A41DDCE43007}" type="datetimeFigureOut">
              <a:rPr lang="en-US" smtClean="0"/>
              <a:t>9/10/2014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C3420-BB8D-4205-9991-019113E8B4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879A9-04C5-40D0-A1A4-A41DDCE43007}" type="datetimeFigureOut">
              <a:rPr lang="en-US" smtClean="0"/>
              <a:t>9/10/2014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C3420-BB8D-4205-9991-019113E8B4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879A9-04C5-40D0-A1A4-A41DDCE43007}" type="datetimeFigureOut">
              <a:rPr lang="en-US" smtClean="0"/>
              <a:t>9/10/2014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C3420-BB8D-4205-9991-019113E8B4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879A9-04C5-40D0-A1A4-A41DDCE43007}" type="datetimeFigureOut">
              <a:rPr lang="en-US" smtClean="0"/>
              <a:t>9/10/2014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C3420-BB8D-4205-9991-019113E8B4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1387058"/>
            <a:ext cx="3297953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3" y="2500312"/>
            <a:ext cx="3297954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879A9-04C5-40D0-A1A4-A41DDCE43007}" type="datetimeFigureOut">
              <a:rPr lang="en-US" smtClean="0"/>
              <a:t>9/10/2014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C3420-BB8D-4205-9991-019113E8B42D}" type="slidenum">
              <a:rPr lang="en-US" smtClean="0"/>
              <a:t>‹#›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4516154" y="994387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674192" y="1601512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/>
          <p:cNvSpPr>
            <a:spLocks noChangeAspect="1"/>
          </p:cNvSpPr>
          <p:nvPr/>
        </p:nvSpPr>
        <p:spPr>
          <a:xfrm>
            <a:off x="-69625" y="4042576"/>
            <a:ext cx="1743945" cy="1909234"/>
          </a:xfrm>
          <a:custGeom>
            <a:avLst/>
            <a:gdLst/>
            <a:ahLst/>
            <a:cxnLst/>
            <a:rect l="l" t="t" r="r" b="b"/>
            <a:pathLst>
              <a:path w="1743945" h="1909234">
                <a:moveTo>
                  <a:pt x="789328" y="0"/>
                </a:moveTo>
                <a:cubicBezTo>
                  <a:pt x="1316548" y="0"/>
                  <a:pt x="1743945" y="427397"/>
                  <a:pt x="1743945" y="954617"/>
                </a:cubicBezTo>
                <a:cubicBezTo>
                  <a:pt x="1743945" y="1481837"/>
                  <a:pt x="1316548" y="1909234"/>
                  <a:pt x="789328" y="1909234"/>
                </a:cubicBezTo>
                <a:cubicBezTo>
                  <a:pt x="461080" y="1909234"/>
                  <a:pt x="171527" y="1743562"/>
                  <a:pt x="0" y="1491086"/>
                </a:cubicBezTo>
                <a:lnTo>
                  <a:pt x="0" y="418149"/>
                </a:lnTo>
                <a:cubicBezTo>
                  <a:pt x="171527" y="165673"/>
                  <a:pt x="461080" y="0"/>
                  <a:pt x="789328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520638" y="1095310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1878729" y="28293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520637" y="5729135"/>
            <a:ext cx="1909234" cy="1193756"/>
          </a:xfrm>
          <a:custGeom>
            <a:avLst/>
            <a:gdLst/>
            <a:ahLst/>
            <a:cxnLst/>
            <a:rect l="l" t="t" r="r" b="b"/>
            <a:pathLst>
              <a:path w="1909234" h="1193756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037305"/>
                  <a:pt x="1898721" y="1117537"/>
                  <a:pt x="1877819" y="1193756"/>
                </a:cubicBezTo>
                <a:lnTo>
                  <a:pt x="31415" y="1193756"/>
                </a:lnTo>
                <a:cubicBezTo>
                  <a:pt x="10513" y="1117537"/>
                  <a:pt x="0" y="103730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-46711" y="-61709"/>
            <a:ext cx="1449107" cy="1677064"/>
          </a:xfrm>
          <a:custGeom>
            <a:avLst/>
            <a:gdLst/>
            <a:ahLst/>
            <a:cxnLst/>
            <a:rect l="l" t="t" r="r" b="b"/>
            <a:pathLst>
              <a:path w="1449107" h="1677064">
                <a:moveTo>
                  <a:pt x="0" y="0"/>
                </a:moveTo>
                <a:lnTo>
                  <a:pt x="1112019" y="0"/>
                </a:lnTo>
                <a:cubicBezTo>
                  <a:pt x="1319407" y="171874"/>
                  <a:pt x="1449107" y="432014"/>
                  <a:pt x="1449107" y="722447"/>
                </a:cubicBezTo>
                <a:cubicBezTo>
                  <a:pt x="1449107" y="1249667"/>
                  <a:pt x="1021710" y="1677064"/>
                  <a:pt x="494490" y="1677064"/>
                </a:cubicBezTo>
                <a:cubicBezTo>
                  <a:pt x="313232" y="1677064"/>
                  <a:pt x="143772" y="1626546"/>
                  <a:pt x="0" y="1537872"/>
                </a:cubicBezTo>
                <a:close/>
              </a:path>
            </a:pathLst>
          </a:custGeom>
          <a:solidFill>
            <a:schemeClr val="tx2">
              <a:lumMod val="75000"/>
              <a:alpha val="14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924113" y="-16162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0" y="66073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7497531" y="-61709"/>
            <a:ext cx="1694467" cy="1677064"/>
          </a:xfrm>
          <a:custGeom>
            <a:avLst/>
            <a:gdLst/>
            <a:ahLst/>
            <a:cxnLst/>
            <a:rect l="l" t="t" r="r" b="b"/>
            <a:pathLst>
              <a:path w="1694467" h="1677064">
                <a:moveTo>
                  <a:pt x="337088" y="0"/>
                </a:moveTo>
                <a:lnTo>
                  <a:pt x="1573463" y="0"/>
                </a:lnTo>
                <a:cubicBezTo>
                  <a:pt x="1618202" y="37449"/>
                  <a:pt x="1658454" y="79950"/>
                  <a:pt x="1694467" y="126010"/>
                </a:cubicBezTo>
                <a:lnTo>
                  <a:pt x="1694467" y="1318884"/>
                </a:lnTo>
                <a:cubicBezTo>
                  <a:pt x="1522840" y="1538397"/>
                  <a:pt x="1254922" y="1677064"/>
                  <a:pt x="954617" y="1677064"/>
                </a:cubicBezTo>
                <a:cubicBezTo>
                  <a:pt x="427397" y="1677064"/>
                  <a:pt x="0" y="1249667"/>
                  <a:pt x="0" y="722447"/>
                </a:cubicBezTo>
                <a:cubicBezTo>
                  <a:pt x="0" y="432014"/>
                  <a:pt x="129700" y="171874"/>
                  <a:pt x="33708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4" name="Oval 133"/>
          <p:cNvSpPr>
            <a:spLocks noChangeAspect="1"/>
          </p:cNvSpPr>
          <p:nvPr/>
        </p:nvSpPr>
        <p:spPr>
          <a:xfrm>
            <a:off x="6117502" y="-61708"/>
            <a:ext cx="1909234" cy="1705448"/>
          </a:xfrm>
          <a:custGeom>
            <a:avLst/>
            <a:gdLst/>
            <a:ahLst/>
            <a:cxnLst/>
            <a:rect l="l" t="t" r="r" b="b"/>
            <a:pathLst>
              <a:path w="1909234" h="1705448">
                <a:moveTo>
                  <a:pt x="371490" y="0"/>
                </a:moveTo>
                <a:lnTo>
                  <a:pt x="1537745" y="0"/>
                </a:lnTo>
                <a:cubicBezTo>
                  <a:pt x="1764760" y="171517"/>
                  <a:pt x="1909234" y="444302"/>
                  <a:pt x="1909234" y="750831"/>
                </a:cubicBezTo>
                <a:cubicBezTo>
                  <a:pt x="1909234" y="1278051"/>
                  <a:pt x="1481837" y="1705448"/>
                  <a:pt x="954617" y="1705448"/>
                </a:cubicBezTo>
                <a:cubicBezTo>
                  <a:pt x="427397" y="1705448"/>
                  <a:pt x="0" y="1278051"/>
                  <a:pt x="0" y="750831"/>
                </a:cubicBezTo>
                <a:cubicBezTo>
                  <a:pt x="0" y="444302"/>
                  <a:pt x="144474" y="171517"/>
                  <a:pt x="37149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5" name="Oval 134"/>
          <p:cNvSpPr>
            <a:spLocks noChangeAspect="1"/>
          </p:cNvSpPr>
          <p:nvPr/>
        </p:nvSpPr>
        <p:spPr>
          <a:xfrm>
            <a:off x="7494454" y="1095309"/>
            <a:ext cx="1697544" cy="1909234"/>
          </a:xfrm>
          <a:custGeom>
            <a:avLst/>
            <a:gdLst/>
            <a:ahLst/>
            <a:cxnLst/>
            <a:rect l="l" t="t" r="r" b="b"/>
            <a:pathLst>
              <a:path w="1697544" h="1909234">
                <a:moveTo>
                  <a:pt x="954617" y="0"/>
                </a:moveTo>
                <a:cubicBezTo>
                  <a:pt x="1256666" y="0"/>
                  <a:pt x="1525952" y="140283"/>
                  <a:pt x="1697544" y="361910"/>
                </a:cubicBezTo>
                <a:lnTo>
                  <a:pt x="1697544" y="1547324"/>
                </a:lnTo>
                <a:cubicBezTo>
                  <a:pt x="1525952" y="1768951"/>
                  <a:pt x="1256666" y="1909234"/>
                  <a:pt x="954617" y="1909234"/>
                </a:cubicBezTo>
                <a:cubicBezTo>
                  <a:pt x="427397" y="1909234"/>
                  <a:pt x="0" y="1481837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8056674" y="5140346"/>
            <a:ext cx="1137194" cy="1759729"/>
          </a:xfrm>
          <a:custGeom>
            <a:avLst/>
            <a:gdLst/>
            <a:ahLst/>
            <a:cxnLst/>
            <a:rect l="l" t="t" r="r" b="b"/>
            <a:pathLst>
              <a:path w="1137194" h="1759729">
                <a:moveTo>
                  <a:pt x="954617" y="0"/>
                </a:moveTo>
                <a:cubicBezTo>
                  <a:pt x="1017088" y="0"/>
                  <a:pt x="1078157" y="6001"/>
                  <a:pt x="1137194" y="17897"/>
                </a:cubicBezTo>
                <a:lnTo>
                  <a:pt x="1137194" y="1759729"/>
                </a:lnTo>
                <a:lnTo>
                  <a:pt x="443151" y="1759729"/>
                </a:lnTo>
                <a:cubicBezTo>
                  <a:pt x="176544" y="1591075"/>
                  <a:pt x="0" y="1293463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7" name="Oval 136"/>
          <p:cNvSpPr>
            <a:spLocks noChangeAspect="1"/>
          </p:cNvSpPr>
          <p:nvPr/>
        </p:nvSpPr>
        <p:spPr>
          <a:xfrm>
            <a:off x="6661711" y="4362912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8" name="Oval 137"/>
          <p:cNvSpPr>
            <a:spLocks noChangeAspect="1"/>
          </p:cNvSpPr>
          <p:nvPr/>
        </p:nvSpPr>
        <p:spPr>
          <a:xfrm>
            <a:off x="-69625" y="4948766"/>
            <a:ext cx="1353860" cy="1909234"/>
          </a:xfrm>
          <a:custGeom>
            <a:avLst/>
            <a:gdLst/>
            <a:ahLst/>
            <a:cxnLst/>
            <a:rect l="l" t="t" r="r" b="b"/>
            <a:pathLst>
              <a:path w="1353860" h="1909234">
                <a:moveTo>
                  <a:pt x="399243" y="0"/>
                </a:moveTo>
                <a:cubicBezTo>
                  <a:pt x="926463" y="0"/>
                  <a:pt x="1353860" y="427397"/>
                  <a:pt x="1353860" y="954617"/>
                </a:cubicBezTo>
                <a:cubicBezTo>
                  <a:pt x="1353860" y="1481837"/>
                  <a:pt x="926463" y="1909234"/>
                  <a:pt x="399243" y="1909234"/>
                </a:cubicBezTo>
                <a:cubicBezTo>
                  <a:pt x="256544" y="1909234"/>
                  <a:pt x="121158" y="1877924"/>
                  <a:pt x="0" y="1820890"/>
                </a:cubicBezTo>
                <a:lnTo>
                  <a:pt x="0" y="88345"/>
                </a:lnTo>
                <a:cubicBezTo>
                  <a:pt x="121158" y="31311"/>
                  <a:pt x="256544" y="0"/>
                  <a:pt x="399243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9" name="Oval 138"/>
          <p:cNvSpPr>
            <a:spLocks noChangeAspect="1"/>
          </p:cNvSpPr>
          <p:nvPr/>
        </p:nvSpPr>
        <p:spPr>
          <a:xfrm>
            <a:off x="708471" y="479033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0" name="Oval 139"/>
          <p:cNvSpPr>
            <a:spLocks noChangeAspect="1"/>
          </p:cNvSpPr>
          <p:nvPr/>
        </p:nvSpPr>
        <p:spPr>
          <a:xfrm>
            <a:off x="6117503" y="78398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6459053" y="514034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8398204" y="597861"/>
            <a:ext cx="793794" cy="1252918"/>
          </a:xfrm>
          <a:custGeom>
            <a:avLst/>
            <a:gdLst/>
            <a:ahLst/>
            <a:cxnLst/>
            <a:rect l="l" t="t" r="r" b="b"/>
            <a:pathLst>
              <a:path w="793794" h="1252918">
                <a:moveTo>
                  <a:pt x="626459" y="0"/>
                </a:moveTo>
                <a:cubicBezTo>
                  <a:pt x="684682" y="0"/>
                  <a:pt x="741049" y="7943"/>
                  <a:pt x="793794" y="25480"/>
                </a:cubicBezTo>
                <a:lnTo>
                  <a:pt x="793794" y="1227438"/>
                </a:lnTo>
                <a:cubicBezTo>
                  <a:pt x="741049" y="1244975"/>
                  <a:pt x="684682" y="1252918"/>
                  <a:pt x="626459" y="1252918"/>
                </a:cubicBezTo>
                <a:cubicBezTo>
                  <a:pt x="280475" y="1252918"/>
                  <a:pt x="0" y="972443"/>
                  <a:pt x="0" y="626459"/>
                </a:cubicBezTo>
                <a:cubicBezTo>
                  <a:pt x="0" y="280475"/>
                  <a:pt x="280475" y="0"/>
                  <a:pt x="626459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6350100" y="206512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6872127" y="1450645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7219068" y="2049927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7749416" y="2661634"/>
            <a:ext cx="721308" cy="72130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>
            <a:spLocks noChangeAspect="1"/>
          </p:cNvSpPr>
          <p:nvPr/>
        </p:nvSpPr>
        <p:spPr>
          <a:xfrm>
            <a:off x="685054" y="-100976"/>
            <a:ext cx="1193676" cy="697815"/>
          </a:xfrm>
          <a:custGeom>
            <a:avLst/>
            <a:gdLst/>
            <a:ahLst/>
            <a:cxnLst/>
            <a:rect l="l" t="t" r="r" b="b"/>
            <a:pathLst>
              <a:path w="1193676" h="697815">
                <a:moveTo>
                  <a:pt x="10179" y="0"/>
                </a:moveTo>
                <a:lnTo>
                  <a:pt x="1183497" y="0"/>
                </a:lnTo>
                <a:cubicBezTo>
                  <a:pt x="1190746" y="32633"/>
                  <a:pt x="1193676" y="66463"/>
                  <a:pt x="1193676" y="100977"/>
                </a:cubicBezTo>
                <a:cubicBezTo>
                  <a:pt x="1193676" y="430602"/>
                  <a:pt x="926463" y="697815"/>
                  <a:pt x="596838" y="697815"/>
                </a:cubicBezTo>
                <a:cubicBezTo>
                  <a:pt x="267213" y="697815"/>
                  <a:pt x="0" y="430602"/>
                  <a:pt x="0" y="100977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>
            <a:spLocks noChangeAspect="1"/>
          </p:cNvSpPr>
          <p:nvPr/>
        </p:nvSpPr>
        <p:spPr>
          <a:xfrm>
            <a:off x="1502638" y="-100976"/>
            <a:ext cx="1029028" cy="459889"/>
          </a:xfrm>
          <a:custGeom>
            <a:avLst/>
            <a:gdLst/>
            <a:ahLst/>
            <a:cxnLst/>
            <a:rect l="l" t="t" r="r" b="b"/>
            <a:pathLst>
              <a:path w="1029028" h="459889">
                <a:moveTo>
                  <a:pt x="0" y="0"/>
                </a:moveTo>
                <a:lnTo>
                  <a:pt x="1029028" y="0"/>
                </a:lnTo>
                <a:cubicBezTo>
                  <a:pt x="1001386" y="259074"/>
                  <a:pt x="781401" y="459889"/>
                  <a:pt x="514514" y="459889"/>
                </a:cubicBezTo>
                <a:cubicBezTo>
                  <a:pt x="247627" y="459889"/>
                  <a:pt x="27642" y="259074"/>
                  <a:pt x="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>
            <a:spLocks noChangeAspect="1"/>
          </p:cNvSpPr>
          <p:nvPr/>
        </p:nvSpPr>
        <p:spPr>
          <a:xfrm>
            <a:off x="-69624" y="-100976"/>
            <a:ext cx="590263" cy="612289"/>
          </a:xfrm>
          <a:custGeom>
            <a:avLst/>
            <a:gdLst/>
            <a:ahLst/>
            <a:cxnLst/>
            <a:rect l="l" t="t" r="r" b="b"/>
            <a:pathLst>
              <a:path w="590263" h="612289">
                <a:moveTo>
                  <a:pt x="0" y="0"/>
                </a:moveTo>
                <a:lnTo>
                  <a:pt x="581024" y="0"/>
                </a:lnTo>
                <a:cubicBezTo>
                  <a:pt x="587493" y="29611"/>
                  <a:pt x="590263" y="60308"/>
                  <a:pt x="590263" y="91651"/>
                </a:cubicBezTo>
                <a:cubicBezTo>
                  <a:pt x="590263" y="379191"/>
                  <a:pt x="357165" y="612289"/>
                  <a:pt x="69625" y="612289"/>
                </a:cubicBezTo>
                <a:lnTo>
                  <a:pt x="0" y="605270"/>
                </a:ln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>
            <a:spLocks noChangeAspect="1"/>
          </p:cNvSpPr>
          <p:nvPr/>
        </p:nvSpPr>
        <p:spPr>
          <a:xfrm>
            <a:off x="277432" y="4321783"/>
            <a:ext cx="1396887" cy="1396887"/>
          </a:xfrm>
          <a:prstGeom prst="ellipse">
            <a:avLst/>
          </a:pr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>
            <a:spLocks noChangeAspect="1"/>
          </p:cNvSpPr>
          <p:nvPr/>
        </p:nvSpPr>
        <p:spPr>
          <a:xfrm>
            <a:off x="5792131" y="6489965"/>
            <a:ext cx="1115939" cy="443769"/>
          </a:xfrm>
          <a:custGeom>
            <a:avLst/>
            <a:gdLst/>
            <a:ahLst/>
            <a:cxnLst/>
            <a:rect l="l" t="t" r="r" b="b"/>
            <a:pathLst>
              <a:path w="1115939" h="443769">
                <a:moveTo>
                  <a:pt x="557969" y="0"/>
                </a:moveTo>
                <a:cubicBezTo>
                  <a:pt x="830120" y="0"/>
                  <a:pt x="1058049" y="189335"/>
                  <a:pt x="1115939" y="443769"/>
                </a:cubicBezTo>
                <a:lnTo>
                  <a:pt x="0" y="443769"/>
                </a:lnTo>
                <a:cubicBezTo>
                  <a:pt x="57889" y="189335"/>
                  <a:pt x="285818" y="0"/>
                  <a:pt x="55796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>
            <a:spLocks noChangeAspect="1"/>
          </p:cNvSpPr>
          <p:nvPr/>
        </p:nvSpPr>
        <p:spPr>
          <a:xfrm>
            <a:off x="6127999" y="6408840"/>
            <a:ext cx="1237019" cy="524894"/>
          </a:xfrm>
          <a:custGeom>
            <a:avLst/>
            <a:gdLst/>
            <a:ahLst/>
            <a:cxnLst/>
            <a:rect l="l" t="t" r="r" b="b"/>
            <a:pathLst>
              <a:path w="1237019" h="524894">
                <a:moveTo>
                  <a:pt x="618509" y="0"/>
                </a:moveTo>
                <a:cubicBezTo>
                  <a:pt x="930325" y="0"/>
                  <a:pt x="1189147" y="226891"/>
                  <a:pt x="1237019" y="524894"/>
                </a:cubicBezTo>
                <a:lnTo>
                  <a:pt x="0" y="524894"/>
                </a:lnTo>
                <a:cubicBezTo>
                  <a:pt x="47872" y="226891"/>
                  <a:pt x="306694" y="0"/>
                  <a:pt x="61850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>
            <a:spLocks noChangeAspect="1"/>
          </p:cNvSpPr>
          <p:nvPr/>
        </p:nvSpPr>
        <p:spPr>
          <a:xfrm>
            <a:off x="7577655" y="6408841"/>
            <a:ext cx="1211408" cy="524893"/>
          </a:xfrm>
          <a:custGeom>
            <a:avLst/>
            <a:gdLst/>
            <a:ahLst/>
            <a:cxnLst/>
            <a:rect l="l" t="t" r="r" b="b"/>
            <a:pathLst>
              <a:path w="1211408" h="524893">
                <a:moveTo>
                  <a:pt x="605704" y="0"/>
                </a:moveTo>
                <a:cubicBezTo>
                  <a:pt x="914574" y="0"/>
                  <a:pt x="1170243" y="227782"/>
                  <a:pt x="1211408" y="524893"/>
                </a:cubicBezTo>
                <a:lnTo>
                  <a:pt x="0" y="524893"/>
                </a:lnTo>
                <a:cubicBezTo>
                  <a:pt x="41165" y="227782"/>
                  <a:pt x="296834" y="0"/>
                  <a:pt x="605704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11073" y="4941986"/>
            <a:ext cx="611230" cy="61123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-69625" y="6172569"/>
            <a:ext cx="778097" cy="750322"/>
          </a:xfrm>
          <a:custGeom>
            <a:avLst/>
            <a:gdLst/>
            <a:ahLst/>
            <a:cxnLst/>
            <a:rect l="l" t="t" r="r" b="b"/>
            <a:pathLst>
              <a:path w="778097" h="750322">
                <a:moveTo>
                  <a:pt x="261411" y="0"/>
                </a:moveTo>
                <a:cubicBezTo>
                  <a:pt x="546769" y="0"/>
                  <a:pt x="778097" y="231328"/>
                  <a:pt x="778097" y="516686"/>
                </a:cubicBezTo>
                <a:cubicBezTo>
                  <a:pt x="778097" y="601179"/>
                  <a:pt x="757816" y="680934"/>
                  <a:pt x="719843" y="750322"/>
                </a:cubicBezTo>
                <a:lnTo>
                  <a:pt x="0" y="750322"/>
                </a:lnTo>
                <a:lnTo>
                  <a:pt x="0" y="73330"/>
                </a:lnTo>
                <a:cubicBezTo>
                  <a:pt x="75863" y="26083"/>
                  <a:pt x="165591" y="0"/>
                  <a:pt x="26141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-69625" y="5158575"/>
            <a:ext cx="563524" cy="897560"/>
          </a:xfrm>
          <a:custGeom>
            <a:avLst/>
            <a:gdLst/>
            <a:ahLst/>
            <a:cxnLst/>
            <a:rect l="l" t="t" r="r" b="b"/>
            <a:pathLst>
              <a:path w="563524" h="897560">
                <a:moveTo>
                  <a:pt x="114744" y="0"/>
                </a:moveTo>
                <a:cubicBezTo>
                  <a:pt x="362598" y="0"/>
                  <a:pt x="563524" y="200926"/>
                  <a:pt x="563524" y="448780"/>
                </a:cubicBezTo>
                <a:cubicBezTo>
                  <a:pt x="563524" y="696634"/>
                  <a:pt x="362598" y="897560"/>
                  <a:pt x="114744" y="897560"/>
                </a:cubicBezTo>
                <a:cubicBezTo>
                  <a:pt x="74918" y="897560"/>
                  <a:pt x="36304" y="892373"/>
                  <a:pt x="0" y="880900"/>
                </a:cubicBezTo>
                <a:lnTo>
                  <a:pt x="0" y="16661"/>
                </a:lnTo>
                <a:cubicBezTo>
                  <a:pt x="36304" y="5188"/>
                  <a:pt x="74918" y="0"/>
                  <a:pt x="11474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-25758" y="482386"/>
            <a:ext cx="598416" cy="905704"/>
          </a:xfrm>
          <a:custGeom>
            <a:avLst/>
            <a:gdLst/>
            <a:ahLst/>
            <a:cxnLst/>
            <a:rect l="l" t="t" r="r" b="b"/>
            <a:pathLst>
              <a:path w="598416" h="905704">
                <a:moveTo>
                  <a:pt x="145564" y="0"/>
                </a:moveTo>
                <a:cubicBezTo>
                  <a:pt x="395667" y="0"/>
                  <a:pt x="598416" y="202749"/>
                  <a:pt x="598416" y="452852"/>
                </a:cubicBezTo>
                <a:cubicBezTo>
                  <a:pt x="598416" y="702955"/>
                  <a:pt x="395667" y="905704"/>
                  <a:pt x="145564" y="905704"/>
                </a:cubicBezTo>
                <a:cubicBezTo>
                  <a:pt x="94398" y="905704"/>
                  <a:pt x="45214" y="897218"/>
                  <a:pt x="0" y="879648"/>
                </a:cubicBezTo>
                <a:lnTo>
                  <a:pt x="0" y="26056"/>
                </a:lnTo>
                <a:cubicBezTo>
                  <a:pt x="45214" y="8486"/>
                  <a:pt x="94398" y="0"/>
                  <a:pt x="14556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474208" y="836793"/>
            <a:ext cx="910817" cy="91081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319223" y="1452260"/>
            <a:ext cx="772993" cy="77299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371257" y="1886983"/>
            <a:ext cx="610366" cy="610366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154676" y="1919682"/>
            <a:ext cx="521764" cy="52176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7302517" y="-61709"/>
            <a:ext cx="910818" cy="750833"/>
          </a:xfrm>
          <a:custGeom>
            <a:avLst/>
            <a:gdLst/>
            <a:ahLst/>
            <a:cxnLst/>
            <a:rect l="l" t="t" r="r" b="b"/>
            <a:pathLst>
              <a:path w="910818" h="750833">
                <a:moveTo>
                  <a:pt x="111441" y="0"/>
                </a:moveTo>
                <a:lnTo>
                  <a:pt x="799378" y="0"/>
                </a:lnTo>
                <a:cubicBezTo>
                  <a:pt x="869408" y="78400"/>
                  <a:pt x="910818" y="182076"/>
                  <a:pt x="910818" y="295424"/>
                </a:cubicBezTo>
                <a:cubicBezTo>
                  <a:pt x="910818" y="546939"/>
                  <a:pt x="706924" y="750833"/>
                  <a:pt x="455409" y="750833"/>
                </a:cubicBezTo>
                <a:cubicBezTo>
                  <a:pt x="203894" y="750833"/>
                  <a:pt x="0" y="546939"/>
                  <a:pt x="0" y="295424"/>
                </a:cubicBezTo>
                <a:cubicBezTo>
                  <a:pt x="0" y="182076"/>
                  <a:pt x="41410" y="78400"/>
                  <a:pt x="11144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8718124" y="-61709"/>
            <a:ext cx="473874" cy="613011"/>
          </a:xfrm>
          <a:custGeom>
            <a:avLst/>
            <a:gdLst/>
            <a:ahLst/>
            <a:cxnLst/>
            <a:rect l="l" t="t" r="r" b="b"/>
            <a:pathLst>
              <a:path w="473874" h="613011">
                <a:moveTo>
                  <a:pt x="29684" y="0"/>
                </a:moveTo>
                <a:lnTo>
                  <a:pt x="473874" y="0"/>
                </a:lnTo>
                <a:lnTo>
                  <a:pt x="473874" y="611150"/>
                </a:lnTo>
                <a:cubicBezTo>
                  <a:pt x="467789" y="612887"/>
                  <a:pt x="461614" y="613011"/>
                  <a:pt x="455409" y="613011"/>
                </a:cubicBezTo>
                <a:cubicBezTo>
                  <a:pt x="203894" y="613011"/>
                  <a:pt x="0" y="409117"/>
                  <a:pt x="0" y="157602"/>
                </a:cubicBezTo>
                <a:cubicBezTo>
                  <a:pt x="0" y="101995"/>
                  <a:pt x="9966" y="48716"/>
                  <a:pt x="2968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7748238" y="282933"/>
            <a:ext cx="1128521" cy="1128521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8914718" y="749603"/>
            <a:ext cx="277280" cy="907992"/>
          </a:xfrm>
          <a:custGeom>
            <a:avLst/>
            <a:gdLst/>
            <a:ahLst/>
            <a:cxnLst/>
            <a:rect l="l" t="t" r="r" b="b"/>
            <a:pathLst>
              <a:path w="277280" h="907992">
                <a:moveTo>
                  <a:pt x="277280" y="0"/>
                </a:moveTo>
                <a:lnTo>
                  <a:pt x="277280" y="907992"/>
                </a:lnTo>
                <a:cubicBezTo>
                  <a:pt x="112021" y="824131"/>
                  <a:pt x="0" y="652146"/>
                  <a:pt x="0" y="453996"/>
                </a:cubicBezTo>
                <a:cubicBezTo>
                  <a:pt x="0" y="255847"/>
                  <a:pt x="112021" y="83861"/>
                  <a:pt x="27728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7590871" y="728498"/>
            <a:ext cx="969734" cy="9697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7470041" y="1326476"/>
            <a:ext cx="608190" cy="60819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7629941" y="5611427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6972882" y="5242254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7494454" y="4928166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8229034" y="5666511"/>
            <a:ext cx="605634" cy="6056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>
            <a:spLocks noChangeAspect="1"/>
          </p:cNvSpPr>
          <p:nvPr/>
        </p:nvSpPr>
        <p:spPr>
          <a:xfrm>
            <a:off x="8078231" y="4097842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>
            <a:spLocks noChangeAspect="1"/>
          </p:cNvSpPr>
          <p:nvPr/>
        </p:nvSpPr>
        <p:spPr>
          <a:xfrm>
            <a:off x="8411816" y="5057878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8688590" y="4790335"/>
            <a:ext cx="503408" cy="553550"/>
          </a:xfrm>
          <a:custGeom>
            <a:avLst/>
            <a:gdLst/>
            <a:ahLst/>
            <a:cxnLst/>
            <a:rect l="l" t="t" r="r" b="b"/>
            <a:pathLst>
              <a:path w="503408" h="553550">
                <a:moveTo>
                  <a:pt x="276775" y="0"/>
                </a:moveTo>
                <a:cubicBezTo>
                  <a:pt x="370698" y="0"/>
                  <a:pt x="453694" y="46784"/>
                  <a:pt x="503408" y="118545"/>
                </a:cubicBezTo>
                <a:lnTo>
                  <a:pt x="503408" y="435005"/>
                </a:lnTo>
                <a:cubicBezTo>
                  <a:pt x="453694" y="506767"/>
                  <a:pt x="370698" y="553550"/>
                  <a:pt x="276775" y="553550"/>
                </a:cubicBezTo>
                <a:cubicBezTo>
                  <a:pt x="123916" y="553550"/>
                  <a:pt x="0" y="429634"/>
                  <a:pt x="0" y="276775"/>
                </a:cubicBezTo>
                <a:cubicBezTo>
                  <a:pt x="0" y="123916"/>
                  <a:pt x="123916" y="0"/>
                  <a:pt x="27677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879A9-04C5-40D0-A1A4-A41DDCE43007}" type="datetimeFigureOut">
              <a:rPr lang="en-US" smtClean="0"/>
              <a:t>9/10/2014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DC3420-BB8D-4205-9991-019113E8B42D}" type="slidenum">
              <a:rPr lang="en-US" smtClean="0"/>
              <a:t>‹#›</a:t>
            </a:fld>
            <a:endParaRPr lang="en-US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1583172" y="5454223"/>
            <a:ext cx="1909234" cy="1468668"/>
          </a:xfrm>
          <a:custGeom>
            <a:avLst/>
            <a:gdLst/>
            <a:ahLst/>
            <a:cxnLst/>
            <a:rect l="l" t="t" r="r" b="b"/>
            <a:pathLst>
              <a:path w="1909234" h="1468668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144075"/>
                  <a:pt x="1854043" y="1320642"/>
                  <a:pt x="1758159" y="1468668"/>
                </a:cubicBezTo>
                <a:lnTo>
                  <a:pt x="151075" y="1468668"/>
                </a:lnTo>
                <a:cubicBezTo>
                  <a:pt x="55192" y="1320642"/>
                  <a:pt x="0" y="114407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8570944" y="3382942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8398204" y="35360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8608408" y="36884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154676" y="2698928"/>
            <a:ext cx="467627" cy="46762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474208" y="3166555"/>
            <a:ext cx="458770" cy="45877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270258" y="3382942"/>
            <a:ext cx="352045" cy="3520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-86601" y="2581479"/>
            <a:ext cx="1360441" cy="1909234"/>
          </a:xfrm>
          <a:custGeom>
            <a:avLst/>
            <a:gdLst/>
            <a:ahLst/>
            <a:cxnLst/>
            <a:rect l="l" t="t" r="r" b="b"/>
            <a:pathLst>
              <a:path w="1360441" h="1909234">
                <a:moveTo>
                  <a:pt x="405824" y="0"/>
                </a:moveTo>
                <a:cubicBezTo>
                  <a:pt x="933044" y="0"/>
                  <a:pt x="1360441" y="427397"/>
                  <a:pt x="1360441" y="954617"/>
                </a:cubicBezTo>
                <a:cubicBezTo>
                  <a:pt x="1360441" y="1481837"/>
                  <a:pt x="933044" y="1909234"/>
                  <a:pt x="405824" y="1909234"/>
                </a:cubicBezTo>
                <a:cubicBezTo>
                  <a:pt x="260527" y="1909234"/>
                  <a:pt x="122812" y="1876773"/>
                  <a:pt x="0" y="1817719"/>
                </a:cubicBezTo>
                <a:lnTo>
                  <a:pt x="0" y="91515"/>
                </a:lnTo>
                <a:cubicBezTo>
                  <a:pt x="122812" y="32461"/>
                  <a:pt x="260527" y="0"/>
                  <a:pt x="405824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6173123" y="2395416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211965" y="3244334"/>
            <a:ext cx="27222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;  ;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714375"/>
            <a:ext cx="8296275" cy="5429250"/>
          </a:xfrm>
          <a:prstGeom prst="rect">
            <a:avLst/>
          </a:prstGeom>
          <a:ln w="38100" cap="sq">
            <a:solidFill>
              <a:srgbClr val="3B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288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66994"/>
            <a:ext cx="6678260" cy="695876"/>
          </a:xfrm>
        </p:spPr>
        <p:txBody>
          <a:bodyPr/>
          <a:lstStyle/>
          <a:p>
            <a:r>
              <a:rPr lang="en-US" sz="2800" b="1" dirty="0" smtClean="0">
                <a:solidFill>
                  <a:srgbClr val="006666"/>
                </a:solidFill>
                <a:latin typeface="Nyala" panose="02000504070300020003" pitchFamily="2" charset="0"/>
              </a:rPr>
              <a:t>The 2012-14 Board introduces the 2014-16 Board.</a:t>
            </a:r>
            <a:endParaRPr lang="en-US" sz="2800" b="1" dirty="0">
              <a:solidFill>
                <a:srgbClr val="006666"/>
              </a:solidFill>
              <a:latin typeface="Nyala" panose="02000504070300020003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8600"/>
            <a:ext cx="2624328" cy="196824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7"/>
          <a:stretch/>
        </p:blipFill>
        <p:spPr>
          <a:xfrm>
            <a:off x="1524000" y="3352800"/>
            <a:ext cx="6678260" cy="32564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81000" y="520225"/>
            <a:ext cx="4800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6666"/>
                </a:solidFill>
                <a:latin typeface="Nyala" panose="02000504070300020003" pitchFamily="2" charset="0"/>
              </a:rPr>
              <a:t>Bylaws…</a:t>
            </a:r>
          </a:p>
          <a:p>
            <a:r>
              <a:rPr lang="en-US" sz="2800" dirty="0" smtClean="0">
                <a:solidFill>
                  <a:srgbClr val="006666"/>
                </a:solidFill>
                <a:latin typeface="Nyala" panose="02000504070300020003" pitchFamily="2" charset="0"/>
              </a:rPr>
              <a:t>    Bylaws…</a:t>
            </a:r>
          </a:p>
          <a:p>
            <a:r>
              <a:rPr lang="en-US" sz="2800" dirty="0">
                <a:solidFill>
                  <a:srgbClr val="006666"/>
                </a:solidFill>
                <a:latin typeface="Nyala" panose="02000504070300020003" pitchFamily="2" charset="0"/>
              </a:rPr>
              <a:t>	</a:t>
            </a:r>
            <a:r>
              <a:rPr lang="en-US" sz="2800" dirty="0" smtClean="0">
                <a:solidFill>
                  <a:srgbClr val="006666"/>
                </a:solidFill>
                <a:latin typeface="Nyala" panose="02000504070300020003" pitchFamily="2" charset="0"/>
              </a:rPr>
              <a:t>Bylaws…</a:t>
            </a:r>
          </a:p>
          <a:p>
            <a:r>
              <a:rPr lang="en-US" sz="2800" dirty="0" smtClean="0">
                <a:solidFill>
                  <a:srgbClr val="006666"/>
                </a:solidFill>
                <a:latin typeface="Nyala" panose="02000504070300020003" pitchFamily="2" charset="0"/>
              </a:rPr>
              <a:t>After </a:t>
            </a:r>
            <a:r>
              <a:rPr lang="en-US" sz="2800" i="1" dirty="0">
                <a:solidFill>
                  <a:srgbClr val="006666"/>
                </a:solidFill>
                <a:latin typeface="Nyala" panose="02000504070300020003" pitchFamily="2" charset="0"/>
              </a:rPr>
              <a:t>hours</a:t>
            </a:r>
            <a:r>
              <a:rPr lang="en-US" sz="2800" dirty="0">
                <a:solidFill>
                  <a:srgbClr val="006666"/>
                </a:solidFill>
                <a:latin typeface="Nyala" panose="02000504070300020003" pitchFamily="2" charset="0"/>
              </a:rPr>
              <a:t> of </a:t>
            </a:r>
            <a:r>
              <a:rPr lang="en-US" sz="2800" dirty="0" smtClean="0">
                <a:solidFill>
                  <a:srgbClr val="006666"/>
                </a:solidFill>
                <a:latin typeface="Nyala" panose="02000504070300020003" pitchFamily="2" charset="0"/>
              </a:rPr>
              <a:t>voting, let’s now note some changes of interest.</a:t>
            </a:r>
            <a:endParaRPr lang="en-US" sz="2800" dirty="0">
              <a:solidFill>
                <a:srgbClr val="006666"/>
              </a:solidFill>
              <a:latin typeface="Nyala" panose="02000504070300020003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200" y="3048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6666"/>
                </a:solidFill>
                <a:latin typeface="Nyala" panose="02000504070300020003" pitchFamily="2" charset="0"/>
              </a:rPr>
              <a:t>Photo of D12 Delegates from 2004 </a:t>
            </a:r>
            <a:r>
              <a:rPr lang="en-US" dirty="0" smtClean="0">
                <a:solidFill>
                  <a:srgbClr val="006666"/>
                </a:solidFill>
                <a:latin typeface="Nyala" panose="02000504070300020003" pitchFamily="2" charset="0"/>
              </a:rPr>
              <a:t>Convention voting </a:t>
            </a:r>
            <a:r>
              <a:rPr lang="en-US" dirty="0" smtClean="0">
                <a:solidFill>
                  <a:srgbClr val="006666"/>
                </a:solidFill>
                <a:latin typeface="Nyala" panose="02000504070300020003" pitchFamily="2" charset="0"/>
              </a:rPr>
              <a:t>late in day…</a:t>
            </a:r>
            <a:endParaRPr lang="en-US" dirty="0">
              <a:solidFill>
                <a:srgbClr val="006666"/>
              </a:solidFill>
              <a:latin typeface="Nyala" panose="020005040703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701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3000" y="1163234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2667000"/>
            <a:ext cx="8229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-100" dirty="0">
                <a:solidFill>
                  <a:srgbClr val="006666"/>
                </a:solidFill>
                <a:latin typeface="Nyala" panose="02000504070300020003" pitchFamily="2" charset="0"/>
              </a:rPr>
              <a:t>2014-2016 International Service Projects and </a:t>
            </a:r>
            <a:r>
              <a:rPr lang="en-US" sz="2800" spc="-100" dirty="0" smtClean="0">
                <a:solidFill>
                  <a:srgbClr val="006666"/>
                </a:solidFill>
                <a:latin typeface="Nyala" panose="02000504070300020003" pitchFamily="2" charset="0"/>
              </a:rPr>
              <a:t>ZISVAW Projects</a:t>
            </a:r>
            <a:r>
              <a:rPr lang="en-US" sz="2800" spc="-100" dirty="0">
                <a:solidFill>
                  <a:srgbClr val="006666"/>
                </a:solidFill>
                <a:latin typeface="Nyala" panose="02000504070300020003" pitchFamily="2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6666"/>
                </a:solidFill>
                <a:latin typeface="Nyala" panose="02000504070300020003" pitchFamily="2" charset="0"/>
              </a:rPr>
              <a:t>Eliminating </a:t>
            </a:r>
            <a:r>
              <a:rPr lang="en-US" sz="2000" dirty="0">
                <a:solidFill>
                  <a:srgbClr val="006666"/>
                </a:solidFill>
                <a:latin typeface="Nyala" panose="02000504070300020003" pitchFamily="2" charset="0"/>
              </a:rPr>
              <a:t>Obstetric Fistula in Liberia </a:t>
            </a:r>
            <a:r>
              <a:rPr lang="en-US" sz="2000" dirty="0" smtClean="0">
                <a:solidFill>
                  <a:srgbClr val="006666"/>
                </a:solidFill>
                <a:latin typeface="Nyala" panose="02000504070300020003" pitchFamily="2" charset="0"/>
              </a:rPr>
              <a:t>in partnership </a:t>
            </a:r>
            <a:r>
              <a:rPr lang="en-US" sz="2000" dirty="0">
                <a:solidFill>
                  <a:srgbClr val="006666"/>
                </a:solidFill>
                <a:latin typeface="Nyala" panose="02000504070300020003" pitchFamily="2" charset="0"/>
              </a:rPr>
              <a:t>with UNFPA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6666"/>
                </a:solidFill>
                <a:latin typeface="Nyala" panose="02000504070300020003" pitchFamily="2" charset="0"/>
              </a:rPr>
              <a:t>HIV-Free </a:t>
            </a:r>
            <a:r>
              <a:rPr lang="en-US" sz="2000" dirty="0">
                <a:solidFill>
                  <a:srgbClr val="006666"/>
                </a:solidFill>
                <a:latin typeface="Nyala" panose="02000504070300020003" pitchFamily="2" charset="0"/>
              </a:rPr>
              <a:t>Generation in Rwanda in partnership </a:t>
            </a:r>
            <a:r>
              <a:rPr lang="en-US" sz="2000" dirty="0" smtClean="0">
                <a:solidFill>
                  <a:srgbClr val="006666"/>
                </a:solidFill>
                <a:latin typeface="Nyala" panose="02000504070300020003" pitchFamily="2" charset="0"/>
              </a:rPr>
              <a:t>with US </a:t>
            </a:r>
            <a:r>
              <a:rPr lang="en-US" sz="2000" dirty="0">
                <a:solidFill>
                  <a:srgbClr val="006666"/>
                </a:solidFill>
                <a:latin typeface="Nyala" panose="02000504070300020003" pitchFamily="2" charset="0"/>
              </a:rPr>
              <a:t>Fund for UNICEF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6666"/>
                </a:solidFill>
                <a:latin typeface="Nyala" panose="02000504070300020003" pitchFamily="2" charset="0"/>
              </a:rPr>
              <a:t>Gender </a:t>
            </a:r>
            <a:r>
              <a:rPr lang="en-US" sz="2000" dirty="0">
                <a:solidFill>
                  <a:srgbClr val="006666"/>
                </a:solidFill>
                <a:latin typeface="Nyala" panose="02000504070300020003" pitchFamily="2" charset="0"/>
              </a:rPr>
              <a:t>Responsive Schools in Vietnam </a:t>
            </a:r>
            <a:r>
              <a:rPr lang="en-US" sz="2000" dirty="0" smtClean="0">
                <a:solidFill>
                  <a:srgbClr val="006666"/>
                </a:solidFill>
                <a:latin typeface="Nyala" panose="02000504070300020003" pitchFamily="2" charset="0"/>
              </a:rPr>
              <a:t>in partnership w/ </a:t>
            </a:r>
            <a:r>
              <a:rPr lang="en-US" sz="2000" dirty="0">
                <a:solidFill>
                  <a:srgbClr val="006666"/>
                </a:solidFill>
                <a:latin typeface="Nyala" panose="02000504070300020003" pitchFamily="2" charset="0"/>
              </a:rPr>
              <a:t>UN Trust Fund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6666"/>
                </a:solidFill>
                <a:latin typeface="Nyala" panose="02000504070300020003" pitchFamily="2" charset="0"/>
              </a:rPr>
              <a:t>Delaying </a:t>
            </a:r>
            <a:r>
              <a:rPr lang="en-US" sz="2000" dirty="0">
                <a:solidFill>
                  <a:srgbClr val="006666"/>
                </a:solidFill>
                <a:latin typeface="Nyala" panose="02000504070300020003" pitchFamily="2" charset="0"/>
              </a:rPr>
              <a:t>Early Marriage in Niger in partnership with </a:t>
            </a:r>
            <a:r>
              <a:rPr lang="en-US" sz="2000" dirty="0" smtClean="0">
                <a:solidFill>
                  <a:srgbClr val="006666"/>
                </a:solidFill>
                <a:latin typeface="Nyala" panose="02000504070300020003" pitchFamily="2" charset="0"/>
              </a:rPr>
              <a:t>UNFPA</a:t>
            </a:r>
            <a:endParaRPr lang="en-US" sz="2000" dirty="0">
              <a:solidFill>
                <a:srgbClr val="006666"/>
              </a:solidFill>
              <a:latin typeface="Nyala" panose="020005040703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6666"/>
                </a:solidFill>
                <a:latin typeface="Nyala" panose="02000504070300020003" pitchFamily="2" charset="0"/>
              </a:rPr>
              <a:t>Voices </a:t>
            </a:r>
            <a:r>
              <a:rPr lang="en-US" sz="2000" dirty="0">
                <a:solidFill>
                  <a:srgbClr val="006666"/>
                </a:solidFill>
                <a:latin typeface="Nyala" panose="02000504070300020003" pitchFamily="2" charset="0"/>
              </a:rPr>
              <a:t>Against Violence in 12 Countries in </a:t>
            </a:r>
            <a:r>
              <a:rPr lang="en-US" sz="2000" dirty="0" smtClean="0">
                <a:solidFill>
                  <a:srgbClr val="006666"/>
                </a:solidFill>
                <a:latin typeface="Nyala" panose="02000504070300020003" pitchFamily="2" charset="0"/>
              </a:rPr>
              <a:t>partnership </a:t>
            </a:r>
            <a:r>
              <a:rPr lang="en-US" sz="2000" dirty="0">
                <a:solidFill>
                  <a:srgbClr val="006666"/>
                </a:solidFill>
                <a:latin typeface="Nyala" panose="02000504070300020003" pitchFamily="2" charset="0"/>
              </a:rPr>
              <a:t>with UN Women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912" y="4916905"/>
            <a:ext cx="4762500" cy="1381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13402"/>
            <a:ext cx="1838325" cy="1838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95600" y="762000"/>
            <a:ext cx="55626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Nyala" panose="02000504070300020003" pitchFamily="2" charset="0"/>
              </a:rPr>
              <a:t>Biennial Goals 2014-2016</a:t>
            </a:r>
          </a:p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Nyala" panose="02000504070300020003" pitchFamily="2" charset="0"/>
              </a:rPr>
              <a:t>Focus Areas for the biennium  -- w/ 100% delegate approval</a:t>
            </a:r>
          </a:p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Nyala" panose="02000504070300020003" pitchFamily="2" charset="0"/>
              </a:rPr>
              <a:t>District &amp; clubs should develop their own biennial goals adapted to local conditions.  (See handout.)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Nyala" panose="020005040703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321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735757"/>
            <a:ext cx="2895599" cy="2616917"/>
          </a:xfrm>
        </p:spPr>
        <p:txBody>
          <a:bodyPr/>
          <a:lstStyle/>
          <a:p>
            <a:pPr algn="ctr"/>
            <a:r>
              <a:rPr lang="en-US" sz="2800" dirty="0" smtClean="0">
                <a:solidFill>
                  <a:srgbClr val="006666"/>
                </a:solidFill>
                <a:latin typeface="Nyala" panose="02000504070300020003" pitchFamily="2" charset="0"/>
              </a:rPr>
              <a:t>Some outgoing &amp; incoming Governors</a:t>
            </a:r>
            <a:br>
              <a:rPr lang="en-US" sz="2800" dirty="0" smtClean="0">
                <a:solidFill>
                  <a:srgbClr val="006666"/>
                </a:solidFill>
                <a:latin typeface="Nyala" panose="02000504070300020003" pitchFamily="2" charset="0"/>
              </a:rPr>
            </a:br>
            <a:r>
              <a:rPr lang="en-US" sz="1800" dirty="0" smtClean="0">
                <a:solidFill>
                  <a:srgbClr val="006666"/>
                </a:solidFill>
                <a:latin typeface="Nyala" panose="02000504070300020003" pitchFamily="2" charset="0"/>
              </a:rPr>
              <a:t>(including Marcy &amp; Sheila)  </a:t>
            </a:r>
            <a:r>
              <a:rPr lang="en-US" sz="2800" dirty="0" smtClean="0">
                <a:solidFill>
                  <a:srgbClr val="006666"/>
                </a:solidFill>
                <a:latin typeface="Nyala" panose="02000504070300020003" pitchFamily="2" charset="0"/>
              </a:rPr>
              <a:t>&amp; </a:t>
            </a:r>
            <a:br>
              <a:rPr lang="en-US" sz="2800" dirty="0" smtClean="0">
                <a:solidFill>
                  <a:srgbClr val="006666"/>
                </a:solidFill>
                <a:latin typeface="Nyala" panose="02000504070300020003" pitchFamily="2" charset="0"/>
              </a:rPr>
            </a:br>
            <a:r>
              <a:rPr lang="en-US" sz="2800" spc="-100" dirty="0" smtClean="0">
                <a:solidFill>
                  <a:srgbClr val="006666"/>
                </a:solidFill>
                <a:latin typeface="Nyala" panose="02000504070300020003" pitchFamily="2" charset="0"/>
              </a:rPr>
              <a:t>ZI Leadership 2014-16</a:t>
            </a:r>
            <a:br>
              <a:rPr lang="en-US" sz="2800" spc="-100" dirty="0" smtClean="0">
                <a:solidFill>
                  <a:srgbClr val="006666"/>
                </a:solidFill>
                <a:latin typeface="Nyala" panose="02000504070300020003" pitchFamily="2" charset="0"/>
              </a:rPr>
            </a:br>
            <a:r>
              <a:rPr lang="en-US" sz="2400" spc="-100" dirty="0" err="1" smtClean="0">
                <a:solidFill>
                  <a:srgbClr val="006666"/>
                </a:solidFill>
                <a:latin typeface="Nyala" panose="02000504070300020003" pitchFamily="2" charset="0"/>
              </a:rPr>
              <a:t>MariaJosé</a:t>
            </a:r>
            <a:r>
              <a:rPr lang="en-US" sz="2400" spc="-100" dirty="0" smtClean="0">
                <a:solidFill>
                  <a:srgbClr val="006666"/>
                </a:solidFill>
                <a:latin typeface="Nyala" panose="02000504070300020003" pitchFamily="2" charset="0"/>
              </a:rPr>
              <a:t>, Allison, &amp; Sonia</a:t>
            </a:r>
            <a:r>
              <a:rPr lang="en-US" sz="2800" dirty="0" smtClean="0">
                <a:solidFill>
                  <a:srgbClr val="006666"/>
                </a:solidFill>
                <a:latin typeface="Nyala" panose="02000504070300020003" pitchFamily="2" charset="0"/>
              </a:rPr>
              <a:t/>
            </a:r>
            <a:br>
              <a:rPr lang="en-US" sz="2800" dirty="0" smtClean="0">
                <a:solidFill>
                  <a:srgbClr val="006666"/>
                </a:solidFill>
                <a:latin typeface="Nyala" panose="02000504070300020003" pitchFamily="2" charset="0"/>
              </a:rPr>
            </a:br>
            <a:endParaRPr lang="en-US" sz="2800" dirty="0">
              <a:solidFill>
                <a:srgbClr val="006666"/>
              </a:solidFill>
              <a:latin typeface="Nyala" panose="020005040703000200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17" b="12988"/>
          <a:stretch/>
        </p:blipFill>
        <p:spPr>
          <a:xfrm>
            <a:off x="685800" y="269594"/>
            <a:ext cx="7215577" cy="31142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124200"/>
            <a:ext cx="4800600" cy="32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84129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08" y="990600"/>
            <a:ext cx="4200525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58" r="9342" b="5198"/>
          <a:stretch/>
        </p:blipFill>
        <p:spPr>
          <a:xfrm>
            <a:off x="914400" y="3669632"/>
            <a:ext cx="6957465" cy="29236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7" t="13566" r="23365" b="5592"/>
          <a:stretch/>
        </p:blipFill>
        <p:spPr>
          <a:xfrm>
            <a:off x="5863389" y="609600"/>
            <a:ext cx="2662989" cy="33620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3808" y="347990"/>
            <a:ext cx="515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-100" dirty="0" smtClean="0">
                <a:solidFill>
                  <a:srgbClr val="006666"/>
                </a:solidFill>
                <a:latin typeface="Nyala" panose="02000504070300020003" pitchFamily="2" charset="0"/>
              </a:rPr>
              <a:t>&amp; last but not least </a:t>
            </a:r>
            <a:r>
              <a:rPr lang="en-US" sz="2800" b="1" spc="-100" dirty="0" smtClean="0">
                <a:solidFill>
                  <a:srgbClr val="006666"/>
                </a:solidFill>
                <a:latin typeface="Nyala" panose="02000504070300020003" pitchFamily="2" charset="0"/>
              </a:rPr>
              <a:t>…Cirque de Soleil…</a:t>
            </a:r>
            <a:endParaRPr lang="en-US" sz="2800" b="1" spc="-100" dirty="0">
              <a:solidFill>
                <a:srgbClr val="006666"/>
              </a:solidFill>
              <a:latin typeface="Nyala" panose="020005040703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475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590800"/>
            <a:ext cx="2617787" cy="4419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3" t="16491" r="19649" b="26257"/>
          <a:stretch/>
        </p:blipFill>
        <p:spPr>
          <a:xfrm>
            <a:off x="5867400" y="228600"/>
            <a:ext cx="2923674" cy="39263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9" r="29605" b="10526"/>
          <a:stretch/>
        </p:blipFill>
        <p:spPr>
          <a:xfrm>
            <a:off x="2725152" y="2191752"/>
            <a:ext cx="3693695" cy="36401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71600" y="762000"/>
            <a:ext cx="37112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spc="3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yala" panose="02000504070300020003" pitchFamily="2" charset="0"/>
              </a:rPr>
              <a:t>…Cirque de Soleil…</a:t>
            </a:r>
          </a:p>
        </p:txBody>
      </p:sp>
    </p:spTree>
    <p:extLst>
      <p:ext uri="{BB962C8B-B14F-4D97-AF65-F5344CB8AC3E}">
        <p14:creationId xmlns:p14="http://schemas.microsoft.com/office/powerpoint/2010/main" val="123949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2" r="27501"/>
          <a:stretch/>
        </p:blipFill>
        <p:spPr>
          <a:xfrm>
            <a:off x="655721" y="340895"/>
            <a:ext cx="3459079" cy="381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7" r="11316" b="42456"/>
          <a:stretch/>
        </p:blipFill>
        <p:spPr>
          <a:xfrm>
            <a:off x="5715000" y="2743200"/>
            <a:ext cx="3152274" cy="39463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9"/>
          <a:stretch/>
        </p:blipFill>
        <p:spPr>
          <a:xfrm>
            <a:off x="457199" y="2953953"/>
            <a:ext cx="2546471" cy="35248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5" r="3026" b="6579"/>
          <a:stretch/>
        </p:blipFill>
        <p:spPr>
          <a:xfrm>
            <a:off x="4343400" y="463215"/>
            <a:ext cx="4209957" cy="21135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95800" y="2969995"/>
            <a:ext cx="738664" cy="3045064"/>
          </a:xfrm>
          <a:prstGeom prst="rect">
            <a:avLst/>
          </a:prstGeom>
          <a:noFill/>
        </p:spPr>
        <p:txBody>
          <a:bodyPr vert="vert"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6666"/>
                </a:solidFill>
                <a:effectLst/>
                <a:latin typeface="Nyala" panose="02000504070300020003" pitchFamily="2" charset="0"/>
              </a:rPr>
              <a:t>…Cirque de Soleil</a:t>
            </a:r>
            <a:endParaRPr lang="en-US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6666"/>
              </a:solidFill>
              <a:effectLst/>
              <a:latin typeface="Nyala" panose="02000504070300020003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34000" y="6294139"/>
            <a:ext cx="92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6666"/>
                </a:solidFill>
                <a:latin typeface="Nyala" panose="02000504070300020003" pitchFamily="2" charset="0"/>
              </a:rPr>
              <a:t>The end.</a:t>
            </a:r>
            <a:endParaRPr lang="en-US" dirty="0">
              <a:solidFill>
                <a:srgbClr val="006666"/>
              </a:solidFill>
              <a:latin typeface="Nyala" panose="020005040703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115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7125113" cy="924475"/>
          </a:xfrm>
        </p:spPr>
        <p:txBody>
          <a:bodyPr/>
          <a:lstStyle/>
          <a:p>
            <a:r>
              <a:rPr lang="en-US" dirty="0" smtClean="0">
                <a:solidFill>
                  <a:srgbClr val="006666"/>
                </a:solidFill>
                <a:latin typeface="Nyala" panose="02000504070300020003" pitchFamily="2" charset="0"/>
              </a:rPr>
              <a:t>Your District 12 Delegation </a:t>
            </a:r>
            <a:br>
              <a:rPr lang="en-US" dirty="0" smtClean="0">
                <a:solidFill>
                  <a:srgbClr val="006666"/>
                </a:solidFill>
                <a:latin typeface="Nyala" panose="02000504070300020003" pitchFamily="2" charset="0"/>
              </a:rPr>
            </a:br>
            <a:r>
              <a:rPr lang="en-US" dirty="0" smtClean="0">
                <a:solidFill>
                  <a:srgbClr val="006666"/>
                </a:solidFill>
                <a:latin typeface="Nyala" panose="02000504070300020003" pitchFamily="2" charset="0"/>
              </a:rPr>
              <a:t>dressed for the Opening Ceremony</a:t>
            </a:r>
            <a:endParaRPr lang="en-US" dirty="0">
              <a:solidFill>
                <a:srgbClr val="006666"/>
              </a:solidFill>
              <a:latin typeface="Nyala" panose="02000504070300020003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5"/>
          <a:stretch/>
        </p:blipFill>
        <p:spPr>
          <a:xfrm>
            <a:off x="533400" y="1524000"/>
            <a:ext cx="8083749" cy="4495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3406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1" t="7094" b="14035"/>
          <a:stretch/>
        </p:blipFill>
        <p:spPr>
          <a:xfrm>
            <a:off x="6172200" y="304800"/>
            <a:ext cx="2277980" cy="29428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79" r="5297" b="8355"/>
          <a:stretch/>
        </p:blipFill>
        <p:spPr>
          <a:xfrm>
            <a:off x="344905" y="2057400"/>
            <a:ext cx="5257800" cy="20012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21678" r="21448"/>
          <a:stretch/>
        </p:blipFill>
        <p:spPr>
          <a:xfrm>
            <a:off x="4114800" y="3555660"/>
            <a:ext cx="4539915" cy="31169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5" t="24436" r="36579"/>
          <a:stretch/>
        </p:blipFill>
        <p:spPr>
          <a:xfrm flipH="1">
            <a:off x="609599" y="3681663"/>
            <a:ext cx="2564143" cy="29869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609599" y="609600"/>
            <a:ext cx="36576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6666"/>
                </a:solidFill>
                <a:latin typeface="Nyala" panose="02000504070300020003" pitchFamily="2" charset="0"/>
              </a:rPr>
              <a:t>District 12 Meeting</a:t>
            </a:r>
          </a:p>
          <a:p>
            <a:r>
              <a:rPr lang="en-US" sz="2400" dirty="0">
                <a:solidFill>
                  <a:srgbClr val="006666"/>
                </a:solidFill>
                <a:latin typeface="Nyala" panose="02000504070300020003" pitchFamily="2" charset="0"/>
              </a:rPr>
              <a:t>(</a:t>
            </a:r>
            <a:r>
              <a:rPr lang="en-US" sz="2400" dirty="0" smtClean="0">
                <a:solidFill>
                  <a:srgbClr val="006666"/>
                </a:solidFill>
                <a:latin typeface="Nyala" panose="02000504070300020003" pitchFamily="2" charset="0"/>
              </a:rPr>
              <a:t>followed by the Open Forum)</a:t>
            </a:r>
            <a:endParaRPr lang="en-US" sz="2400" dirty="0">
              <a:solidFill>
                <a:srgbClr val="006666"/>
              </a:solidFill>
              <a:latin typeface="Nyala" panose="020005040703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70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74" y="38100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0" y="1487905"/>
            <a:ext cx="594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cap="small" spc="300" dirty="0" smtClean="0">
                <a:solidFill>
                  <a:srgbClr val="3BFFFF"/>
                </a:solidFill>
                <a:latin typeface="Nyala" panose="02000504070300020003" pitchFamily="2" charset="0"/>
              </a:rPr>
              <a:t>2014 Opening Ceremonies</a:t>
            </a:r>
            <a:endParaRPr lang="en-US" sz="4000" b="1" u="sng" cap="small" spc="300" dirty="0">
              <a:solidFill>
                <a:srgbClr val="3BFFFF"/>
              </a:solidFill>
              <a:latin typeface="Nyala" panose="020005040703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52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0" t="7790" r="8737"/>
          <a:stretch/>
        </p:blipFill>
        <p:spPr>
          <a:xfrm>
            <a:off x="228600" y="3140241"/>
            <a:ext cx="4403557" cy="35132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68" t="16052"/>
          <a:stretch/>
        </p:blipFill>
        <p:spPr>
          <a:xfrm>
            <a:off x="4191000" y="264194"/>
            <a:ext cx="4304815" cy="26008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9" t="13158" r="9736" b="9825"/>
          <a:stretch/>
        </p:blipFill>
        <p:spPr>
          <a:xfrm>
            <a:off x="6019800" y="2561662"/>
            <a:ext cx="2642938" cy="40998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06" r="4503"/>
          <a:stretch/>
        </p:blipFill>
        <p:spPr>
          <a:xfrm>
            <a:off x="533400" y="268706"/>
            <a:ext cx="3192380" cy="26909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029200" y="3148262"/>
            <a:ext cx="559897" cy="3296287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en-US" sz="2400" spc="-150" dirty="0" smtClean="0">
                <a:solidFill>
                  <a:srgbClr val="006666"/>
                </a:solidFill>
                <a:latin typeface="Nyala" panose="02000504070300020003" pitchFamily="2" charset="0"/>
              </a:rPr>
              <a:t>Afterward</a:t>
            </a:r>
            <a:endParaRPr lang="en-US" sz="2400" spc="-150" dirty="0">
              <a:solidFill>
                <a:srgbClr val="006666"/>
              </a:solidFill>
              <a:latin typeface="Nyala" panose="020005040703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13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6" y="567154"/>
            <a:ext cx="5460076" cy="36425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13" b="10403"/>
          <a:stretch/>
        </p:blipFill>
        <p:spPr>
          <a:xfrm>
            <a:off x="457200" y="3124200"/>
            <a:ext cx="8153400" cy="342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9600" y="762000"/>
            <a:ext cx="20734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6666"/>
                </a:solidFill>
                <a:latin typeface="Nyala" panose="02000504070300020003" pitchFamily="2" charset="0"/>
              </a:rPr>
              <a:t>Other D12 Gatherings after the Ceremonies</a:t>
            </a:r>
            <a:endParaRPr lang="en-US" sz="2800" dirty="0">
              <a:solidFill>
                <a:srgbClr val="006666"/>
              </a:solidFill>
              <a:latin typeface="Nyala" panose="02000504070300020003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95166" y="228600"/>
            <a:ext cx="54600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6666"/>
                </a:solidFill>
                <a:latin typeface="Nyala" panose="02000504070300020003" pitchFamily="2" charset="0"/>
              </a:rPr>
              <a:t>Kay was back in this </a:t>
            </a:r>
            <a:r>
              <a:rPr lang="en-US" sz="1600" dirty="0" smtClean="0">
                <a:solidFill>
                  <a:srgbClr val="006666"/>
                </a:solidFill>
                <a:latin typeface="Nyala" panose="02000504070300020003" pitchFamily="2" charset="0"/>
                <a:sym typeface="Wingdings 3"/>
              </a:rPr>
              <a:t> room helping to host </a:t>
            </a:r>
            <a:r>
              <a:rPr lang="en-US" sz="1600" dirty="0" err="1" smtClean="0">
                <a:solidFill>
                  <a:srgbClr val="006666"/>
                </a:solidFill>
                <a:latin typeface="Nyala" panose="02000504070300020003" pitchFamily="2" charset="0"/>
                <a:sym typeface="Wingdings 3"/>
              </a:rPr>
              <a:t>Mme</a:t>
            </a:r>
            <a:r>
              <a:rPr lang="en-US" sz="1600" dirty="0" smtClean="0">
                <a:solidFill>
                  <a:srgbClr val="006666"/>
                </a:solidFill>
                <a:latin typeface="Nyala" panose="02000504070300020003" pitchFamily="2" charset="0"/>
                <a:sym typeface="Wingdings 3"/>
              </a:rPr>
              <a:t> </a:t>
            </a:r>
            <a:r>
              <a:rPr lang="en-US" sz="1600" dirty="0" err="1" smtClean="0">
                <a:solidFill>
                  <a:srgbClr val="006666"/>
                </a:solidFill>
                <a:latin typeface="Nyala" panose="02000504070300020003" pitchFamily="2" charset="0"/>
                <a:sym typeface="Wingdings 3"/>
              </a:rPr>
              <a:t>Mlambo-Ngcuka</a:t>
            </a:r>
            <a:r>
              <a:rPr lang="en-US" sz="1600" dirty="0" smtClean="0">
                <a:solidFill>
                  <a:srgbClr val="006666"/>
                </a:solidFill>
                <a:latin typeface="Nyala" panose="02000504070300020003" pitchFamily="2" charset="0"/>
                <a:sym typeface="Wingdings 3"/>
              </a:rPr>
              <a:t> </a:t>
            </a:r>
            <a:endParaRPr lang="en-US" sz="1600" dirty="0">
              <a:solidFill>
                <a:srgbClr val="006666"/>
              </a:solidFill>
              <a:latin typeface="Nyala" panose="020005040703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72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4521" y="224424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6666"/>
                </a:solidFill>
                <a:latin typeface="Nyala" panose="02000504070300020003" pitchFamily="2" charset="0"/>
              </a:rPr>
              <a:t>Other gatherings throughout Convention…</a:t>
            </a:r>
            <a:endParaRPr lang="en-US" sz="2400" dirty="0">
              <a:solidFill>
                <a:srgbClr val="006666"/>
              </a:solidFill>
              <a:latin typeface="Nyala" panose="02000504070300020003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6399" y="1320181"/>
            <a:ext cx="1328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6666"/>
                </a:solidFill>
                <a:latin typeface="Nyala" panose="02000504070300020003" pitchFamily="2" charset="0"/>
              </a:rPr>
              <a:t>ZI Directors,</a:t>
            </a:r>
          </a:p>
          <a:p>
            <a:pPr algn="r"/>
            <a:r>
              <a:rPr lang="en-US" dirty="0" smtClean="0">
                <a:solidFill>
                  <a:srgbClr val="006666"/>
                </a:solidFill>
                <a:latin typeface="Nyala" panose="02000504070300020003" pitchFamily="2" charset="0"/>
              </a:rPr>
              <a:t>&amp; ICCs…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31729" y="5943600"/>
            <a:ext cx="2662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6666"/>
                </a:solidFill>
                <a:latin typeface="Nyala" panose="02000504070300020003" pitchFamily="2" charset="0"/>
              </a:rPr>
              <a:t>Golden Zs’ first </a:t>
            </a:r>
            <a:r>
              <a:rPr lang="en-US" dirty="0" smtClean="0">
                <a:solidFill>
                  <a:srgbClr val="006666"/>
                </a:solidFill>
                <a:latin typeface="Nyala" panose="02000504070300020003" pitchFamily="2" charset="0"/>
              </a:rPr>
              <a:t>involvement </a:t>
            </a:r>
            <a:r>
              <a:rPr lang="en-US" dirty="0" smtClean="0">
                <a:solidFill>
                  <a:srgbClr val="006666"/>
                </a:solidFill>
                <a:latin typeface="Nyala" panose="02000504070300020003" pitchFamily="2" charset="0"/>
              </a:rPr>
              <a:t>in a ZI </a:t>
            </a:r>
            <a:r>
              <a:rPr lang="en-US" dirty="0" smtClean="0">
                <a:solidFill>
                  <a:srgbClr val="006666"/>
                </a:solidFill>
                <a:latin typeface="Nyala" panose="02000504070300020003" pitchFamily="2" charset="0"/>
              </a:rPr>
              <a:t>Convention</a:t>
            </a:r>
            <a:endParaRPr lang="en-US" dirty="0">
              <a:solidFill>
                <a:srgbClr val="006666"/>
              </a:solidFill>
              <a:latin typeface="Nyala" panose="02000504070300020003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17"/>
          <a:stretch/>
        </p:blipFill>
        <p:spPr>
          <a:xfrm rot="480000">
            <a:off x="312944" y="2141622"/>
            <a:ext cx="4107024" cy="31282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64" r="6526" b="9417"/>
          <a:stretch/>
        </p:blipFill>
        <p:spPr>
          <a:xfrm rot="-600000">
            <a:off x="3301887" y="895493"/>
            <a:ext cx="5289978" cy="2509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3"/>
          <a:stretch/>
        </p:blipFill>
        <p:spPr>
          <a:xfrm rot="300000">
            <a:off x="3814437" y="3588878"/>
            <a:ext cx="4953000" cy="29690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33400" y="5334000"/>
            <a:ext cx="1899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6666"/>
                </a:solidFill>
                <a:latin typeface="Nyala" panose="02000504070300020003" pitchFamily="2" charset="0"/>
              </a:rPr>
              <a:t>D12 @ Trade Show’</a:t>
            </a:r>
            <a:endParaRPr lang="en-US" dirty="0">
              <a:solidFill>
                <a:srgbClr val="006666"/>
              </a:solidFill>
              <a:latin typeface="Nyala" panose="020005040703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7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4110542"/>
            <a:ext cx="29718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6666"/>
                </a:solidFill>
                <a:latin typeface="Nyala" panose="02000504070300020003" pitchFamily="2" charset="0"/>
              </a:rPr>
              <a:t>Business </a:t>
            </a:r>
            <a:r>
              <a:rPr lang="en-US" sz="2800" dirty="0" smtClean="0">
                <a:solidFill>
                  <a:srgbClr val="006666"/>
                </a:solidFill>
                <a:latin typeface="Nyala" panose="02000504070300020003" pitchFamily="2" charset="0"/>
              </a:rPr>
              <a:t>Sessions:</a:t>
            </a:r>
          </a:p>
          <a:p>
            <a:r>
              <a:rPr lang="en-US" dirty="0" smtClean="0">
                <a:solidFill>
                  <a:srgbClr val="006666"/>
                </a:solidFill>
                <a:latin typeface="Nyala" panose="02000504070300020003" pitchFamily="2" charset="0"/>
              </a:rPr>
              <a:t>Status--2012-14 Biennium</a:t>
            </a:r>
          </a:p>
          <a:p>
            <a:r>
              <a:rPr lang="en-US" dirty="0" smtClean="0">
                <a:solidFill>
                  <a:srgbClr val="006666"/>
                </a:solidFill>
                <a:latin typeface="Nyala" panose="02000504070300020003" pitchFamily="2" charset="0"/>
              </a:rPr>
              <a:t>Nominations &amp; Speeches</a:t>
            </a:r>
          </a:p>
          <a:p>
            <a:r>
              <a:rPr lang="en-US" dirty="0" smtClean="0">
                <a:solidFill>
                  <a:srgbClr val="006666"/>
                </a:solidFill>
                <a:latin typeface="Nyala" panose="02000504070300020003" pitchFamily="2" charset="0"/>
              </a:rPr>
              <a:t>Election of Officers</a:t>
            </a:r>
          </a:p>
          <a:p>
            <a:r>
              <a:rPr lang="en-US" dirty="0" smtClean="0">
                <a:solidFill>
                  <a:srgbClr val="006666"/>
                </a:solidFill>
                <a:latin typeface="Nyala" panose="02000504070300020003" pitchFamily="2" charset="0"/>
              </a:rPr>
              <a:t>Bylaws—71 motions!</a:t>
            </a:r>
          </a:p>
          <a:p>
            <a:r>
              <a:rPr lang="en-US" dirty="0" smtClean="0">
                <a:solidFill>
                  <a:srgbClr val="006666"/>
                </a:solidFill>
                <a:latin typeface="Nyala" panose="02000504070300020003" pitchFamily="2" charset="0"/>
              </a:rPr>
              <a:t>Approving 2014-16 Goals</a:t>
            </a:r>
          </a:p>
          <a:p>
            <a:r>
              <a:rPr lang="en-US" dirty="0" smtClean="0">
                <a:solidFill>
                  <a:srgbClr val="006666"/>
                </a:solidFill>
                <a:latin typeface="Nyala" panose="02000504070300020003" pitchFamily="2" charset="0"/>
              </a:rPr>
              <a:t>Approving 2014-16 Int’l Projects</a:t>
            </a:r>
          </a:p>
          <a:p>
            <a:endParaRPr lang="en-US" dirty="0">
              <a:solidFill>
                <a:srgbClr val="006666"/>
              </a:solidFill>
              <a:latin typeface="Nyala" panose="020005040703000200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1"/>
          <a:stretch/>
        </p:blipFill>
        <p:spPr>
          <a:xfrm>
            <a:off x="407324" y="152400"/>
            <a:ext cx="5993476" cy="37048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783780"/>
            <a:ext cx="5486400" cy="36604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705600" y="533400"/>
            <a:ext cx="205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6666"/>
                </a:solidFill>
                <a:latin typeface="Nyala" panose="02000504070300020003" pitchFamily="2" charset="0"/>
              </a:rPr>
              <a:t>Trade shows, </a:t>
            </a:r>
          </a:p>
          <a:p>
            <a:r>
              <a:rPr lang="en-US" dirty="0" smtClean="0">
                <a:solidFill>
                  <a:srgbClr val="006666"/>
                </a:solidFill>
                <a:latin typeface="Nyala" panose="02000504070300020003" pitchFamily="2" charset="0"/>
              </a:rPr>
              <a:t>Int’l </a:t>
            </a:r>
            <a:r>
              <a:rPr lang="en-US" dirty="0" err="1" smtClean="0">
                <a:solidFill>
                  <a:srgbClr val="006666"/>
                </a:solidFill>
                <a:latin typeface="Nyala" panose="02000504070300020003" pitchFamily="2" charset="0"/>
              </a:rPr>
              <a:t>Cmte</a:t>
            </a:r>
            <a:r>
              <a:rPr lang="en-US" dirty="0" smtClean="0">
                <a:solidFill>
                  <a:srgbClr val="006666"/>
                </a:solidFill>
                <a:latin typeface="Nyala" panose="02000504070300020003" pitchFamily="2" charset="0"/>
              </a:rPr>
              <a:t> Meetings, &amp; Discussion groups  during BB Lunches. </a:t>
            </a:r>
            <a:endParaRPr lang="en-US" dirty="0">
              <a:solidFill>
                <a:srgbClr val="006666"/>
              </a:solidFill>
              <a:latin typeface="Nyala" panose="020005040703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62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389021"/>
            <a:ext cx="5486400" cy="469232"/>
          </a:xfrm>
        </p:spPr>
        <p:txBody>
          <a:bodyPr anchor="b"/>
          <a:lstStyle/>
          <a:p>
            <a:r>
              <a:rPr lang="en-US" b="1" dirty="0" smtClean="0">
                <a:solidFill>
                  <a:srgbClr val="006666"/>
                </a:solidFill>
                <a:latin typeface="Nyala" panose="02000504070300020003" pitchFamily="2" charset="0"/>
              </a:rPr>
              <a:t>Highlights &amp; important matters:</a:t>
            </a:r>
            <a:endParaRPr lang="en-US" b="1" dirty="0">
              <a:solidFill>
                <a:srgbClr val="006666"/>
              </a:solidFill>
              <a:latin typeface="Nyala" panose="020005040703000200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9" b="468"/>
          <a:stretch/>
        </p:blipFill>
        <p:spPr>
          <a:xfrm>
            <a:off x="457200" y="424064"/>
            <a:ext cx="2150359" cy="27672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1"/>
          <a:stretch/>
        </p:blipFill>
        <p:spPr bwMode="auto">
          <a:xfrm>
            <a:off x="320897" y="3505200"/>
            <a:ext cx="8444803" cy="30282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95600" y="838200"/>
            <a:ext cx="5867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rgbClr val="006666"/>
                </a:solidFill>
                <a:latin typeface="Nyala" panose="02000504070300020003" pitchFamily="2" charset="0"/>
              </a:rPr>
              <a:t>Honorary </a:t>
            </a:r>
            <a:r>
              <a:rPr lang="en-US" sz="3000" dirty="0" err="1" smtClean="0">
                <a:solidFill>
                  <a:srgbClr val="006666"/>
                </a:solidFill>
                <a:latin typeface="Nyala" panose="02000504070300020003" pitchFamily="2" charset="0"/>
              </a:rPr>
              <a:t>Zontians</a:t>
            </a:r>
            <a:r>
              <a:rPr lang="en-US" sz="3000" dirty="0" smtClean="0">
                <a:solidFill>
                  <a:srgbClr val="006666"/>
                </a:solidFill>
                <a:latin typeface="Nyala" panose="02000504070300020003" pitchFamily="2" charset="0"/>
              </a:rPr>
              <a:t>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rgbClr val="006666"/>
                </a:solidFill>
                <a:latin typeface="Nyala" panose="02000504070300020003" pitchFamily="2" charset="0"/>
              </a:rPr>
              <a:t>Scholarship winners-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rgbClr val="006666"/>
                </a:solidFill>
                <a:latin typeface="Nyala" panose="02000504070300020003" pitchFamily="2" charset="0"/>
              </a:rPr>
              <a:t>Accomplishments of past biennium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rgbClr val="006666"/>
                </a:solidFill>
                <a:latin typeface="Nyala" panose="02000504070300020003" pitchFamily="2" charset="0"/>
              </a:rPr>
              <a:t>Election of new Officers &amp; </a:t>
            </a:r>
            <a:r>
              <a:rPr lang="en-US" sz="3000" dirty="0" smtClean="0">
                <a:solidFill>
                  <a:srgbClr val="006666"/>
                </a:solidFill>
                <a:latin typeface="Nyala" panose="02000504070300020003" pitchFamily="2" charset="0"/>
              </a:rPr>
              <a:t>Directors</a:t>
            </a:r>
            <a:endParaRPr lang="en-US" sz="3200" dirty="0">
              <a:latin typeface="Nyala" panose="020005040703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884702"/>
      </p:ext>
    </p:extLst>
  </p:cSld>
  <p:clrMapOvr>
    <a:masterClrMapping/>
  </p:clrMapOvr>
</p:sld>
</file>

<file path=ppt/theme/theme1.xml><?xml version="1.0" encoding="utf-8"?>
<a:theme xmlns:a="http://schemas.openxmlformats.org/drawingml/2006/main" name="Summer">
  <a:themeElements>
    <a:clrScheme name="Summer">
      <a:dk1>
        <a:sysClr val="windowText" lastClr="000000"/>
      </a:dk1>
      <a:lt1>
        <a:sysClr val="window" lastClr="FFFFFF"/>
      </a:lt1>
      <a:dk2>
        <a:srgbClr val="E89117"/>
      </a:dk2>
      <a:lt2>
        <a:srgbClr val="FEDD78"/>
      </a:lt2>
      <a:accent1>
        <a:srgbClr val="A1B633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Summ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umm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2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30000"/>
                <a:lumMod val="10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TC101972873[[fn=Summer]]</Template>
  <TotalTime>420</TotalTime>
  <Words>265</Words>
  <Application>Microsoft Office PowerPoint</Application>
  <PresentationFormat>On-screen Show (4:3)</PresentationFormat>
  <Paragraphs>47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Summer</vt:lpstr>
      <vt:lpstr>PowerPoint Presentation</vt:lpstr>
      <vt:lpstr>Your District 12 Delegation  dressed for the Opening Ceremony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Highlights &amp; important matters:</vt:lpstr>
      <vt:lpstr>The 2012-14 Board introduces the 2014-16 Board.</vt:lpstr>
      <vt:lpstr>PowerPoint Presentation</vt:lpstr>
      <vt:lpstr>Some outgoing &amp; incoming Governors (including Marcy &amp; Sheila)  &amp;  ZI Leadership 2014-16 MariaJosé, Allison, &amp; Sonia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Zonta International 2014 Convention</dc:title>
  <dc:creator>Kay</dc:creator>
  <cp:lastModifiedBy>Kay</cp:lastModifiedBy>
  <cp:revision>33</cp:revision>
  <dcterms:created xsi:type="dcterms:W3CDTF">2014-09-01T14:45:28Z</dcterms:created>
  <dcterms:modified xsi:type="dcterms:W3CDTF">2014-09-11T00:53:44Z</dcterms:modified>
</cp:coreProperties>
</file>