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81" r:id="rId3"/>
    <p:sldId id="280" r:id="rId4"/>
    <p:sldId id="263" r:id="rId5"/>
    <p:sldId id="265" r:id="rId6"/>
    <p:sldId id="283" r:id="rId7"/>
    <p:sldId id="285" r:id="rId8"/>
    <p:sldId id="286" r:id="rId9"/>
    <p:sldId id="284" r:id="rId10"/>
    <p:sldId id="288" r:id="rId11"/>
    <p:sldId id="282" r:id="rId12"/>
    <p:sldId id="289" r:id="rId13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802528"/>
    <a:srgbClr val="9997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0204" autoAdjust="0"/>
    <p:restoredTop sz="99163" autoAdjust="0"/>
  </p:normalViewPr>
  <p:slideViewPr>
    <p:cSldViewPr snapToGrid="0" snapToObjects="1">
      <p:cViewPr varScale="1">
        <p:scale>
          <a:sx n="111" d="100"/>
          <a:sy n="111" d="100"/>
        </p:scale>
        <p:origin x="-88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9" d="100"/>
          <a:sy n="69" d="100"/>
        </p:scale>
        <p:origin x="-2838" y="-108"/>
      </p:cViewPr>
      <p:guideLst>
        <p:guide orient="horz" pos="2928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5934703-1963-400B-95E8-2F4CC16BD8C8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096E529-2C9A-4143-B191-00A809CF6A9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7DBF70-7695-457E-BAA3-AEEA88430719}" type="datetimeFigureOut">
              <a:rPr lang="en-US" smtClean="0"/>
              <a:pPr/>
              <a:t>4/25/2020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6CDAF-60F2-4B0A-AFB0-45856C734B7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6CDAF-60F2-4B0A-AFB0-45856C734B7E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6CDAF-60F2-4B0A-AFB0-45856C734B7E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6CDAF-60F2-4B0A-AFB0-45856C734B7E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6CDAF-60F2-4B0A-AFB0-45856C734B7E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ontaInternational_PowerPoint_LO_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1207" y="4678855"/>
            <a:ext cx="8607027" cy="640036"/>
          </a:xfrm>
        </p:spPr>
        <p:txBody>
          <a:bodyPr>
            <a:normAutofit/>
          </a:bodyPr>
          <a:lstStyle>
            <a:lvl1pPr>
              <a:defRPr sz="3600" b="0" i="0">
                <a:solidFill>
                  <a:schemeClr val="tx1"/>
                </a:solidFill>
                <a:latin typeface="+mj-lt"/>
                <a:cs typeface="Lato Regular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1206" y="5340459"/>
            <a:ext cx="8607027" cy="536575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000000"/>
                </a:solidFill>
                <a:latin typeface="+mj-lt"/>
                <a:cs typeface="Lato Regula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63670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ontaInternational_PowerPoint_interiorLO_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339"/>
            <a:ext cx="2133600" cy="365125"/>
          </a:xfrm>
        </p:spPr>
        <p:txBody>
          <a:bodyPr/>
          <a:lstStyle/>
          <a:p>
            <a:fld id="{C03FD958-75D2-C647-BE96-3B36ADE95E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710184" y="797511"/>
            <a:ext cx="7924800" cy="526297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fontAlgn="base"/>
            <a:r>
              <a:rPr lang="en-US" sz="2800" b="1" i="0" kern="1200" dirty="0" smtClean="0">
                <a:solidFill>
                  <a:srgbClr val="802528"/>
                </a:solidFill>
                <a:effectLst/>
                <a:latin typeface="+mj-lt"/>
                <a:ea typeface="+mn-ea"/>
                <a:cs typeface="+mn-cs"/>
              </a:rPr>
              <a:t>Zonta International envisions a world in </a:t>
            </a:r>
            <a:br>
              <a:rPr lang="en-US" sz="2800" b="1" i="0" kern="1200" dirty="0" smtClean="0">
                <a:solidFill>
                  <a:srgbClr val="802528"/>
                </a:solidFill>
                <a:effectLst/>
                <a:latin typeface="+mj-lt"/>
                <a:ea typeface="+mn-ea"/>
                <a:cs typeface="+mn-cs"/>
              </a:rPr>
            </a:br>
            <a:r>
              <a:rPr lang="en-US" sz="2800" b="1" i="0" kern="1200" dirty="0" smtClean="0">
                <a:solidFill>
                  <a:srgbClr val="802528"/>
                </a:solidFill>
                <a:effectLst/>
                <a:latin typeface="+mj-lt"/>
                <a:ea typeface="+mn-ea"/>
                <a:cs typeface="+mn-cs"/>
              </a:rPr>
              <a:t>which women's rights are recognized as </a:t>
            </a:r>
            <a:br>
              <a:rPr lang="en-US" sz="2800" b="1" i="0" kern="1200" dirty="0" smtClean="0">
                <a:solidFill>
                  <a:srgbClr val="802528"/>
                </a:solidFill>
                <a:effectLst/>
                <a:latin typeface="+mj-lt"/>
                <a:ea typeface="+mn-ea"/>
                <a:cs typeface="+mn-cs"/>
              </a:rPr>
            </a:br>
            <a:r>
              <a:rPr lang="en-US" sz="2800" b="1" i="0" kern="1200" dirty="0" smtClean="0">
                <a:solidFill>
                  <a:srgbClr val="802528"/>
                </a:solidFill>
                <a:effectLst/>
                <a:latin typeface="+mj-lt"/>
                <a:ea typeface="+mn-ea"/>
                <a:cs typeface="+mn-cs"/>
              </a:rPr>
              <a:t>human rights and every woman is able </a:t>
            </a:r>
            <a:br>
              <a:rPr lang="en-US" sz="2800" b="1" i="0" kern="1200" dirty="0" smtClean="0">
                <a:solidFill>
                  <a:srgbClr val="802528"/>
                </a:solidFill>
                <a:effectLst/>
                <a:latin typeface="+mj-lt"/>
                <a:ea typeface="+mn-ea"/>
                <a:cs typeface="+mn-cs"/>
              </a:rPr>
            </a:br>
            <a:r>
              <a:rPr lang="en-US" sz="2800" b="1" i="0" kern="1200" dirty="0" smtClean="0">
                <a:solidFill>
                  <a:srgbClr val="802528"/>
                </a:solidFill>
                <a:effectLst/>
                <a:latin typeface="+mj-lt"/>
                <a:ea typeface="+mn-ea"/>
                <a:cs typeface="+mn-cs"/>
              </a:rPr>
              <a:t>to achieve her full potential.</a:t>
            </a:r>
          </a:p>
          <a:p>
            <a:pPr algn="ctr" fontAlgn="base"/>
            <a:endParaRPr lang="en-US" sz="2800" b="1" i="0" kern="1200" dirty="0" smtClean="0">
              <a:solidFill>
                <a:srgbClr val="802528"/>
              </a:solidFill>
              <a:effectLst/>
              <a:latin typeface="+mj-lt"/>
              <a:ea typeface="+mn-ea"/>
              <a:cs typeface="+mn-cs"/>
            </a:endParaRPr>
          </a:p>
          <a:p>
            <a:pPr algn="ctr" fontAlgn="base"/>
            <a:r>
              <a:rPr lang="en-US" sz="2800" b="1" i="0" kern="1200" dirty="0" smtClean="0">
                <a:solidFill>
                  <a:srgbClr val="802528"/>
                </a:solidFill>
                <a:effectLst/>
                <a:latin typeface="+mj-lt"/>
                <a:ea typeface="+mn-ea"/>
                <a:cs typeface="+mn-cs"/>
              </a:rPr>
              <a:t>In such a world, women have access to all resources and are represented in decision </a:t>
            </a:r>
            <a:br>
              <a:rPr lang="en-US" sz="2800" b="1" i="0" kern="1200" dirty="0" smtClean="0">
                <a:solidFill>
                  <a:srgbClr val="802528"/>
                </a:solidFill>
                <a:effectLst/>
                <a:latin typeface="+mj-lt"/>
                <a:ea typeface="+mn-ea"/>
                <a:cs typeface="+mn-cs"/>
              </a:rPr>
            </a:br>
            <a:r>
              <a:rPr lang="en-US" sz="2800" b="1" i="0" kern="1200" dirty="0" smtClean="0">
                <a:solidFill>
                  <a:srgbClr val="802528"/>
                </a:solidFill>
                <a:effectLst/>
                <a:latin typeface="+mj-lt"/>
                <a:ea typeface="+mn-ea"/>
                <a:cs typeface="+mn-cs"/>
              </a:rPr>
              <a:t>making positions on an equal basis with men.</a:t>
            </a:r>
          </a:p>
          <a:p>
            <a:pPr algn="ctr" fontAlgn="base"/>
            <a:endParaRPr lang="en-US" sz="2800" b="1" i="0" kern="1200" dirty="0" smtClean="0">
              <a:solidFill>
                <a:srgbClr val="802528"/>
              </a:solidFill>
              <a:effectLst/>
              <a:latin typeface="+mj-lt"/>
              <a:ea typeface="+mn-ea"/>
              <a:cs typeface="+mn-cs"/>
            </a:endParaRPr>
          </a:p>
          <a:p>
            <a:pPr algn="ctr" fontAlgn="base"/>
            <a:r>
              <a:rPr lang="en-US" sz="2800" b="1" i="0" kern="1200" dirty="0" smtClean="0">
                <a:solidFill>
                  <a:srgbClr val="802528"/>
                </a:solidFill>
                <a:effectLst/>
                <a:latin typeface="+mj-lt"/>
                <a:ea typeface="+mn-ea"/>
                <a:cs typeface="+mn-cs"/>
              </a:rPr>
              <a:t>In such a world, no woman </a:t>
            </a:r>
            <a:br>
              <a:rPr lang="en-US" sz="2800" b="1" i="0" kern="1200" dirty="0" smtClean="0">
                <a:solidFill>
                  <a:srgbClr val="802528"/>
                </a:solidFill>
                <a:effectLst/>
                <a:latin typeface="+mj-lt"/>
                <a:ea typeface="+mn-ea"/>
                <a:cs typeface="+mn-cs"/>
              </a:rPr>
            </a:br>
            <a:r>
              <a:rPr lang="en-US" sz="2800" b="1" i="0" kern="1200" dirty="0" smtClean="0">
                <a:solidFill>
                  <a:srgbClr val="802528"/>
                </a:solidFill>
                <a:effectLst/>
                <a:latin typeface="+mj-lt"/>
                <a:ea typeface="+mn-ea"/>
                <a:cs typeface="+mn-cs"/>
              </a:rPr>
              <a:t>lives in fear of violence.</a:t>
            </a:r>
            <a:endParaRPr lang="en-US" sz="2800" b="1" i="0" kern="1200" dirty="0">
              <a:solidFill>
                <a:srgbClr val="802528"/>
              </a:solidFill>
              <a:effectLst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7178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ontaInternational_PowerPoint_interiorLO_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7924800" cy="1143000"/>
          </a:xfrm>
        </p:spPr>
        <p:txBody>
          <a:bodyPr>
            <a:normAutofit/>
          </a:bodyPr>
          <a:lstStyle>
            <a:lvl1pPr algn="l">
              <a:defRPr sz="4000" b="0" i="0">
                <a:solidFill>
                  <a:srgbClr val="000000"/>
                </a:solidFill>
                <a:latin typeface="+mj-lt"/>
                <a:cs typeface="Lato Regular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7924800" cy="4525963"/>
          </a:xfrm>
        </p:spPr>
        <p:txBody>
          <a:bodyPr/>
          <a:lstStyle>
            <a:lvl1pPr>
              <a:defRPr b="0" i="0">
                <a:solidFill>
                  <a:srgbClr val="000000"/>
                </a:solidFill>
                <a:latin typeface="+mn-lt"/>
                <a:cs typeface="Lato Regular"/>
              </a:defRPr>
            </a:lvl1pPr>
            <a:lvl2pPr>
              <a:defRPr b="0" i="0">
                <a:solidFill>
                  <a:srgbClr val="000000"/>
                </a:solidFill>
                <a:latin typeface="+mn-lt"/>
                <a:cs typeface="Lato Regular"/>
              </a:defRPr>
            </a:lvl2pPr>
            <a:lvl3pPr>
              <a:defRPr b="0" i="0">
                <a:solidFill>
                  <a:srgbClr val="000000"/>
                </a:solidFill>
                <a:latin typeface="+mn-lt"/>
                <a:cs typeface="Lato Regular"/>
              </a:defRPr>
            </a:lvl3pPr>
            <a:lvl4pPr>
              <a:defRPr b="0" i="0">
                <a:solidFill>
                  <a:srgbClr val="000000"/>
                </a:solidFill>
                <a:latin typeface="+mn-lt"/>
                <a:cs typeface="Lato Regular"/>
              </a:defRPr>
            </a:lvl4pPr>
            <a:lvl5pPr>
              <a:defRPr b="0" i="0">
                <a:solidFill>
                  <a:srgbClr val="000000"/>
                </a:solidFill>
                <a:latin typeface="+mn-lt"/>
                <a:cs typeface="Lato Regular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339"/>
            <a:ext cx="2133600" cy="365125"/>
          </a:xfrm>
        </p:spPr>
        <p:txBody>
          <a:bodyPr/>
          <a:lstStyle/>
          <a:p>
            <a:fld id="{C03FD958-75D2-C647-BE96-3B36ADE95E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3076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 Title and Content_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ontaInternational_PowerPoint_interiorLO_T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4000"/>
          <a:stretch/>
        </p:blipFill>
        <p:spPr>
          <a:xfrm>
            <a:off x="0" y="0"/>
            <a:ext cx="786384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7924800" cy="1143000"/>
          </a:xfrm>
        </p:spPr>
        <p:txBody>
          <a:bodyPr>
            <a:normAutofit/>
          </a:bodyPr>
          <a:lstStyle>
            <a:lvl1pPr algn="l">
              <a:defRPr sz="4000" b="0" i="0">
                <a:solidFill>
                  <a:srgbClr val="000000"/>
                </a:solidFill>
                <a:latin typeface="+mj-lt"/>
                <a:cs typeface="Lato Regular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7924800" cy="4525963"/>
          </a:xfrm>
        </p:spPr>
        <p:txBody>
          <a:bodyPr/>
          <a:lstStyle>
            <a:lvl1pPr>
              <a:defRPr b="0" i="0">
                <a:solidFill>
                  <a:srgbClr val="000000"/>
                </a:solidFill>
                <a:latin typeface="+mn-lt"/>
                <a:cs typeface="Lato Regular"/>
              </a:defRPr>
            </a:lvl1pPr>
            <a:lvl2pPr>
              <a:defRPr b="0" i="0">
                <a:solidFill>
                  <a:srgbClr val="000000"/>
                </a:solidFill>
                <a:latin typeface="+mn-lt"/>
                <a:cs typeface="Lato Regular"/>
              </a:defRPr>
            </a:lvl2pPr>
            <a:lvl3pPr>
              <a:defRPr b="0" i="0">
                <a:solidFill>
                  <a:srgbClr val="000000"/>
                </a:solidFill>
                <a:latin typeface="+mn-lt"/>
                <a:cs typeface="Lato Regular"/>
              </a:defRPr>
            </a:lvl3pPr>
            <a:lvl4pPr>
              <a:defRPr b="0" i="0">
                <a:solidFill>
                  <a:srgbClr val="000000"/>
                </a:solidFill>
                <a:latin typeface="+mn-lt"/>
                <a:cs typeface="Lato Regular"/>
              </a:defRPr>
            </a:lvl4pPr>
            <a:lvl5pPr>
              <a:defRPr b="0" i="0">
                <a:solidFill>
                  <a:srgbClr val="000000"/>
                </a:solidFill>
                <a:latin typeface="+mn-lt"/>
                <a:cs typeface="Lato Regular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339"/>
            <a:ext cx="2133600" cy="365125"/>
          </a:xfrm>
        </p:spPr>
        <p:txBody>
          <a:bodyPr/>
          <a:lstStyle/>
          <a:p>
            <a:fld id="{C03FD958-75D2-C647-BE96-3B36ADE95E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88162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ZontaInternational_PowerPoint_interiorLO_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274638"/>
            <a:ext cx="7927848" cy="1143000"/>
          </a:xfrm>
        </p:spPr>
        <p:txBody>
          <a:bodyPr>
            <a:normAutofit/>
          </a:bodyPr>
          <a:lstStyle>
            <a:lvl1pPr algn="l">
              <a:defRPr sz="4000" b="0" i="0">
                <a:solidFill>
                  <a:srgbClr val="000000"/>
                </a:solidFill>
                <a:latin typeface="+mj-lt"/>
                <a:ea typeface="Lato Regular" panose="020F0502020204030203" pitchFamily="34" charset="0"/>
                <a:cs typeface="Lato Regular" panose="020F050202020403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8952" y="1600200"/>
            <a:ext cx="3736848" cy="4525963"/>
          </a:xfrm>
        </p:spPr>
        <p:txBody>
          <a:bodyPr/>
          <a:lstStyle>
            <a:lvl1pPr>
              <a:defRPr sz="2800" b="0" i="0">
                <a:solidFill>
                  <a:srgbClr val="000000"/>
                </a:solidFill>
                <a:latin typeface="+mn-lt"/>
                <a:cs typeface="Lato Regular"/>
              </a:defRPr>
            </a:lvl1pPr>
            <a:lvl2pPr>
              <a:defRPr sz="2400" b="0" i="0">
                <a:solidFill>
                  <a:srgbClr val="000000"/>
                </a:solidFill>
                <a:latin typeface="+mn-lt"/>
                <a:cs typeface="Lato Regular"/>
              </a:defRPr>
            </a:lvl2pPr>
            <a:lvl3pPr>
              <a:defRPr sz="2000" b="0" i="0">
                <a:solidFill>
                  <a:srgbClr val="000000"/>
                </a:solidFill>
                <a:latin typeface="+mn-lt"/>
                <a:cs typeface="Lato Regular"/>
              </a:defRPr>
            </a:lvl3pPr>
            <a:lvl4pPr>
              <a:defRPr sz="1800" b="0" i="0">
                <a:solidFill>
                  <a:srgbClr val="000000"/>
                </a:solidFill>
                <a:latin typeface="+mn-lt"/>
                <a:cs typeface="Lato Regular"/>
              </a:defRPr>
            </a:lvl4pPr>
            <a:lvl5pPr>
              <a:defRPr sz="1800" b="0" i="0">
                <a:solidFill>
                  <a:srgbClr val="000000"/>
                </a:solidFill>
                <a:latin typeface="+mn-lt"/>
                <a:cs typeface="Lato Regular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0200" y="1600200"/>
            <a:ext cx="3976600" cy="4525963"/>
          </a:xfrm>
        </p:spPr>
        <p:txBody>
          <a:bodyPr/>
          <a:lstStyle>
            <a:lvl1pPr>
              <a:defRPr sz="2800" b="0" i="0">
                <a:solidFill>
                  <a:srgbClr val="000000"/>
                </a:solidFill>
                <a:latin typeface="+mn-lt"/>
                <a:cs typeface="Lato Regular"/>
              </a:defRPr>
            </a:lvl1pPr>
            <a:lvl2pPr>
              <a:defRPr sz="2400" b="0" i="0">
                <a:solidFill>
                  <a:srgbClr val="000000"/>
                </a:solidFill>
                <a:latin typeface="+mn-lt"/>
                <a:cs typeface="Lato Regular"/>
              </a:defRPr>
            </a:lvl2pPr>
            <a:lvl3pPr>
              <a:defRPr sz="2000" b="0" i="0">
                <a:solidFill>
                  <a:srgbClr val="000000"/>
                </a:solidFill>
                <a:latin typeface="+mn-lt"/>
                <a:cs typeface="Lato Regular"/>
              </a:defRPr>
            </a:lvl3pPr>
            <a:lvl4pPr>
              <a:defRPr sz="1800" b="0" i="0">
                <a:solidFill>
                  <a:srgbClr val="000000"/>
                </a:solidFill>
                <a:latin typeface="+mn-lt"/>
                <a:cs typeface="Lato Regular"/>
              </a:defRPr>
            </a:lvl4pPr>
            <a:lvl5pPr>
              <a:defRPr sz="1800" b="0" i="0">
                <a:solidFill>
                  <a:srgbClr val="000000"/>
                </a:solidFill>
                <a:latin typeface="+mn-lt"/>
                <a:cs typeface="Lato Regular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03FD958-75D2-C647-BE96-3B36ADE95E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66563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_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ZontaInternational_PowerPoint_interiorLO_T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4800"/>
          <a:stretch/>
        </p:blipFill>
        <p:spPr>
          <a:xfrm>
            <a:off x="0" y="0"/>
            <a:ext cx="779068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274956"/>
            <a:ext cx="7927848" cy="1143000"/>
          </a:xfrm>
        </p:spPr>
        <p:txBody>
          <a:bodyPr>
            <a:normAutofit/>
          </a:bodyPr>
          <a:lstStyle>
            <a:lvl1pPr algn="l">
              <a:defRPr sz="4000" b="0" i="0">
                <a:solidFill>
                  <a:srgbClr val="000000"/>
                </a:solidFill>
                <a:latin typeface="+mj-lt"/>
                <a:cs typeface="Lato Regular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8952" y="1600200"/>
            <a:ext cx="3736848" cy="4525963"/>
          </a:xfrm>
        </p:spPr>
        <p:txBody>
          <a:bodyPr/>
          <a:lstStyle>
            <a:lvl1pPr>
              <a:defRPr sz="2800" b="0" i="0">
                <a:solidFill>
                  <a:srgbClr val="000000"/>
                </a:solidFill>
                <a:latin typeface="+mn-lt"/>
                <a:ea typeface="Lato Regular" panose="020F0502020204030203" pitchFamily="34" charset="0"/>
                <a:cs typeface="Lato Regular" panose="020F0502020204030203" pitchFamily="34" charset="0"/>
              </a:defRPr>
            </a:lvl1pPr>
            <a:lvl2pPr>
              <a:defRPr sz="2400" b="0" i="0">
                <a:solidFill>
                  <a:srgbClr val="000000"/>
                </a:solidFill>
                <a:latin typeface="+mn-lt"/>
                <a:ea typeface="Lato Regular" panose="020F0502020204030203" pitchFamily="34" charset="0"/>
                <a:cs typeface="Lato Regular" panose="020F0502020204030203" pitchFamily="34" charset="0"/>
              </a:defRPr>
            </a:lvl2pPr>
            <a:lvl3pPr>
              <a:defRPr sz="2000" b="0" i="0">
                <a:solidFill>
                  <a:srgbClr val="000000"/>
                </a:solidFill>
                <a:latin typeface="+mn-lt"/>
                <a:ea typeface="Lato Regular" panose="020F0502020204030203" pitchFamily="34" charset="0"/>
                <a:cs typeface="Lato Regular" panose="020F0502020204030203" pitchFamily="34" charset="0"/>
              </a:defRPr>
            </a:lvl3pPr>
            <a:lvl4pPr>
              <a:defRPr sz="1800" b="0" i="0">
                <a:solidFill>
                  <a:srgbClr val="000000"/>
                </a:solidFill>
                <a:latin typeface="+mn-lt"/>
                <a:ea typeface="Lato Regular" panose="020F0502020204030203" pitchFamily="34" charset="0"/>
                <a:cs typeface="Lato Regular" panose="020F0502020204030203" pitchFamily="34" charset="0"/>
              </a:defRPr>
            </a:lvl4pPr>
            <a:lvl5pPr>
              <a:defRPr sz="1800" b="0" i="0">
                <a:solidFill>
                  <a:srgbClr val="000000"/>
                </a:solidFill>
                <a:latin typeface="+mn-lt"/>
                <a:ea typeface="Lato Regular" panose="020F0502020204030203" pitchFamily="34" charset="0"/>
                <a:cs typeface="Lato Regular" panose="020F05020202040302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0200" y="1600200"/>
            <a:ext cx="3976600" cy="4525963"/>
          </a:xfrm>
        </p:spPr>
        <p:txBody>
          <a:bodyPr/>
          <a:lstStyle>
            <a:lvl1pPr>
              <a:defRPr sz="2800" b="0" i="0">
                <a:solidFill>
                  <a:srgbClr val="000000"/>
                </a:solidFill>
                <a:latin typeface="+mn-lt"/>
                <a:cs typeface="Lato Regular"/>
              </a:defRPr>
            </a:lvl1pPr>
            <a:lvl2pPr>
              <a:defRPr sz="2400" b="0" i="0">
                <a:solidFill>
                  <a:srgbClr val="000000"/>
                </a:solidFill>
                <a:latin typeface="+mn-lt"/>
                <a:cs typeface="Lato Regular"/>
              </a:defRPr>
            </a:lvl2pPr>
            <a:lvl3pPr>
              <a:defRPr sz="2000" b="0" i="0">
                <a:solidFill>
                  <a:srgbClr val="000000"/>
                </a:solidFill>
                <a:latin typeface="+mn-lt"/>
                <a:cs typeface="Lato Regular"/>
              </a:defRPr>
            </a:lvl3pPr>
            <a:lvl4pPr>
              <a:defRPr sz="1800" b="0" i="0">
                <a:solidFill>
                  <a:srgbClr val="000000"/>
                </a:solidFill>
                <a:latin typeface="+mn-lt"/>
                <a:cs typeface="Lato Regular"/>
              </a:defRPr>
            </a:lvl4pPr>
            <a:lvl5pPr>
              <a:defRPr sz="1800" b="0" i="0">
                <a:solidFill>
                  <a:srgbClr val="000000"/>
                </a:solidFill>
                <a:latin typeface="+mn-lt"/>
                <a:cs typeface="Lato Regular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03FD958-75D2-C647-BE96-3B36ADE95E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98461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ontaInternational_PowerPoint_reverse_LO_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Slide Number Placeholder 6"/>
          <p:cNvSpPr txBox="1">
            <a:spLocks/>
          </p:cNvSpPr>
          <p:nvPr userDrawn="1"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315468" y="6123543"/>
            <a:ext cx="1929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www.zonta.org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0018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D65DB-6C1C-8344-A853-DB6D52BC5DB7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FD958-75D2-C647-BE96-3B36ADE95E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6133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6" r:id="rId4"/>
    <p:sldLayoutId id="2147483652" r:id="rId5"/>
    <p:sldLayoutId id="2147483657" r:id="rId6"/>
    <p:sldLayoutId id="2147483655" r:id="rId7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Lato Regular" panose="020F0502020204030203" pitchFamily="34" charset="0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Lato Regular" panose="020F0502020204030203" pitchFamily="34" charset="0"/>
          <a:cs typeface="Lato Regular" panose="020F0502020204030203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Lato Regular" panose="020F0502020204030203" pitchFamily="34" charset="0"/>
          <a:cs typeface="Lato Regular" panose="020F0502020204030203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Lato Regular" panose="020F0502020204030203" pitchFamily="34" charset="0"/>
          <a:cs typeface="Lato Regular" panose="020F0502020204030203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Lato Regular" panose="020F0502020204030203" pitchFamily="34" charset="0"/>
          <a:cs typeface="Lato Regular" panose="020F0502020204030203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Lato Regular" panose="020F0502020204030203" pitchFamily="34" charset="0"/>
          <a:cs typeface="Lato Regular" panose="020F0502020204030203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mailto:boysen.deedee@gmail.com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21206" y="4358837"/>
            <a:ext cx="8607027" cy="640036"/>
          </a:xfrm>
        </p:spPr>
        <p:txBody>
          <a:bodyPr>
            <a:normAutofit fontScale="90000"/>
          </a:bodyPr>
          <a:lstStyle/>
          <a:p>
            <a:r>
              <a:rPr lang="en-US" sz="2700" dirty="0" smtClean="0"/>
              <a:t>Zoom </a:t>
            </a:r>
            <a:r>
              <a:rPr lang="en-US" sz="2700" dirty="0" smtClean="0"/>
              <a:t>District-wide Virtual Area </a:t>
            </a:r>
            <a:r>
              <a:rPr lang="en-US" sz="2700" dirty="0" smtClean="0"/>
              <a:t>Meeting</a:t>
            </a:r>
            <a:br>
              <a:rPr lang="en-US" sz="2700" dirty="0" smtClean="0"/>
            </a:br>
            <a:r>
              <a:rPr lang="en-US" sz="2000" dirty="0" smtClean="0"/>
              <a:t>April 25, 2020</a:t>
            </a:r>
            <a:endParaRPr lang="en-US" sz="2000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ln w="28575">
            <a:noFill/>
          </a:ln>
        </p:spPr>
        <p:txBody>
          <a:bodyPr/>
          <a:lstStyle/>
          <a:p>
            <a:r>
              <a:rPr lang="en-US" b="1" spc="6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Governor’s Message</a:t>
            </a:r>
            <a:endParaRPr lang="en-US" b="1" spc="6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4" name="Picture 3" descr="Zonta District Logo_Vertical_Colo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436" y="633097"/>
            <a:ext cx="3652216" cy="340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31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 smtClean="0"/>
              <a:t>Proposed International Service Projects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b="1" i="1" dirty="0" smtClean="0"/>
              <a:t>Ending Child Marriage – A Program to Accelerate Global Action: Phase II</a:t>
            </a:r>
          </a:p>
          <a:p>
            <a:pPr lvl="1"/>
            <a:r>
              <a:rPr lang="en-US" sz="2000" dirty="0" smtClean="0"/>
              <a:t>$US1,500,000 to UNFPA and UNICEF via UNICEF USA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Elevate the voice and agency of adolescent girls by empowering marginalized adolescent girls through life skills and knowledge building and promoting gender equity in girls’ families and communities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Increase resources and opportunities for adolescent girls and their families by strengthening education, health and child protection systems, and addressing the ways that poverty drives the practice of child marriage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Enhance legal and political action to prevent child marriage, and to support married, divorced or widowed adolescent girls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smtClean="0"/>
              <a:t>Final Reminds</a:t>
            </a:r>
            <a:endParaRPr lang="en-US" sz="3200" b="1" dirty="0"/>
          </a:p>
        </p:txBody>
      </p:sp>
      <p:pic>
        <p:nvPicPr>
          <p:cNvPr id="4" name="Picture Placeholder 4" descr="D12 logo 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20297" y="5461204"/>
            <a:ext cx="1095920" cy="109592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761999" y="1600200"/>
            <a:ext cx="741534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Lato Regular" panose="020F0502020204030203" pitchFamily="34" charset="0"/>
              <a:cs typeface="Lato Regular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914399" y="1752600"/>
            <a:ext cx="741534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endParaRPr lang="en-US" sz="1600" dirty="0" smtClean="0">
              <a:solidFill>
                <a:srgbClr val="000000"/>
              </a:solidFill>
              <a:ea typeface="Lato Regular" panose="020F0502020204030203" pitchFamily="34" charset="0"/>
              <a:cs typeface="Lato Regular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Lato Regular" panose="020F0502020204030203" pitchFamily="34" charset="0"/>
                <a:cs typeface="Lato Regular"/>
              </a:rPr>
              <a:t>Club Annual Report to Deedee by May 8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Lato Regular" panose="020F0502020204030203" pitchFamily="34" charset="0"/>
              <a:cs typeface="Lato Regular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 dirty="0" smtClean="0">
                <a:solidFill>
                  <a:srgbClr val="000000"/>
                </a:solidFill>
                <a:ea typeface="Lato Regular" panose="020F0502020204030203" pitchFamily="34" charset="0"/>
                <a:cs typeface="Lato Regular"/>
              </a:rPr>
              <a:t>Copy of the ZI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Lato Regular" panose="020F0502020204030203" pitchFamily="34" charset="0"/>
                <a:cs typeface="Lato Regular"/>
              </a:rPr>
              <a:t>Club Officer Form to Deedee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Lato Regular" panose="020F0502020204030203" pitchFamily="34" charset="0"/>
              <a:cs typeface="Lato Regul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dobe Caslon Pro Bold" pitchFamily="18" charset="0"/>
              </a:rPr>
              <a:t>Thank you!</a:t>
            </a:r>
            <a:endParaRPr lang="en-US" dirty="0">
              <a:latin typeface="Adobe Caslon Pro Bol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Questions</a:t>
            </a:r>
          </a:p>
          <a:p>
            <a:pPr algn="ctr">
              <a:buNone/>
            </a:pPr>
            <a:r>
              <a:rPr lang="en-US" dirty="0" smtClean="0"/>
              <a:t>Governor Deedee Boysen</a:t>
            </a:r>
          </a:p>
          <a:p>
            <a:pPr algn="ctr">
              <a:buNone/>
            </a:pPr>
            <a:r>
              <a:rPr lang="en-US" smtClean="0">
                <a:hlinkClick r:id="rId2"/>
              </a:rPr>
              <a:t>boysen.deedee@gmail.com</a:t>
            </a:r>
            <a:endParaRPr lang="en-US" dirty="0" smtClean="0"/>
          </a:p>
          <a:p>
            <a:pPr algn="ctr">
              <a:buNone/>
            </a:pPr>
            <a:endParaRPr lang="en-US" dirty="0"/>
          </a:p>
        </p:txBody>
      </p:sp>
      <p:pic>
        <p:nvPicPr>
          <p:cNvPr id="4" name="Picture 3" descr="Zonta_Logo 100_highr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920" y="4366255"/>
            <a:ext cx="1652070" cy="1595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 smtClean="0"/>
              <a:t>Welcome to Our </a:t>
            </a:r>
            <a:r>
              <a:rPr lang="en-US" sz="3200" b="1" dirty="0" smtClean="0"/>
              <a:t>Meeting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endParaRPr lang="en-US" sz="2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2800" dirty="0" smtClean="0"/>
              <a:t>Thank you District 12 Leaders</a:t>
            </a:r>
          </a:p>
          <a:p>
            <a:pPr lvl="1"/>
            <a:endParaRPr lang="en-US" sz="1600" dirty="0" smtClean="0"/>
          </a:p>
          <a:p>
            <a:pPr>
              <a:buNone/>
            </a:pPr>
            <a:endParaRPr lang="en-US" sz="1600" dirty="0" smtClean="0"/>
          </a:p>
        </p:txBody>
      </p:sp>
      <p:pic>
        <p:nvPicPr>
          <p:cNvPr id="6" name="Picture 5" descr="leadership team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602" y="2218838"/>
            <a:ext cx="5860988" cy="3907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 smtClean="0"/>
              <a:t>District Leaders in 2020 - 2022</a:t>
            </a:r>
            <a:endParaRPr lang="en-US" sz="3200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Governor-Elect 	</a:t>
            </a:r>
            <a:r>
              <a:rPr lang="en-US" sz="2800" dirty="0" smtClean="0">
                <a:latin typeface="Adobe Caslon Pro Bold" pitchFamily="18" charset="0"/>
              </a:rPr>
              <a:t>Ann Hodgson</a:t>
            </a:r>
          </a:p>
          <a:p>
            <a:pPr>
              <a:buNone/>
            </a:pPr>
            <a:endParaRPr lang="en-US" sz="1600" dirty="0" smtClean="0"/>
          </a:p>
          <a:p>
            <a:pPr>
              <a:buNone/>
            </a:pPr>
            <a:r>
              <a:rPr lang="en-US" sz="2800" dirty="0" smtClean="0"/>
              <a:t>Lt. Governor 		</a:t>
            </a:r>
            <a:r>
              <a:rPr lang="en-US" sz="2800" dirty="0" smtClean="0">
                <a:latin typeface="Adobe Caslon Pro Bold" pitchFamily="18" charset="0"/>
              </a:rPr>
              <a:t>Bridget Masters</a:t>
            </a:r>
          </a:p>
          <a:p>
            <a:pPr>
              <a:buNone/>
            </a:pPr>
            <a:endParaRPr lang="en-US" sz="1700" dirty="0" smtClean="0"/>
          </a:p>
          <a:p>
            <a:pPr>
              <a:buNone/>
            </a:pPr>
            <a:r>
              <a:rPr lang="en-US" sz="2800" dirty="0" smtClean="0"/>
              <a:t>Treasurer 			</a:t>
            </a:r>
            <a:r>
              <a:rPr lang="en-US" sz="2800" dirty="0" smtClean="0">
                <a:latin typeface="Adobe Caslon Pro Bold" pitchFamily="18" charset="0"/>
              </a:rPr>
              <a:t>Jan Kirch</a:t>
            </a:r>
          </a:p>
          <a:p>
            <a:pPr>
              <a:buNone/>
            </a:pPr>
            <a:endParaRPr lang="en-US" sz="1700" dirty="0" smtClean="0"/>
          </a:p>
          <a:p>
            <a:pPr>
              <a:buNone/>
            </a:pPr>
            <a:r>
              <a:rPr lang="en-US" sz="2800" dirty="0" smtClean="0"/>
              <a:t>Area Directors:</a:t>
            </a:r>
          </a:p>
          <a:p>
            <a:pPr lvl="1">
              <a:buNone/>
            </a:pPr>
            <a:r>
              <a:rPr lang="en-US" sz="2000" dirty="0" smtClean="0"/>
              <a:t>						Area 1- Debbie Sundberg</a:t>
            </a:r>
          </a:p>
          <a:p>
            <a:pPr lvl="1">
              <a:buNone/>
            </a:pPr>
            <a:r>
              <a:rPr lang="en-US" sz="2000" dirty="0" smtClean="0"/>
              <a:t>						Area 2 -Tasha Bauman</a:t>
            </a:r>
          </a:p>
          <a:p>
            <a:pPr lvl="1">
              <a:buNone/>
            </a:pPr>
            <a:r>
              <a:rPr lang="en-US" sz="2000" dirty="0" smtClean="0"/>
              <a:t>						Area 3 - Deb Beatty and </a:t>
            </a:r>
          </a:p>
          <a:p>
            <a:pPr lvl="1">
              <a:buNone/>
            </a:pPr>
            <a:r>
              <a:rPr lang="en-US" sz="2000" dirty="0" smtClean="0"/>
              <a:t>						Area 4 – Sonya Bergeron</a:t>
            </a:r>
            <a:endParaRPr lang="en-US" sz="2000" dirty="0"/>
          </a:p>
        </p:txBody>
      </p:sp>
      <p:pic>
        <p:nvPicPr>
          <p:cNvPr id="4" name="Picture Placeholder 4" descr="D12 logo 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0297" y="5461204"/>
            <a:ext cx="1095920" cy="1095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 smtClean="0"/>
              <a:t>Speaking of New Leaders…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en-US" sz="2000" dirty="0" smtClean="0"/>
          </a:p>
          <a:p>
            <a:pPr algn="ctr">
              <a:buNone/>
            </a:pPr>
            <a:r>
              <a:rPr lang="en-US" sz="2400" dirty="0" smtClean="0"/>
              <a:t>Club Annual Meetings</a:t>
            </a:r>
          </a:p>
          <a:p>
            <a:pPr algn="ctr">
              <a:buNone/>
            </a:pPr>
            <a:endParaRPr lang="en-US" sz="2400" dirty="0" smtClean="0"/>
          </a:p>
          <a:p>
            <a:pPr algn="ctr">
              <a:buNone/>
            </a:pPr>
            <a:r>
              <a:rPr lang="en-US" sz="2400" dirty="0" smtClean="0"/>
              <a:t>New Club Officers</a:t>
            </a:r>
          </a:p>
          <a:p>
            <a:pPr algn="ctr">
              <a:buNone/>
            </a:pPr>
            <a:endParaRPr lang="en-US" sz="2400" dirty="0" smtClean="0"/>
          </a:p>
          <a:p>
            <a:pPr algn="ctr">
              <a:buNone/>
            </a:pPr>
            <a:r>
              <a:rPr lang="en-US" sz="2400" dirty="0" smtClean="0"/>
              <a:t>Board Retreats</a:t>
            </a:r>
          </a:p>
          <a:p>
            <a:pPr algn="ctr">
              <a:buNone/>
            </a:pPr>
            <a:endParaRPr lang="en-US" sz="2400" dirty="0" smtClean="0"/>
          </a:p>
          <a:p>
            <a:pPr algn="ctr">
              <a:buNone/>
            </a:pPr>
            <a:r>
              <a:rPr lang="en-US" sz="2400" dirty="0" smtClean="0"/>
              <a:t>Summer Club Get -</a:t>
            </a:r>
            <a:r>
              <a:rPr lang="en-US" sz="2400" dirty="0" err="1" smtClean="0"/>
              <a:t>Togethers</a:t>
            </a:r>
            <a:endParaRPr lang="en-US" sz="2400" dirty="0"/>
          </a:p>
        </p:txBody>
      </p:sp>
      <p:pic>
        <p:nvPicPr>
          <p:cNvPr id="4" name="Picture Placeholder 4" descr="D12 logo 1.jpg"/>
          <p:cNvPicPr>
            <a:picLocks noChangeAspect="1"/>
          </p:cNvPicPr>
          <p:nvPr/>
        </p:nvPicPr>
        <p:blipFill>
          <a:blip r:embed="rId3"/>
          <a:srcRect t="4054" b="4054"/>
          <a:stretch>
            <a:fillRect/>
          </a:stretch>
        </p:blipFill>
        <p:spPr>
          <a:xfrm>
            <a:off x="8031296" y="6126163"/>
            <a:ext cx="655504" cy="602356"/>
          </a:xfrm>
          <a:prstGeom prst="rect">
            <a:avLst/>
          </a:prstGeom>
        </p:spPr>
      </p:pic>
      <p:pic>
        <p:nvPicPr>
          <p:cNvPr id="1031" name="Picture 7" descr="C:\Users\Deedee\AppData\Local\Microsoft\Windows\INetCache\IE\W4AYSAOZ\good_sun1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86592" y="5347438"/>
            <a:ext cx="1367407" cy="1381081"/>
          </a:xfrm>
          <a:prstGeom prst="rect">
            <a:avLst/>
          </a:prstGeom>
          <a:noFill/>
        </p:spPr>
      </p:pic>
      <p:pic>
        <p:nvPicPr>
          <p:cNvPr id="1032" name="Picture 8" descr="C:\Users\Deedee\AppData\Local\Microsoft\Windows\INetCache\IE\GK3FIWQA\sun-47083_960_720[1]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34873" y="1417638"/>
            <a:ext cx="1471639" cy="1252459"/>
          </a:xfrm>
          <a:prstGeom prst="rect">
            <a:avLst/>
          </a:prstGeom>
          <a:noFill/>
        </p:spPr>
      </p:pic>
      <p:pic>
        <p:nvPicPr>
          <p:cNvPr id="1035" name="Picture 11" descr="C:\Users\Deedee\AppData\Local\Microsoft\Windows\INetCache\IE\1E3OSA84\summer-sun-1[1]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0" y="2350008"/>
            <a:ext cx="2172780" cy="15383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220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 smtClean="0"/>
              <a:t>Now on to the Future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999" y="1600200"/>
            <a:ext cx="7415349" cy="4525963"/>
          </a:xfrm>
        </p:spPr>
        <p:txBody>
          <a:bodyPr>
            <a:normAutofit/>
          </a:bodyPr>
          <a:lstStyle/>
          <a:p>
            <a:r>
              <a:rPr lang="en-US" sz="2200" dirty="0" smtClean="0"/>
              <a:t>Reminders for the next few months</a:t>
            </a:r>
          </a:p>
          <a:p>
            <a:pPr lvl="1"/>
            <a:r>
              <a:rPr lang="en-US" sz="1800" dirty="0" smtClean="0"/>
              <a:t>Club Membership Records and ZI Dues – online.  Due May 1.</a:t>
            </a:r>
          </a:p>
          <a:p>
            <a:pPr lvl="1"/>
            <a:r>
              <a:rPr lang="en-US" sz="1800" dirty="0" smtClean="0"/>
              <a:t>District dues from clubs due to Jan Kirch by May 1. </a:t>
            </a:r>
          </a:p>
          <a:p>
            <a:pPr lvl="1"/>
            <a:r>
              <a:rPr lang="en-US" sz="1800" dirty="0" smtClean="0"/>
              <a:t>Club Officer Form – Due June 1</a:t>
            </a:r>
          </a:p>
          <a:p>
            <a:pPr lvl="1"/>
            <a:r>
              <a:rPr lang="en-US" sz="1800" dirty="0" smtClean="0"/>
              <a:t>Elections and Voting on Zonta business – more will follow when platform is confirmed.  Each club – one delegate and one alternate.  Submit by May 15.  Should receive soon.</a:t>
            </a:r>
          </a:p>
          <a:p>
            <a:pPr lvl="1"/>
            <a:r>
              <a:rPr lang="en-US" sz="1800" dirty="0" smtClean="0"/>
              <a:t>Slate of Candidates – available online.  Choose as a club.</a:t>
            </a:r>
          </a:p>
          <a:p>
            <a:pPr lvl="1"/>
            <a:r>
              <a:rPr lang="en-US" sz="1800" dirty="0" smtClean="0"/>
              <a:t>Proposed Amendments to bylaws, rules of procedures, and resolutions – Renee will discuss.</a:t>
            </a:r>
          </a:p>
          <a:p>
            <a:pPr lvl="1"/>
            <a:r>
              <a:rPr lang="en-US" sz="1800" dirty="0" smtClean="0"/>
              <a:t>Proposed Zonta International Budget – Bridget will discuss</a:t>
            </a:r>
          </a:p>
          <a:p>
            <a:pPr lvl="1"/>
            <a:r>
              <a:rPr lang="en-US" sz="1800" dirty="0" smtClean="0"/>
              <a:t>2020 – 2022 Biennial goals and international projects.</a:t>
            </a:r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endParaRPr lang="en-US" sz="2200" dirty="0"/>
          </a:p>
        </p:txBody>
      </p:sp>
      <p:pic>
        <p:nvPicPr>
          <p:cNvPr id="4" name="Picture Placeholder 4" descr="D12 logo 1.jpg"/>
          <p:cNvPicPr>
            <a:picLocks noChangeAspect="1"/>
          </p:cNvPicPr>
          <p:nvPr/>
        </p:nvPicPr>
        <p:blipFill>
          <a:blip r:embed="rId3"/>
          <a:srcRect t="4054" b="4054"/>
          <a:stretch>
            <a:fillRect/>
          </a:stretch>
        </p:blipFill>
        <p:spPr>
          <a:xfrm>
            <a:off x="7899094" y="5824784"/>
            <a:ext cx="787706" cy="7238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 smtClean="0"/>
              <a:t>Proposed Biennial Goal 1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Goal 1. Programs and projects increase our impact and effectiveness in helping women and girls.</a:t>
            </a:r>
          </a:p>
          <a:p>
            <a:endParaRPr lang="en-US" sz="1000" dirty="0" smtClean="0"/>
          </a:p>
          <a:p>
            <a:pPr lvl="1"/>
            <a:r>
              <a:rPr lang="en-US" sz="2000" dirty="0" smtClean="0"/>
              <a:t>Women in Technology Scholarship continues</a:t>
            </a:r>
          </a:p>
          <a:p>
            <a:pPr lvl="1"/>
            <a:endParaRPr lang="en-US" sz="1050" dirty="0" smtClean="0"/>
          </a:p>
          <a:p>
            <a:pPr lvl="1"/>
            <a:r>
              <a:rPr lang="en-US" sz="2000" dirty="0" smtClean="0"/>
              <a:t>YWPA and JMK programs will be studied and evaluated</a:t>
            </a:r>
          </a:p>
          <a:p>
            <a:pPr lvl="1"/>
            <a:endParaRPr lang="en-US" sz="1000" dirty="0" smtClean="0"/>
          </a:p>
          <a:p>
            <a:pPr lvl="1"/>
            <a:r>
              <a:rPr lang="en-US" sz="2000" dirty="0" smtClean="0"/>
              <a:t>ZI will publish statements on issues impacting the lives of women and girls e.g. human trafficking, climate change etc.</a:t>
            </a:r>
          </a:p>
          <a:p>
            <a:pPr lvl="1"/>
            <a:endParaRPr lang="en-US" sz="1000" dirty="0" smtClean="0"/>
          </a:p>
          <a:p>
            <a:pPr lvl="1"/>
            <a:r>
              <a:rPr lang="en-US" sz="2000" dirty="0" smtClean="0"/>
              <a:t>Clubs encouraged to participate in at least one advocacy activity each year.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 smtClean="0"/>
              <a:t>Proposed Biennial Goal 2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Goal 2. Membership – maintain Zonta’s visibility globally and locally</a:t>
            </a:r>
          </a:p>
          <a:p>
            <a:endParaRPr lang="en-US" sz="1600" dirty="0" smtClean="0"/>
          </a:p>
          <a:p>
            <a:pPr lvl="1"/>
            <a:r>
              <a:rPr lang="en-US" sz="2000" dirty="0" smtClean="0"/>
              <a:t>Focus on membership retention</a:t>
            </a:r>
          </a:p>
          <a:p>
            <a:pPr lvl="1"/>
            <a:endParaRPr lang="en-US" sz="1000" dirty="0" smtClean="0"/>
          </a:p>
          <a:p>
            <a:pPr lvl="1"/>
            <a:r>
              <a:rPr lang="en-US" sz="2000" dirty="0" smtClean="0"/>
              <a:t>Districts hold at least one event per year with current education award winners and </a:t>
            </a:r>
            <a:r>
              <a:rPr lang="en-US" sz="2000" dirty="0" err="1" smtClean="0"/>
              <a:t>awardee</a:t>
            </a:r>
            <a:r>
              <a:rPr lang="en-US" sz="2000" dirty="0" smtClean="0"/>
              <a:t> alumnae</a:t>
            </a:r>
          </a:p>
          <a:p>
            <a:pPr lvl="1"/>
            <a:endParaRPr lang="en-US" sz="1000" dirty="0" smtClean="0"/>
          </a:p>
          <a:p>
            <a:pPr lvl="1"/>
            <a:r>
              <a:rPr lang="en-US" sz="2000" dirty="0" smtClean="0"/>
              <a:t>ZI will support current and future leaders through Zonta professional development and mentoring tools tailored to individual club needs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 smtClean="0"/>
              <a:t>Proposed Biennial Goal 3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Goal 3. Financial Resources – essential for maintaining and growing our ability to make a difference in the lives of women and girls.</a:t>
            </a:r>
          </a:p>
          <a:p>
            <a:endParaRPr lang="en-US" sz="1000" dirty="0" smtClean="0"/>
          </a:p>
          <a:p>
            <a:pPr lvl="1"/>
            <a:r>
              <a:rPr lang="en-US" sz="2000" dirty="0" smtClean="0"/>
              <a:t>Donations to the ZI Foundation meet or exceed the biennial fundraising goals</a:t>
            </a:r>
          </a:p>
          <a:p>
            <a:pPr lvl="1"/>
            <a:endParaRPr lang="en-US" sz="1000" dirty="0" smtClean="0"/>
          </a:p>
          <a:p>
            <a:pPr lvl="1"/>
            <a:r>
              <a:rPr lang="en-US" sz="2000" dirty="0" smtClean="0"/>
              <a:t>Donations to the endowment funds continue to be made towards achieving the long term goal of US $10 million</a:t>
            </a:r>
          </a:p>
          <a:p>
            <a:pPr lvl="1"/>
            <a:endParaRPr lang="en-US" sz="1000" dirty="0" smtClean="0"/>
          </a:p>
          <a:p>
            <a:pPr lvl="1"/>
            <a:r>
              <a:rPr lang="en-US" sz="2000" dirty="0" smtClean="0"/>
              <a:t>ZI Foundation will expand awareness and visibility of the focus of Zonta’s global charitable efforts by doing business as “Zonta Foundation for Women”</a:t>
            </a:r>
          </a:p>
          <a:p>
            <a:pPr lvl="1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 smtClean="0"/>
              <a:t>Proposed International Service Projects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i="1" dirty="0" smtClean="0"/>
              <a:t>Adolescent Girls’ Health and Protection in Peru.</a:t>
            </a:r>
          </a:p>
          <a:p>
            <a:pPr lvl="1"/>
            <a:r>
              <a:rPr lang="en-US" sz="2000" dirty="0" smtClean="0"/>
              <a:t>US$1,000,000 to UNICEF USA</a:t>
            </a:r>
          </a:p>
          <a:p>
            <a:pPr lvl="1"/>
            <a:r>
              <a:rPr lang="en-US" sz="2000" dirty="0" smtClean="0"/>
              <a:t>Improve services to respond to adolescent girls’ health and prevent violence (especially gender-based) is schools in the regions of Huancavelica and Ucayali.</a:t>
            </a:r>
          </a:p>
          <a:p>
            <a:pPr lvl="1"/>
            <a:endParaRPr lang="en-US" sz="2000" dirty="0" smtClean="0"/>
          </a:p>
          <a:p>
            <a:r>
              <a:rPr lang="en-US" sz="2400" b="1" i="1" dirty="0" smtClean="0"/>
              <a:t>Let Us Learn Madagascar – Empowering Girls Through Education: Phase 3</a:t>
            </a:r>
          </a:p>
          <a:p>
            <a:pPr lvl="1"/>
            <a:r>
              <a:rPr lang="en-US" sz="2000" dirty="0" smtClean="0"/>
              <a:t>$US500,000 to UNICEF USA</a:t>
            </a:r>
          </a:p>
          <a:p>
            <a:pPr lvl="1"/>
            <a:r>
              <a:rPr lang="en-US" sz="2000" dirty="0" smtClean="0"/>
              <a:t>Address education and gender inequity in Madagascar through approaches targeted toward girls.</a:t>
            </a:r>
          </a:p>
        </p:txBody>
      </p:sp>
      <p:pic>
        <p:nvPicPr>
          <p:cNvPr id="4" name="Picture Placeholder 4" descr="D12 logo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297" y="5461204"/>
            <a:ext cx="1095920" cy="1095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ZontaInternational_PowerPoint_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ZontaInternational_PowerPoint_TE</Template>
  <TotalTime>1781</TotalTime>
  <Words>583</Words>
  <Application>Microsoft Office PowerPoint</Application>
  <PresentationFormat>On-screen Show (4:3)</PresentationFormat>
  <Paragraphs>91</Paragraphs>
  <Slides>12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ZontaInternational_PowerPoint_TE</vt:lpstr>
      <vt:lpstr>Zoom District-wide Virtual Area Meeting April 25, 2020</vt:lpstr>
      <vt:lpstr>Welcome to Our Meeting </vt:lpstr>
      <vt:lpstr>District Leaders in 2020 - 2022</vt:lpstr>
      <vt:lpstr>Speaking of New Leaders…</vt:lpstr>
      <vt:lpstr>Now on to the Future</vt:lpstr>
      <vt:lpstr>Proposed Biennial Goal 1</vt:lpstr>
      <vt:lpstr>Proposed Biennial Goal 2</vt:lpstr>
      <vt:lpstr>Proposed Biennial Goal 3</vt:lpstr>
      <vt:lpstr>Proposed International Service Projects</vt:lpstr>
      <vt:lpstr>Proposed International Service Projects</vt:lpstr>
      <vt:lpstr>Final Reminds</vt:lpstr>
      <vt:lpstr>Thank you!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 Trusk Edrinn</dc:creator>
  <cp:lastModifiedBy>Deidre Boysen</cp:lastModifiedBy>
  <cp:revision>155</cp:revision>
  <dcterms:created xsi:type="dcterms:W3CDTF">2015-02-05T21:28:11Z</dcterms:created>
  <dcterms:modified xsi:type="dcterms:W3CDTF">2020-04-25T13:44:21Z</dcterms:modified>
</cp:coreProperties>
</file>