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Default Extension="wdp" ContentType="image/vnd.ms-photo"/>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5"/>
  </p:notesMasterIdLst>
  <p:sldIdLst>
    <p:sldId id="302" r:id="rId2"/>
    <p:sldId id="301" r:id="rId3"/>
    <p:sldId id="299" r:id="rId4"/>
    <p:sldId id="290" r:id="rId5"/>
    <p:sldId id="273" r:id="rId6"/>
    <p:sldId id="274" r:id="rId7"/>
    <p:sldId id="275" r:id="rId8"/>
    <p:sldId id="294" r:id="rId9"/>
    <p:sldId id="288" r:id="rId10"/>
    <p:sldId id="292" r:id="rId11"/>
    <p:sldId id="278" r:id="rId12"/>
    <p:sldId id="279" r:id="rId13"/>
    <p:sldId id="30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FFF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8" autoAdjust="0"/>
    <p:restoredTop sz="99345" autoAdjust="0"/>
  </p:normalViewPr>
  <p:slideViewPr>
    <p:cSldViewPr snapToGrid="0">
      <p:cViewPr>
        <p:scale>
          <a:sx n="90" d="100"/>
          <a:sy n="90" d="100"/>
        </p:scale>
        <p:origin x="-728" y="-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70" d="100"/>
          <a:sy n="70" d="100"/>
        </p:scale>
        <p:origin x="-127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B55C4-6881-4705-A540-FEDE940B6C8D}" type="datetimeFigureOut">
              <a:rPr lang="en-US" smtClean="0"/>
              <a:pPr/>
              <a:t>1/22/15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794B7-DC7D-4D06-8534-524117E31881}"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7872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current biennium our fundraising goal is US$ </a:t>
            </a:r>
            <a:r>
              <a:rPr lang="en-US" dirty="0" smtClean="0"/>
              <a:t>5,306,000</a:t>
            </a:r>
            <a:r>
              <a:rPr lang="en-US" dirty="0"/>
              <a:t>.  These funds will be allocated to support projects during  the </a:t>
            </a:r>
            <a:r>
              <a:rPr lang="en-US" dirty="0" smtClean="0"/>
              <a:t>2016-2018  </a:t>
            </a:r>
            <a:r>
              <a:rPr lang="en-US" dirty="0"/>
              <a:t>biennium. </a:t>
            </a:r>
            <a:endParaRPr lang="en-US" dirty="0" smtClean="0"/>
          </a:p>
          <a:p>
            <a:endParaRPr lang="en-US" dirty="0"/>
          </a:p>
          <a:p>
            <a:r>
              <a:rPr lang="en-US" dirty="0" smtClean="0"/>
              <a:t>The 2014-2016 fundraising goal is $200,000 more than the US$ 5,101,000 that was raised during the 2012-2014 biennium, so we have some work to do!</a:t>
            </a:r>
            <a:endParaRPr lang="en-US" dirty="0"/>
          </a:p>
          <a:p>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9656100"/>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1998 </a:t>
            </a:r>
            <a:r>
              <a:rPr lang="en-US" dirty="0" smtClean="0"/>
              <a:t> </a:t>
            </a:r>
            <a:r>
              <a:rPr lang="en-US" dirty="0"/>
              <a:t>Zonta has awarded 357 scholarships </a:t>
            </a:r>
            <a:r>
              <a:rPr lang="en-US" dirty="0" smtClean="0"/>
              <a:t> totaling almost  US$700,000 to </a:t>
            </a:r>
            <a:r>
              <a:rPr lang="en-US" dirty="0"/>
              <a:t>women from 47 countries</a:t>
            </a:r>
            <a:r>
              <a:rPr lang="en-US" dirty="0" smtClean="0"/>
              <a:t>.</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950077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486400" cy="4114800"/>
          </a:xfrm>
        </p:spPr>
        <p:txBody>
          <a:bodyPr/>
          <a:lstStyle/>
          <a:p>
            <a:r>
              <a:rPr lang="en-US" dirty="0"/>
              <a:t>Since the program's inception, Zonta has given 721 awards (includes international awards) totaling US$621,750 to 629 young women from 51 countries</a:t>
            </a:r>
            <a:r>
              <a:rPr lang="en-US" dirty="0" smtClean="0"/>
              <a:t>.</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12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93525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2014 Convention, </a:t>
            </a:r>
            <a:r>
              <a:rPr lang="en-US" dirty="0" err="1"/>
              <a:t>Zontians</a:t>
            </a:r>
            <a:r>
              <a:rPr lang="en-US" dirty="0"/>
              <a:t> made </a:t>
            </a:r>
            <a:r>
              <a:rPr lang="en-US" dirty="0" smtClean="0"/>
              <a:t>the </a:t>
            </a:r>
            <a:r>
              <a:rPr lang="en-US" dirty="0"/>
              <a:t>decision </a:t>
            </a:r>
            <a:r>
              <a:rPr lang="en-US" dirty="0" smtClean="0"/>
              <a:t> that </a:t>
            </a:r>
            <a:r>
              <a:rPr lang="en-US" dirty="0"/>
              <a:t>sustainable change</a:t>
            </a:r>
          </a:p>
          <a:p>
            <a:r>
              <a:rPr lang="en-US" dirty="0"/>
              <a:t>can be achieved through awareness and prevention of root causes via education.</a:t>
            </a:r>
          </a:p>
          <a:p>
            <a:endParaRPr lang="en-US" dirty="0" smtClean="0"/>
          </a:p>
          <a:p>
            <a:r>
              <a:rPr lang="en-US" dirty="0" smtClean="0"/>
              <a:t>During </a:t>
            </a:r>
            <a:r>
              <a:rPr lang="en-US" dirty="0"/>
              <a:t>the 2014-2016 Biennium, and with Conviction, Commitment and</a:t>
            </a:r>
          </a:p>
          <a:p>
            <a:r>
              <a:rPr lang="en-US" dirty="0"/>
              <a:t>Courage, we will:</a:t>
            </a:r>
          </a:p>
          <a:p>
            <a:r>
              <a:rPr lang="en-US" dirty="0"/>
              <a:t>• Empower women and help them to reach their full potential through effective</a:t>
            </a:r>
          </a:p>
          <a:p>
            <a:r>
              <a:rPr lang="en-US" dirty="0"/>
              <a:t>mission-focused performance, lasting impact of programs and projects, and</a:t>
            </a:r>
          </a:p>
          <a:p>
            <a:r>
              <a:rPr lang="en-US" dirty="0"/>
              <a:t>membership growth.</a:t>
            </a:r>
          </a:p>
          <a:p>
            <a:r>
              <a:rPr lang="en-US" dirty="0"/>
              <a:t>• Strengthen our leading role in women’s issues through active participation in</a:t>
            </a:r>
          </a:p>
          <a:p>
            <a:r>
              <a:rPr lang="en-US" dirty="0"/>
              <a:t>the Beijing 20 process, launched in May 2014 as a defining framework for</a:t>
            </a:r>
          </a:p>
          <a:p>
            <a:r>
              <a:rPr lang="en-US" dirty="0"/>
              <a:t>change, and in the UN Post-2015 Agenda which represents the intensification</a:t>
            </a:r>
          </a:p>
          <a:p>
            <a:r>
              <a:rPr lang="en-US" dirty="0"/>
              <a:t>of the efforts of the global community to accomplish the eight Millennium</a:t>
            </a:r>
          </a:p>
          <a:p>
            <a:r>
              <a:rPr lang="en-US" dirty="0"/>
              <a:t>Development Goals.</a:t>
            </a:r>
          </a:p>
          <a:p>
            <a:r>
              <a:rPr lang="en-US" dirty="0"/>
              <a:t>• Address root causes and focus on prevention through education to change</a:t>
            </a:r>
          </a:p>
          <a:p>
            <a:r>
              <a:rPr lang="en-US" dirty="0"/>
              <a:t>attitudes in men and women.</a:t>
            </a:r>
          </a:p>
          <a:p>
            <a:endParaRPr lang="en-US" dirty="0"/>
          </a:p>
          <a:p>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633838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cost of  one fistula surgery and post-operative care  is only US$675.  The cost of social rehabilitation for a fistula survivor is US$1,300.</a:t>
            </a:r>
          </a:p>
        </p:txBody>
      </p:sp>
      <p:sp>
        <p:nvSpPr>
          <p:cNvPr id="4" name="Slide Number Placeholder 3"/>
          <p:cNvSpPr>
            <a:spLocks noGrp="1"/>
          </p:cNvSpPr>
          <p:nvPr>
            <p:ph type="sldNum" sz="quarter" idx="10"/>
          </p:nvPr>
        </p:nvSpPr>
        <p:spPr/>
        <p:txBody>
          <a:bodyPr/>
          <a:lstStyle/>
          <a:p>
            <a:fld id="{260794B7-DC7D-4D06-8534-524117E31881}" type="slidenum">
              <a:rPr lang="en-US" smtClean="0"/>
              <a:pPr/>
              <a:t>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812685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Rwanda’s  goal was  to reduce HIV transmission from HIV infected mothers to their children by 2percent by 2015.  Currently Rwanda has  a1.36 percent  transmission rate among infants of 6 weeks of age. With Zonta’s support , Rwanda is on the right path to a generation born free of HIV .</a:t>
            </a:r>
          </a:p>
        </p:txBody>
      </p:sp>
      <p:sp>
        <p:nvSpPr>
          <p:cNvPr id="4" name="Slide Number Placeholder 3"/>
          <p:cNvSpPr>
            <a:spLocks noGrp="1"/>
          </p:cNvSpPr>
          <p:nvPr>
            <p:ph type="sldNum" sz="quarter" idx="10"/>
          </p:nvPr>
        </p:nvSpPr>
        <p:spPr/>
        <p:txBody>
          <a:bodyPr/>
          <a:lstStyle/>
          <a:p>
            <a:fld id="{260794B7-DC7D-4D06-8534-524117E31881}" type="slidenum">
              <a:rPr lang="en-US" smtClean="0"/>
              <a:pPr/>
              <a:t>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971438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6405390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28548572"/>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is the key to prevention.   Adolescent girls will receive literacy and financial literacy training and age appropriate life skills education.  Girls will also be assisted in enrolling in school and have access to mentors and women leaders.</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8</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800832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non-formal education curriculum for the World Association of Girl Guides and the Girl Scouts aimed at ending violence against women and  girls.  Members of the girl guide/girl scout movement can earn a badge by completing six sessions from a set of age appropriate activities.</a:t>
            </a:r>
            <a:endParaRPr lang="en-US" dirty="0"/>
          </a:p>
        </p:txBody>
      </p:sp>
      <p:sp>
        <p:nvSpPr>
          <p:cNvPr id="4" name="Slide Number Placeholder 3"/>
          <p:cNvSpPr>
            <a:spLocks noGrp="1"/>
          </p:cNvSpPr>
          <p:nvPr>
            <p:ph type="sldNum" sz="quarter" idx="10"/>
          </p:nvPr>
        </p:nvSpPr>
        <p:spPr/>
        <p:txBody>
          <a:bodyPr/>
          <a:lstStyle/>
          <a:p>
            <a:fld id="{260794B7-DC7D-4D06-8534-524117E31881}" type="slidenum">
              <a:rPr lang="en-US" smtClean="0"/>
              <a:pPr/>
              <a:t>9</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6767522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program's inception, Zonta has awarded 1,438 Amelia Earhart Fellowships, totaling more than US$8.6 million, to women from 70 countries.</a:t>
            </a:r>
          </a:p>
        </p:txBody>
      </p:sp>
      <p:sp>
        <p:nvSpPr>
          <p:cNvPr id="4" name="Slide Number Placeholder 3"/>
          <p:cNvSpPr>
            <a:spLocks noGrp="1"/>
          </p:cNvSpPr>
          <p:nvPr>
            <p:ph type="sldNum" sz="quarter" idx="10"/>
          </p:nvPr>
        </p:nvSpPr>
        <p:spPr/>
        <p:txBody>
          <a:bodyPr/>
          <a:lstStyle/>
          <a:p>
            <a:fld id="{260794B7-DC7D-4D06-8534-524117E31881}" type="slidenum">
              <a:rPr lang="en-US" smtClean="0"/>
              <a:pPr/>
              <a:t>10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10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DE4D4FC-C1B1-4AC8-BB82-EA6DAB2A4A27}" type="slidenum">
              <a:rPr lang="en-US" smtClean="0"/>
              <a:pPr/>
              <a:t>‹#›</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2F3D91C-CC45-4B24-9A65-981CD4D44A81}" type="datetimeFigureOut">
              <a:rPr lang="en-US" smtClean="0"/>
              <a:pPr/>
              <a:t>1/22/15</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duotone>
              <a:schemeClr val="accent4">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14">
                    <a14:imgEffect>
                      <a14:artisticTexturizer scaling="13"/>
                    </a14:imgEffect>
                    <a14:imgEffect>
                      <a14:colorTemperature colorTemp="4250"/>
                    </a14:imgEffect>
                    <a14:imgEffect>
                      <a14:saturation sat="3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F3D91C-CC45-4B24-9A65-981CD4D44A81}" type="datetimeFigureOut">
              <a:rPr lang="en-US" smtClean="0"/>
              <a:pPr/>
              <a:t>1/22/15</a:t>
            </a:fld>
            <a:endParaRPr lang="en-US" dirty="0"/>
          </a:p>
        </p:txBody>
      </p:sp>
      <p:pic>
        <p:nvPicPr>
          <p:cNvPr id="15" name="Picture 14"/>
          <p:cNvPicPr>
            <a:picLocks noChangeAspect="1"/>
          </p:cNvPicPr>
          <p:nvPr userDrawn="1"/>
        </p:nvPicPr>
        <p:blipFill>
          <a:blip r:embed="rId1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501476" y="5486400"/>
            <a:ext cx="618861" cy="80033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df"/><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835025"/>
            <a:ext cx="7543800" cy="2593975"/>
          </a:xfrm>
        </p:spPr>
        <p:txBody>
          <a:bodyPr anchor="ctr"/>
          <a:lstStyle/>
          <a:p>
            <a:pPr algn="ctr"/>
            <a:r>
              <a:rPr lang="en-US" sz="3600" b="1" dirty="0" err="1" smtClean="0"/>
              <a:t>Zonta</a:t>
            </a:r>
            <a:r>
              <a:rPr lang="en-US" sz="3600" b="1" dirty="0" smtClean="0"/>
              <a:t> International Foundation </a:t>
            </a:r>
            <a:br>
              <a:rPr lang="en-US" sz="3600" b="1" dirty="0" smtClean="0"/>
            </a:br>
            <a:r>
              <a:rPr lang="en-US" sz="3600" b="1" dirty="0" smtClean="0"/>
              <a:t>Projects and Programs </a:t>
            </a:r>
            <a:endParaRPr lang="en-US" sz="3600" b="1" dirty="0"/>
          </a:p>
        </p:txBody>
      </p:sp>
      <p:sp>
        <p:nvSpPr>
          <p:cNvPr id="5" name="Subtitle 4"/>
          <p:cNvSpPr>
            <a:spLocks noGrp="1"/>
          </p:cNvSpPr>
          <p:nvPr>
            <p:ph type="subTitle" idx="1"/>
          </p:nvPr>
        </p:nvSpPr>
        <p:spPr>
          <a:xfrm>
            <a:off x="1341120" y="4553857"/>
            <a:ext cx="6461760" cy="1066800"/>
          </a:xfrm>
        </p:spPr>
        <p:txBody>
          <a:bodyPr anchor="ctr"/>
          <a:lstStyle/>
          <a:p>
            <a:pPr algn="ctr"/>
            <a:r>
              <a:rPr lang="en-US" dirty="0" smtClean="0"/>
              <a:t>District 12 Area 3 Meeting</a:t>
            </a:r>
          </a:p>
          <a:p>
            <a:pPr algn="ctr"/>
            <a:r>
              <a:rPr lang="en-US" dirty="0" smtClean="0"/>
              <a:t>January 24, 2015</a:t>
            </a:r>
            <a:endParaRPr lang="en-US"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Ana Diaz Artiles - Centrifuge Ames"/>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52" r="7510" b="851"/>
          <a:stretch/>
        </p:blipFill>
        <p:spPr bwMode="auto">
          <a:xfrm>
            <a:off x="0" y="1"/>
            <a:ext cx="8460431" cy="68579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9050">
                <a:solidFill>
                  <a:srgbClr val="C00000"/>
                </a:solidFill>
                <a:miter lim="800000"/>
                <a:headEnd/>
                <a:tailEnd/>
              </a14:hiddenLine>
            </a:ext>
          </a:extLst>
        </p:spPr>
      </p:pic>
      <p:sp>
        <p:nvSpPr>
          <p:cNvPr id="2" name="Rectangle 1"/>
          <p:cNvSpPr/>
          <p:nvPr/>
        </p:nvSpPr>
        <p:spPr>
          <a:xfrm>
            <a:off x="152400" y="-1772"/>
            <a:ext cx="8382000" cy="1138773"/>
          </a:xfrm>
          <a:prstGeom prst="rect">
            <a:avLst/>
          </a:prstGeom>
        </p:spPr>
        <p:txBody>
          <a:bodyPr wrap="square">
            <a:spAutoFit/>
          </a:bodyPr>
          <a:lstStyle/>
          <a:p>
            <a:pPr algn="ctr">
              <a:buNone/>
              <a:defRPr/>
            </a:pPr>
            <a:r>
              <a:rPr lang="en-US" sz="3400" dirty="0" smtClean="0">
                <a:solidFill>
                  <a:srgbClr val="FFFFFF"/>
                </a:solidFill>
              </a:rPr>
              <a:t>Amelia </a:t>
            </a:r>
            <a:r>
              <a:rPr lang="en-US" sz="3400" dirty="0">
                <a:solidFill>
                  <a:srgbClr val="FFFFFF"/>
                </a:solidFill>
              </a:rPr>
              <a:t>Earhart Fellowship Fund </a:t>
            </a:r>
            <a:endParaRPr lang="en-US" sz="3400" dirty="0" smtClean="0">
              <a:solidFill>
                <a:srgbClr val="FFFFFF"/>
              </a:solidFill>
            </a:endParaRPr>
          </a:p>
          <a:p>
            <a:pPr algn="ctr">
              <a:buNone/>
              <a:defRPr/>
            </a:pPr>
            <a:r>
              <a:rPr lang="en-US" sz="3400" dirty="0" smtClean="0">
                <a:solidFill>
                  <a:srgbClr val="FFFFFF"/>
                </a:solidFill>
              </a:rPr>
              <a:t>US$700,000</a:t>
            </a:r>
            <a:endParaRPr lang="en-US" sz="3400" dirty="0">
              <a:solidFill>
                <a:srgbClr val="FFFFFF"/>
              </a:solidFill>
            </a:endParaRPr>
          </a:p>
        </p:txBody>
      </p:sp>
      <p:sp>
        <p:nvSpPr>
          <p:cNvPr id="6" name="Rectangle 5"/>
          <p:cNvSpPr/>
          <p:nvPr/>
        </p:nvSpPr>
        <p:spPr>
          <a:xfrm>
            <a:off x="-1" y="5869434"/>
            <a:ext cx="8460431" cy="988567"/>
          </a:xfrm>
          <a:prstGeom prst="rect">
            <a:avLst/>
          </a:prstGeom>
          <a:solidFill>
            <a:schemeClr val="bg1">
              <a:lumMod val="50000"/>
              <a:alpha val="75000"/>
            </a:schemeClr>
          </a:solidFill>
        </p:spPr>
        <p:txBody>
          <a:bodyPr wrap="square">
            <a:spAutoFit/>
          </a:bodyPr>
          <a:lstStyle/>
          <a:p>
            <a:pPr marL="114300" indent="0" algn="ctr" fontAlgn="auto">
              <a:spcBef>
                <a:spcPts val="0"/>
              </a:spcBef>
              <a:spcAft>
                <a:spcPts val="0"/>
              </a:spcAft>
              <a:buNone/>
              <a:defRPr/>
            </a:pPr>
            <a:r>
              <a:rPr lang="en-US" sz="2800" dirty="0" smtClean="0">
                <a:solidFill>
                  <a:srgbClr val="FFFFFF"/>
                </a:solidFill>
              </a:rPr>
              <a:t>Thirty-five, US$10,000 Fellowships are awarded each year to recipients from all over the world</a:t>
            </a:r>
            <a:endParaRPr lang="en-US" sz="2800" dirty="0">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623399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457200" y="457200"/>
            <a:ext cx="7543800" cy="1661993"/>
          </a:xfrm>
          <a:prstGeom prst="rect">
            <a:avLst/>
          </a:prstGeom>
        </p:spPr>
        <p:txBody>
          <a:bodyPr wrap="square">
            <a:spAutoFit/>
          </a:bodyPr>
          <a:lstStyle/>
          <a:p>
            <a:pPr algn="ctr">
              <a:buNone/>
              <a:defRPr/>
            </a:pPr>
            <a:r>
              <a:rPr lang="en-US" sz="3400" dirty="0" smtClean="0">
                <a:solidFill>
                  <a:schemeClr val="bg1"/>
                </a:solidFill>
              </a:rPr>
              <a:t>Jane </a:t>
            </a:r>
            <a:r>
              <a:rPr lang="en-US" sz="3400" dirty="0">
                <a:solidFill>
                  <a:schemeClr val="bg1"/>
                </a:solidFill>
              </a:rPr>
              <a:t>M. Klausman Women in Business Scholarship </a:t>
            </a:r>
            <a:r>
              <a:rPr lang="en-US" sz="3400" dirty="0" smtClean="0">
                <a:solidFill>
                  <a:schemeClr val="bg1"/>
                </a:solidFill>
              </a:rPr>
              <a:t>Fund</a:t>
            </a:r>
          </a:p>
          <a:p>
            <a:pPr algn="ctr">
              <a:buNone/>
              <a:defRPr/>
            </a:pPr>
            <a:r>
              <a:rPr lang="en-US" sz="3400" dirty="0" smtClean="0">
                <a:solidFill>
                  <a:schemeClr val="bg1"/>
                </a:solidFill>
              </a:rPr>
              <a:t>US$232,000 </a:t>
            </a:r>
            <a:endParaRPr lang="en-US" sz="3400" dirty="0">
              <a:solidFill>
                <a:schemeClr val="bg1"/>
              </a:solidFill>
            </a:endParaRPr>
          </a:p>
        </p:txBody>
      </p:sp>
      <p:sp>
        <p:nvSpPr>
          <p:cNvPr id="5" name="Rectangle 4"/>
          <p:cNvSpPr/>
          <p:nvPr/>
        </p:nvSpPr>
        <p:spPr>
          <a:xfrm>
            <a:off x="0" y="5657671"/>
            <a:ext cx="8458200" cy="1200329"/>
          </a:xfrm>
          <a:prstGeom prst="rect">
            <a:avLst/>
          </a:prstGeom>
          <a:solidFill>
            <a:schemeClr val="bg1">
              <a:lumMod val="50000"/>
              <a:alpha val="75000"/>
            </a:schemeClr>
          </a:solidFill>
        </p:spPr>
        <p:txBody>
          <a:bodyPr wrap="square">
            <a:spAutoFit/>
          </a:bodyPr>
          <a:lstStyle/>
          <a:p>
            <a:pPr marL="571500" indent="-457200" fontAlgn="auto">
              <a:spcBef>
                <a:spcPts val="0"/>
              </a:spcBef>
              <a:spcAft>
                <a:spcPts val="0"/>
              </a:spcAft>
              <a:buFont typeface="Arial" panose="020B0604020202020204" pitchFamily="34" charset="0"/>
              <a:buChar char="•"/>
              <a:defRPr/>
            </a:pPr>
            <a:r>
              <a:rPr lang="en-US" sz="2400" dirty="0" smtClean="0">
                <a:solidFill>
                  <a:srgbClr val="FFFFFF"/>
                </a:solidFill>
              </a:rPr>
              <a:t>Twelve international scholarships of US$7,000 each</a:t>
            </a:r>
          </a:p>
          <a:p>
            <a:pPr marL="571500" indent="-457200" fontAlgn="auto">
              <a:spcBef>
                <a:spcPts val="0"/>
              </a:spcBef>
              <a:spcAft>
                <a:spcPts val="0"/>
              </a:spcAft>
              <a:buFont typeface="Arial" panose="020B0604020202020204" pitchFamily="34" charset="0"/>
              <a:buChar char="•"/>
              <a:defRPr/>
            </a:pPr>
            <a:r>
              <a:rPr lang="en-US" sz="2400" dirty="0" smtClean="0">
                <a:solidFill>
                  <a:srgbClr val="FFFFFF"/>
                </a:solidFill>
              </a:rPr>
              <a:t>Thirty two district/region scholarships of US$1,000 each</a:t>
            </a:r>
            <a:endParaRPr lang="en-US" sz="2400" dirty="0">
              <a:solidFill>
                <a:srgbClr val="FFFFFF"/>
              </a:solidFill>
            </a:endParaRPr>
          </a:p>
        </p:txBody>
      </p:sp>
      <p:pic>
        <p:nvPicPr>
          <p:cNvPr id="7" name="Picture 6"/>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2160"/>
          <a:stretch/>
        </p:blipFill>
        <p:spPr bwMode="auto">
          <a:xfrm>
            <a:off x="0" y="2424238"/>
            <a:ext cx="2764365" cy="3232298"/>
          </a:xfrm>
          <a:prstGeom prst="rect">
            <a:avLst/>
          </a:prstGeom>
          <a:noFill/>
          <a:ln w="19050">
            <a:noFill/>
          </a:ln>
        </p:spPr>
      </p:pic>
      <p:pic>
        <p:nvPicPr>
          <p:cNvPr id="8" name="Picture 7"/>
          <p:cNvPicPr/>
          <p:nvPr/>
        </p:nvPicPr>
        <p:blipFill rotWithShape="1">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715"/>
          <a:stretch/>
        </p:blipFill>
        <p:spPr bwMode="auto">
          <a:xfrm>
            <a:off x="2530548" y="2424238"/>
            <a:ext cx="3216683" cy="3232298"/>
          </a:xfrm>
          <a:prstGeom prst="rect">
            <a:avLst/>
          </a:prstGeom>
          <a:noFill/>
          <a:ln w="19050">
            <a:noFill/>
          </a:ln>
        </p:spPr>
      </p:pic>
      <p:pic>
        <p:nvPicPr>
          <p:cNvPr id="9" name="Picture 8"/>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4894" r="5241"/>
          <a:stretch/>
        </p:blipFill>
        <p:spPr bwMode="auto">
          <a:xfrm>
            <a:off x="5449186" y="2424238"/>
            <a:ext cx="3009014" cy="3232297"/>
          </a:xfrm>
          <a:prstGeom prst="rect">
            <a:avLst/>
          </a:prstGeom>
          <a:noFill/>
          <a:ln w="19050">
            <a:no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70587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D24-Daniella Mraovic- Active-3"/>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36" r="17396"/>
          <a:stretch/>
        </p:blipFill>
        <p:spPr bwMode="auto">
          <a:xfrm>
            <a:off x="1845800" y="1499805"/>
            <a:ext cx="5114557" cy="41387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9050">
                <a:solidFill>
                  <a:srgbClr val="800000"/>
                </a:solidFill>
                <a:miter lim="800000"/>
                <a:headEnd/>
                <a:tailEnd/>
              </a14:hiddenLine>
            </a:ext>
          </a:extLst>
        </p:spPr>
      </p:pic>
      <p:sp>
        <p:nvSpPr>
          <p:cNvPr id="5" name="Text Placeholder 4"/>
          <p:cNvSpPr>
            <a:spLocks noGrp="1"/>
          </p:cNvSpPr>
          <p:nvPr>
            <p:ph type="body" idx="1"/>
          </p:nvPr>
        </p:nvSpPr>
        <p:spPr>
          <a:xfrm>
            <a:off x="1" y="148862"/>
            <a:ext cx="8475022" cy="1231605"/>
          </a:xfrm>
        </p:spPr>
        <p:txBody>
          <a:bodyPr/>
          <a:lstStyle/>
          <a:p>
            <a:pPr>
              <a:defRPr/>
            </a:pPr>
            <a:r>
              <a:rPr lang="en-US" sz="3400" b="0" dirty="0" smtClean="0">
                <a:solidFill>
                  <a:schemeClr val="bg1"/>
                </a:solidFill>
              </a:rPr>
              <a:t>Young </a:t>
            </a:r>
            <a:r>
              <a:rPr lang="en-US" sz="3400" b="0" dirty="0">
                <a:solidFill>
                  <a:schemeClr val="bg1"/>
                </a:solidFill>
              </a:rPr>
              <a:t>Women in </a:t>
            </a:r>
            <a:r>
              <a:rPr lang="en-US" sz="3400" b="0" dirty="0" smtClean="0">
                <a:solidFill>
                  <a:schemeClr val="bg1"/>
                </a:solidFill>
              </a:rPr>
              <a:t>Public Affairs Award</a:t>
            </a:r>
          </a:p>
          <a:p>
            <a:pPr>
              <a:defRPr/>
            </a:pPr>
            <a:r>
              <a:rPr lang="en-US" sz="3400" b="0" dirty="0" smtClean="0">
                <a:solidFill>
                  <a:schemeClr val="bg1"/>
                </a:solidFill>
              </a:rPr>
              <a:t>US$144,000</a:t>
            </a:r>
          </a:p>
        </p:txBody>
      </p:sp>
      <p:sp>
        <p:nvSpPr>
          <p:cNvPr id="6" name="Rectangle 5"/>
          <p:cNvSpPr/>
          <p:nvPr/>
        </p:nvSpPr>
        <p:spPr>
          <a:xfrm>
            <a:off x="16823" y="6027003"/>
            <a:ext cx="8458200" cy="830997"/>
          </a:xfrm>
          <a:prstGeom prst="rect">
            <a:avLst/>
          </a:prstGeom>
          <a:solidFill>
            <a:schemeClr val="bg1">
              <a:lumMod val="50000"/>
              <a:alpha val="75000"/>
            </a:schemeClr>
          </a:solidFill>
        </p:spPr>
        <p:txBody>
          <a:bodyPr wrap="square">
            <a:spAutoFit/>
          </a:bodyPr>
          <a:lstStyle/>
          <a:p>
            <a:pPr marL="571500" indent="-457200">
              <a:buFont typeface="Arial" panose="020B0604020202020204" pitchFamily="34" charset="0"/>
              <a:buChar char="•"/>
              <a:defRPr/>
            </a:pPr>
            <a:r>
              <a:rPr lang="en-US" sz="2400" dirty="0">
                <a:solidFill>
                  <a:srgbClr val="FFFFFF"/>
                </a:solidFill>
              </a:rPr>
              <a:t>Ten international awards of </a:t>
            </a:r>
            <a:r>
              <a:rPr lang="en-US" sz="2400" dirty="0" smtClean="0">
                <a:solidFill>
                  <a:srgbClr val="FFFFFF"/>
                </a:solidFill>
              </a:rPr>
              <a:t>US$4,000</a:t>
            </a:r>
          </a:p>
          <a:p>
            <a:pPr marL="571500" indent="-457200" fontAlgn="auto">
              <a:spcBef>
                <a:spcPts val="0"/>
              </a:spcBef>
              <a:spcAft>
                <a:spcPts val="0"/>
              </a:spcAft>
              <a:buFont typeface="Arial" panose="020B0604020202020204" pitchFamily="34" charset="0"/>
              <a:buChar char="•"/>
              <a:defRPr/>
            </a:pPr>
            <a:r>
              <a:rPr lang="en-US" sz="2400" dirty="0" smtClean="0">
                <a:solidFill>
                  <a:srgbClr val="FFFFFF"/>
                </a:solidFill>
              </a:rPr>
              <a:t>Thirty two district/region awards of US$1,000</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500305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01 2014-2016 Actual V Goals 30 November 2014.pdf"/>
          <p:cNvPicPr>
            <a:picLocks noGrp="1" noChangeAspect="1"/>
          </p:cNvPicPr>
          <p:nvPr>
            <p:ph idx="4294967295"/>
          </p:nvPr>
        </p:nvPicPr>
        <mc:AlternateContent>
          <mc:Choice xmlns:ma="http://schemas.microsoft.com/office/mac/drawingml/2008/main" Requires="ma">
            <p:blipFill>
              <a:blip r:embed="rId2"/>
              <a:srcRect l="-11328" r="-11328"/>
              <a:stretch>
                <a:fillRect/>
              </a:stretch>
            </p:blipFill>
          </mc:Choice>
          <mc:Fallback>
            <p:blipFill>
              <a:blip r:embed="rId3"/>
              <a:srcRect l="-11328" r="-11328"/>
              <a:stretch>
                <a:fillRect/>
              </a:stretch>
            </p:blipFill>
          </mc:Fallback>
        </mc:AlternateContent>
        <p:spPr>
          <a:xfrm>
            <a:off x="-1284111" y="423686"/>
            <a:ext cx="10885488" cy="6858000"/>
          </a:xfr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391400" cy="1371600"/>
          </a:xfrm>
        </p:spPr>
        <p:txBody>
          <a:bodyPr>
            <a:normAutofit/>
          </a:bodyPr>
          <a:lstStyle/>
          <a:p>
            <a:pPr marL="114300" indent="0" algn="ctr" fontAlgn="auto">
              <a:spcBef>
                <a:spcPts val="0"/>
              </a:spcBef>
              <a:spcAft>
                <a:spcPts val="0"/>
              </a:spcAft>
              <a:buNone/>
              <a:defRPr/>
            </a:pPr>
            <a:r>
              <a:rPr lang="en-US" sz="2800" dirty="0" smtClean="0">
                <a:solidFill>
                  <a:schemeClr val="bg1"/>
                </a:solidFill>
              </a:rPr>
              <a:t>2014-2016 </a:t>
            </a:r>
            <a:r>
              <a:rPr lang="en-US" sz="2800" dirty="0">
                <a:solidFill>
                  <a:schemeClr val="bg1"/>
                </a:solidFill>
              </a:rPr>
              <a:t>Fundraising </a:t>
            </a:r>
            <a:r>
              <a:rPr lang="en-US" sz="2800" dirty="0" smtClean="0">
                <a:solidFill>
                  <a:schemeClr val="bg1"/>
                </a:solidFill>
              </a:rPr>
              <a:t>Goal</a:t>
            </a:r>
          </a:p>
          <a:p>
            <a:pPr marL="114300" indent="0" algn="ctr" fontAlgn="auto">
              <a:spcBef>
                <a:spcPts val="0"/>
              </a:spcBef>
              <a:spcAft>
                <a:spcPts val="0"/>
              </a:spcAft>
              <a:buNone/>
              <a:defRPr/>
            </a:pPr>
            <a:r>
              <a:rPr lang="en-US" sz="2800" dirty="0" smtClean="0">
                <a:solidFill>
                  <a:schemeClr val="bg1"/>
                </a:solidFill>
              </a:rPr>
              <a:t>US$5,306,000</a:t>
            </a:r>
            <a:endParaRPr lang="en-US" sz="2800" dirty="0">
              <a:solidFill>
                <a:schemeClr val="bg1"/>
              </a:solidFill>
            </a:endParaRPr>
          </a:p>
        </p:txBody>
      </p:sp>
      <p:pic>
        <p:nvPicPr>
          <p:cNvPr id="2051" name="Picture 3"/>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9147" t="2794" r="5896" b="4097"/>
          <a:stretch/>
        </p:blipFill>
        <p:spPr bwMode="auto">
          <a:xfrm>
            <a:off x="1219200" y="1524000"/>
            <a:ext cx="6444000" cy="450279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extBox 1"/>
          <p:cNvSpPr txBox="1"/>
          <p:nvPr/>
        </p:nvSpPr>
        <p:spPr>
          <a:xfrm>
            <a:off x="152400" y="6484648"/>
            <a:ext cx="7210628" cy="338554"/>
          </a:xfrm>
          <a:prstGeom prst="rect">
            <a:avLst/>
          </a:prstGeom>
          <a:noFill/>
        </p:spPr>
        <p:txBody>
          <a:bodyPr wrap="none" rtlCol="0">
            <a:spAutoFit/>
          </a:bodyPr>
          <a:lstStyle/>
          <a:p>
            <a:r>
              <a:rPr lang="da-DK" sz="1600" b="1" dirty="0" smtClean="0"/>
              <a:t>ZISVAW: </a:t>
            </a:r>
            <a:r>
              <a:rPr lang="da-DK" sz="1600" dirty="0" smtClean="0"/>
              <a:t>Zonta International Strategies to End </a:t>
            </a:r>
            <a:r>
              <a:rPr lang="da-DK" sz="1600" dirty="0" err="1" smtClean="0"/>
              <a:t>Violence</a:t>
            </a:r>
            <a:r>
              <a:rPr lang="da-DK" sz="1600" dirty="0" smtClean="0"/>
              <a:t> </a:t>
            </a:r>
            <a:r>
              <a:rPr lang="da-DK" sz="1600" dirty="0" err="1" smtClean="0"/>
              <a:t>Against</a:t>
            </a:r>
            <a:r>
              <a:rPr lang="da-DK" sz="1600" dirty="0" smtClean="0"/>
              <a:t> </a:t>
            </a:r>
            <a:r>
              <a:rPr lang="da-DK" sz="1600" dirty="0" err="1" smtClean="0"/>
              <a:t>Women</a:t>
            </a:r>
            <a:endParaRPr lang="da-DK" sz="1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3295773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999" y="-551774"/>
            <a:ext cx="9196999" cy="550298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 name="Picture 9"/>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55171"/>
          <a:stretch/>
        </p:blipFill>
        <p:spPr bwMode="auto">
          <a:xfrm>
            <a:off x="6648" y="5420522"/>
            <a:ext cx="8449694" cy="1451126"/>
          </a:xfrm>
          <a:prstGeom prst="rect">
            <a:avLst/>
          </a:prstGeom>
          <a:noFill/>
        </p:spPr>
      </p:pic>
      <p:sp>
        <p:nvSpPr>
          <p:cNvPr id="2" name="Rectangle 1"/>
          <p:cNvSpPr/>
          <p:nvPr/>
        </p:nvSpPr>
        <p:spPr>
          <a:xfrm>
            <a:off x="218364" y="-237873"/>
            <a:ext cx="7971671" cy="1631216"/>
          </a:xfrm>
          <a:prstGeom prst="rect">
            <a:avLst/>
          </a:prstGeom>
        </p:spPr>
        <p:txBody>
          <a:bodyPr wrap="square">
            <a:spAutoFit/>
          </a:bodyPr>
          <a:lstStyle/>
          <a:p>
            <a:pPr algn="ctr"/>
            <a:r>
              <a:rPr lang="en-US" sz="2400" dirty="0"/>
              <a:t> </a:t>
            </a:r>
          </a:p>
          <a:p>
            <a:pPr algn="ctr"/>
            <a:r>
              <a:rPr lang="en-US" sz="2400" dirty="0"/>
              <a:t>International Service &amp; ZISVAW Projects </a:t>
            </a:r>
          </a:p>
          <a:p>
            <a:pPr algn="ctr"/>
            <a:r>
              <a:rPr lang="en-US" sz="2400" dirty="0"/>
              <a:t>Education and Leadership Development Programs </a:t>
            </a:r>
          </a:p>
          <a:p>
            <a:pPr algn="ctr"/>
            <a:r>
              <a:rPr lang="en-US" sz="2800" dirty="0"/>
              <a:t>2014‐2016 Proposed Projects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04991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2"/>
          <p:cNvSpPr txBox="1">
            <a:spLocks/>
          </p:cNvSpPr>
          <p:nvPr/>
        </p:nvSpPr>
        <p:spPr>
          <a:xfrm>
            <a:off x="152400" y="1449572"/>
            <a:ext cx="7946199"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fontAlgn="auto">
              <a:spcBef>
                <a:spcPts val="0"/>
              </a:spcBef>
              <a:spcAft>
                <a:spcPts val="0"/>
              </a:spcAft>
              <a:buNone/>
              <a:defRPr/>
            </a:pPr>
            <a:endParaRPr lang="en-US" sz="3200" dirty="0" smtClean="0">
              <a:solidFill>
                <a:schemeClr val="bg1"/>
              </a:solidFill>
            </a:endParaRPr>
          </a:p>
          <a:p>
            <a:pPr marL="114300" indent="0" algn="ctr">
              <a:spcBef>
                <a:spcPts val="0"/>
              </a:spcBef>
              <a:buFont typeface="Arial" pitchFamily="34" charset="0"/>
              <a:buNone/>
              <a:defRPr/>
            </a:pPr>
            <a:endParaRPr lang="en-US" sz="3200" b="1" dirty="0" smtClean="0"/>
          </a:p>
        </p:txBody>
      </p:sp>
      <p:sp>
        <p:nvSpPr>
          <p:cNvPr id="5" name="Content Placeholder 4"/>
          <p:cNvSpPr>
            <a:spLocks noGrp="1"/>
          </p:cNvSpPr>
          <p:nvPr>
            <p:ph sz="half" idx="2"/>
          </p:nvPr>
        </p:nvSpPr>
        <p:spPr>
          <a:xfrm>
            <a:off x="85127" y="1144080"/>
            <a:ext cx="4040372" cy="1955145"/>
          </a:xfrm>
        </p:spPr>
        <p:txBody>
          <a:bodyPr>
            <a:noAutofit/>
          </a:bodyPr>
          <a:lstStyle/>
          <a:p>
            <a:pPr marL="114300" indent="0">
              <a:spcBef>
                <a:spcPts val="0"/>
              </a:spcBef>
              <a:buNone/>
              <a:defRPr/>
            </a:pPr>
            <a:r>
              <a:rPr lang="en-US" sz="2200" dirty="0" smtClean="0">
                <a:solidFill>
                  <a:schemeClr val="bg1"/>
                </a:solidFill>
              </a:rPr>
              <a:t>Goals:</a:t>
            </a:r>
          </a:p>
          <a:p>
            <a:pPr>
              <a:spcBef>
                <a:spcPts val="0"/>
              </a:spcBef>
              <a:defRPr/>
            </a:pPr>
            <a:r>
              <a:rPr lang="en-US" sz="2200" dirty="0" smtClean="0">
                <a:solidFill>
                  <a:schemeClr val="bg1"/>
                </a:solidFill>
              </a:rPr>
              <a:t>Help </a:t>
            </a:r>
            <a:r>
              <a:rPr lang="en-US" sz="2200" dirty="0">
                <a:solidFill>
                  <a:schemeClr val="bg1"/>
                </a:solidFill>
              </a:rPr>
              <a:t>eliminate obstetric and traumatic fistula and reduce maternal mortality, morbidity and sexual violence </a:t>
            </a:r>
            <a:r>
              <a:rPr lang="en-US" sz="2200" dirty="0" smtClean="0">
                <a:solidFill>
                  <a:schemeClr val="bg1"/>
                </a:solidFill>
              </a:rPr>
              <a:t>against women in Liberia</a:t>
            </a:r>
          </a:p>
          <a:p>
            <a:pPr>
              <a:spcBef>
                <a:spcPts val="0"/>
              </a:spcBef>
              <a:defRPr/>
            </a:pPr>
            <a:endParaRPr lang="en-US" sz="2200" dirty="0" smtClean="0">
              <a:solidFill>
                <a:schemeClr val="bg1"/>
              </a:solidFill>
            </a:endParaRPr>
          </a:p>
          <a:p>
            <a:pPr>
              <a:spcBef>
                <a:spcPts val="0"/>
              </a:spcBef>
              <a:defRPr/>
            </a:pPr>
            <a:r>
              <a:rPr lang="en-US" sz="2200" dirty="0">
                <a:solidFill>
                  <a:schemeClr val="bg1"/>
                </a:solidFill>
              </a:rPr>
              <a:t>Improve the health and </a:t>
            </a:r>
            <a:r>
              <a:rPr lang="en-US" sz="2200" dirty="0" smtClean="0">
                <a:solidFill>
                  <a:schemeClr val="bg1"/>
                </a:solidFill>
              </a:rPr>
              <a:t>socio-economic status </a:t>
            </a:r>
            <a:r>
              <a:rPr lang="en-US" sz="2200" dirty="0">
                <a:solidFill>
                  <a:schemeClr val="bg1"/>
                </a:solidFill>
              </a:rPr>
              <a:t>of over 400 women and girls through quality surgical and non-surgical treatment for obstetric and traumatic </a:t>
            </a:r>
            <a:r>
              <a:rPr lang="en-US" sz="2200" dirty="0" smtClean="0">
                <a:solidFill>
                  <a:schemeClr val="bg1"/>
                </a:solidFill>
              </a:rPr>
              <a:t>fistula</a:t>
            </a:r>
          </a:p>
          <a:p>
            <a:pPr>
              <a:spcBef>
                <a:spcPts val="0"/>
              </a:spcBef>
              <a:defRPr/>
            </a:pPr>
            <a:endParaRPr lang="en-US" sz="2200" b="1" dirty="0">
              <a:solidFill>
                <a:schemeClr val="bg1"/>
              </a:solidFill>
            </a:endParaRPr>
          </a:p>
          <a:p>
            <a:pPr>
              <a:spcBef>
                <a:spcPts val="0"/>
              </a:spcBef>
              <a:defRPr/>
            </a:pPr>
            <a:endParaRPr lang="en-US" sz="2200" b="1" dirty="0">
              <a:solidFill>
                <a:schemeClr val="bg1"/>
              </a:solidFill>
            </a:endParaRPr>
          </a:p>
        </p:txBody>
      </p:sp>
      <p:sp>
        <p:nvSpPr>
          <p:cNvPr id="2" name="Rectangle 1"/>
          <p:cNvSpPr/>
          <p:nvPr/>
        </p:nvSpPr>
        <p:spPr>
          <a:xfrm>
            <a:off x="-36616" y="5307"/>
            <a:ext cx="8534400" cy="1138773"/>
          </a:xfrm>
          <a:prstGeom prst="rect">
            <a:avLst/>
          </a:prstGeom>
        </p:spPr>
        <p:txBody>
          <a:bodyPr wrap="square">
            <a:spAutoFit/>
          </a:bodyPr>
          <a:lstStyle/>
          <a:p>
            <a:pPr marL="114300" indent="0" algn="ctr">
              <a:spcBef>
                <a:spcPts val="0"/>
              </a:spcBef>
              <a:buFont typeface="Arial" pitchFamily="34" charset="0"/>
              <a:buNone/>
              <a:defRPr/>
            </a:pPr>
            <a:r>
              <a:rPr lang="en-US" sz="3400" dirty="0" smtClean="0">
                <a:solidFill>
                  <a:schemeClr val="bg1"/>
                </a:solidFill>
              </a:rPr>
              <a:t>Eliminating </a:t>
            </a:r>
            <a:r>
              <a:rPr lang="en-US" sz="3400" dirty="0">
                <a:solidFill>
                  <a:schemeClr val="bg1"/>
                </a:solidFill>
              </a:rPr>
              <a:t>Obstetric Fistula in </a:t>
            </a:r>
            <a:r>
              <a:rPr lang="en-US" sz="3400" dirty="0" smtClean="0">
                <a:solidFill>
                  <a:schemeClr val="bg1"/>
                </a:solidFill>
              </a:rPr>
              <a:t>Liberia</a:t>
            </a:r>
          </a:p>
          <a:p>
            <a:pPr marL="114300" indent="0" algn="ctr">
              <a:spcBef>
                <a:spcPts val="0"/>
              </a:spcBef>
              <a:buFont typeface="Arial" pitchFamily="34" charset="0"/>
              <a:buNone/>
              <a:defRPr/>
            </a:pPr>
            <a:r>
              <a:rPr lang="en-US" sz="3400" dirty="0">
                <a:solidFill>
                  <a:schemeClr val="bg1"/>
                </a:solidFill>
              </a:rPr>
              <a:t>US$600,000</a:t>
            </a:r>
          </a:p>
        </p:txBody>
      </p:sp>
      <p:pic>
        <p:nvPicPr>
          <p:cNvPr id="7" name="Picture 3" descr="C:\Users\ARomano.000\Desktop\6_f4srFkWCV9_CusyqYljbUS4UABSQtsg-PbUqGijdg,UN0FiMJC86JH7eRfoadUXOO6pz4sC8OAE3vnpGEtzRY.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30584" y="2286000"/>
            <a:ext cx="4062948" cy="2705987"/>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1441907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33400" y="0"/>
            <a:ext cx="7543800" cy="1148316"/>
          </a:xfrm>
        </p:spPr>
        <p:txBody>
          <a:bodyPr/>
          <a:lstStyle/>
          <a:p>
            <a:pPr marL="114300">
              <a:spcBef>
                <a:spcPts val="0"/>
              </a:spcBef>
              <a:defRPr/>
            </a:pPr>
            <a:r>
              <a:rPr lang="en-US" sz="3400" b="0" dirty="0" smtClean="0">
                <a:solidFill>
                  <a:schemeClr val="bg1"/>
                </a:solidFill>
              </a:rPr>
              <a:t>HIV-Free </a:t>
            </a:r>
            <a:r>
              <a:rPr lang="en-US" sz="3400" b="0" dirty="0">
                <a:solidFill>
                  <a:schemeClr val="bg1"/>
                </a:solidFill>
              </a:rPr>
              <a:t>Generation in </a:t>
            </a:r>
            <a:r>
              <a:rPr lang="en-US" sz="3400" b="0" dirty="0" smtClean="0">
                <a:solidFill>
                  <a:schemeClr val="bg1"/>
                </a:solidFill>
              </a:rPr>
              <a:t>Rwanda</a:t>
            </a:r>
          </a:p>
          <a:p>
            <a:pPr marL="114300">
              <a:spcBef>
                <a:spcPts val="0"/>
              </a:spcBef>
              <a:defRPr/>
            </a:pPr>
            <a:r>
              <a:rPr lang="en-US" sz="3400" b="0" dirty="0" smtClean="0">
                <a:solidFill>
                  <a:schemeClr val="bg1"/>
                </a:solidFill>
              </a:rPr>
              <a:t>US$800,000</a:t>
            </a:r>
          </a:p>
        </p:txBody>
      </p:sp>
      <p:sp>
        <p:nvSpPr>
          <p:cNvPr id="3" name="Content Placeholder 2"/>
          <p:cNvSpPr>
            <a:spLocks noGrp="1"/>
          </p:cNvSpPr>
          <p:nvPr>
            <p:ph sz="half" idx="2"/>
          </p:nvPr>
        </p:nvSpPr>
        <p:spPr>
          <a:xfrm>
            <a:off x="105255" y="1128427"/>
            <a:ext cx="5168493" cy="4751377"/>
          </a:xfrm>
        </p:spPr>
        <p:txBody>
          <a:bodyPr>
            <a:noAutofit/>
          </a:bodyPr>
          <a:lstStyle/>
          <a:p>
            <a:pPr marL="114300" indent="0">
              <a:spcBef>
                <a:spcPts val="0"/>
              </a:spcBef>
              <a:buNone/>
              <a:defRPr/>
            </a:pPr>
            <a:r>
              <a:rPr lang="da-DK" sz="2200" dirty="0" smtClean="0">
                <a:solidFill>
                  <a:schemeClr val="bg1"/>
                </a:solidFill>
              </a:rPr>
              <a:t>Goals:</a:t>
            </a:r>
          </a:p>
          <a:p>
            <a:pPr marL="114300" indent="0">
              <a:spcBef>
                <a:spcPts val="0"/>
              </a:spcBef>
              <a:buNone/>
              <a:defRPr/>
            </a:pPr>
            <a:endParaRPr lang="da-DK" sz="2200" dirty="0" smtClean="0">
              <a:solidFill>
                <a:schemeClr val="bg1"/>
              </a:solidFill>
            </a:endParaRPr>
          </a:p>
          <a:p>
            <a:pPr>
              <a:spcBef>
                <a:spcPts val="0"/>
              </a:spcBef>
              <a:defRPr/>
            </a:pPr>
            <a:r>
              <a:rPr lang="da-DK" sz="2200" dirty="0" smtClean="0">
                <a:solidFill>
                  <a:schemeClr val="bg1"/>
                </a:solidFill>
              </a:rPr>
              <a:t>To </a:t>
            </a:r>
            <a:r>
              <a:rPr lang="da-DK" sz="2200" dirty="0">
                <a:solidFill>
                  <a:schemeClr val="bg1"/>
                </a:solidFill>
              </a:rPr>
              <a:t>contribute to a nation free of AIDS </a:t>
            </a:r>
            <a:r>
              <a:rPr lang="da-DK" sz="2200" dirty="0" smtClean="0">
                <a:solidFill>
                  <a:schemeClr val="bg1"/>
                </a:solidFill>
              </a:rPr>
              <a:t>and </a:t>
            </a:r>
            <a:r>
              <a:rPr lang="da-DK" sz="2200" dirty="0" err="1" smtClean="0">
                <a:solidFill>
                  <a:schemeClr val="bg1"/>
                </a:solidFill>
              </a:rPr>
              <a:t>build</a:t>
            </a:r>
            <a:r>
              <a:rPr lang="da-DK" sz="2200" dirty="0" smtClean="0">
                <a:solidFill>
                  <a:schemeClr val="bg1"/>
                </a:solidFill>
              </a:rPr>
              <a:t> an HIV </a:t>
            </a:r>
            <a:r>
              <a:rPr lang="da-DK" sz="2200" dirty="0" err="1" smtClean="0">
                <a:solidFill>
                  <a:schemeClr val="bg1"/>
                </a:solidFill>
              </a:rPr>
              <a:t>free</a:t>
            </a:r>
            <a:r>
              <a:rPr lang="da-DK" sz="2200" dirty="0" smtClean="0">
                <a:solidFill>
                  <a:schemeClr val="bg1"/>
                </a:solidFill>
              </a:rPr>
              <a:t> generation.</a:t>
            </a:r>
          </a:p>
          <a:p>
            <a:pPr marL="114300" indent="0">
              <a:spcBef>
                <a:spcPts val="0"/>
              </a:spcBef>
              <a:buNone/>
              <a:defRPr/>
            </a:pPr>
            <a:endParaRPr lang="da-DK" sz="2200" dirty="0">
              <a:solidFill>
                <a:schemeClr val="bg1"/>
              </a:solidFill>
            </a:endParaRPr>
          </a:p>
          <a:p>
            <a:pPr>
              <a:spcBef>
                <a:spcPts val="0"/>
              </a:spcBef>
              <a:defRPr/>
            </a:pPr>
            <a:r>
              <a:rPr lang="da-DK" sz="2200" dirty="0">
                <a:solidFill>
                  <a:schemeClr val="bg1"/>
                </a:solidFill>
              </a:rPr>
              <a:t>T</a:t>
            </a:r>
            <a:r>
              <a:rPr lang="da-DK" sz="2200" dirty="0" smtClean="0">
                <a:solidFill>
                  <a:schemeClr val="bg1"/>
                </a:solidFill>
              </a:rPr>
              <a:t>o </a:t>
            </a:r>
            <a:r>
              <a:rPr lang="da-DK" sz="2200" dirty="0">
                <a:solidFill>
                  <a:schemeClr val="bg1"/>
                </a:solidFill>
              </a:rPr>
              <a:t>support the national scale-up strategy for One Stop </a:t>
            </a:r>
            <a:r>
              <a:rPr lang="da-DK" sz="2200" dirty="0" smtClean="0">
                <a:solidFill>
                  <a:schemeClr val="bg1"/>
                </a:solidFill>
              </a:rPr>
              <a:t>Centers</a:t>
            </a:r>
          </a:p>
          <a:p>
            <a:pPr>
              <a:spcBef>
                <a:spcPts val="0"/>
              </a:spcBef>
              <a:defRPr/>
            </a:pPr>
            <a:endParaRPr lang="da-DK" sz="2200" dirty="0">
              <a:solidFill>
                <a:schemeClr val="bg1"/>
              </a:solidFill>
            </a:endParaRPr>
          </a:p>
          <a:p>
            <a:pPr>
              <a:spcBef>
                <a:spcPts val="0"/>
              </a:spcBef>
              <a:defRPr/>
            </a:pPr>
            <a:r>
              <a:rPr lang="da-DK" sz="2200" dirty="0" smtClean="0">
                <a:solidFill>
                  <a:schemeClr val="bg1"/>
                </a:solidFill>
              </a:rPr>
              <a:t>To </a:t>
            </a:r>
            <a:r>
              <a:rPr lang="da-DK" sz="2200" dirty="0">
                <a:solidFill>
                  <a:schemeClr val="bg1"/>
                </a:solidFill>
              </a:rPr>
              <a:t>invest in community-based prevention of violence against women and </a:t>
            </a:r>
            <a:r>
              <a:rPr lang="da-DK" sz="2200" dirty="0" smtClean="0">
                <a:solidFill>
                  <a:schemeClr val="bg1"/>
                </a:solidFill>
              </a:rPr>
              <a:t>children</a:t>
            </a:r>
            <a:endParaRPr lang="da-DK" sz="2200" dirty="0">
              <a:solidFill>
                <a:schemeClr val="bg1"/>
              </a:solidFill>
            </a:endParaRPr>
          </a:p>
          <a:p>
            <a:pPr marL="114300" indent="0">
              <a:buNone/>
            </a:pPr>
            <a:endParaRPr lang="en-US" sz="2200" dirty="0">
              <a:solidFill>
                <a:schemeClr val="bg1"/>
              </a:solidFill>
            </a:endParaRPr>
          </a:p>
          <a:p>
            <a:r>
              <a:rPr lang="da-DK" sz="2200" dirty="0">
                <a:solidFill>
                  <a:schemeClr val="bg1"/>
                </a:solidFill>
              </a:rPr>
              <a:t>Improve access to HIV prevention and care in underserved and vulnerable populations</a:t>
            </a:r>
          </a:p>
          <a:p>
            <a:pPr>
              <a:spcBef>
                <a:spcPts val="0"/>
              </a:spcBef>
              <a:defRPr/>
            </a:pPr>
            <a:endParaRPr lang="en-US" sz="2200" b="1" dirty="0">
              <a:solidFill>
                <a:schemeClr val="bg1"/>
              </a:solidFill>
            </a:endParaRPr>
          </a:p>
          <a:p>
            <a:pPr marL="114300" indent="0" fontAlgn="auto">
              <a:spcBef>
                <a:spcPts val="0"/>
              </a:spcBef>
              <a:spcAft>
                <a:spcPts val="0"/>
              </a:spcAft>
              <a:buNone/>
              <a:defRPr/>
            </a:pPr>
            <a:endParaRPr lang="en-US" sz="2200" b="1" dirty="0" smtClean="0">
              <a:solidFill>
                <a:schemeClr val="bg1"/>
              </a:solidFill>
            </a:endParaRPr>
          </a:p>
        </p:txBody>
      </p:sp>
      <p:pic>
        <p:nvPicPr>
          <p:cNvPr id="1026" name="Picture 2" descr="C:\Users\ARomano.000\Desktop\tqHrieIMEnfiTss_SM0EeM9Upi_YpxmjIC9ouraiQMc,jHXHiRZ2OaGrDMSRosBJZvLmWTb8tduwLFXUIGc-1qQ.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69752" y="2647666"/>
            <a:ext cx="3262956" cy="216999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9540605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0" y="241004"/>
            <a:ext cx="8447693" cy="1066800"/>
          </a:xfrm>
        </p:spPr>
        <p:txBody>
          <a:bodyPr/>
          <a:lstStyle/>
          <a:p>
            <a:pPr marL="114300">
              <a:spcBef>
                <a:spcPts val="0"/>
              </a:spcBef>
              <a:defRPr/>
            </a:pPr>
            <a:r>
              <a:rPr lang="en-US" sz="3400" b="0" dirty="0" smtClean="0">
                <a:solidFill>
                  <a:schemeClr val="bg1"/>
                </a:solidFill>
              </a:rPr>
              <a:t>Gender </a:t>
            </a:r>
            <a:r>
              <a:rPr lang="en-US" sz="3400" b="0" dirty="0">
                <a:solidFill>
                  <a:schemeClr val="bg1"/>
                </a:solidFill>
              </a:rPr>
              <a:t>Responsive Schools in </a:t>
            </a:r>
            <a:r>
              <a:rPr lang="en-US" sz="3400" b="0" dirty="0" smtClean="0">
                <a:solidFill>
                  <a:schemeClr val="bg1"/>
                </a:solidFill>
              </a:rPr>
              <a:t>Vietnam</a:t>
            </a:r>
          </a:p>
          <a:p>
            <a:pPr marL="114300">
              <a:spcBef>
                <a:spcPts val="0"/>
              </a:spcBef>
              <a:defRPr/>
            </a:pPr>
            <a:r>
              <a:rPr lang="en-US" sz="3400" b="0" dirty="0" smtClean="0">
                <a:solidFill>
                  <a:schemeClr val="bg1"/>
                </a:solidFill>
              </a:rPr>
              <a:t>US$644,000</a:t>
            </a:r>
          </a:p>
        </p:txBody>
      </p:sp>
      <p:sp>
        <p:nvSpPr>
          <p:cNvPr id="3" name="Content Placeholder 2"/>
          <p:cNvSpPr>
            <a:spLocks noGrp="1"/>
          </p:cNvSpPr>
          <p:nvPr>
            <p:ph sz="half" idx="2"/>
          </p:nvPr>
        </p:nvSpPr>
        <p:spPr>
          <a:xfrm>
            <a:off x="0" y="1323832"/>
            <a:ext cx="4675792" cy="4991986"/>
          </a:xfrm>
        </p:spPr>
        <p:txBody>
          <a:bodyPr>
            <a:noAutofit/>
          </a:bodyPr>
          <a:lstStyle/>
          <a:p>
            <a:pPr marL="114300" indent="0" algn="ctr" fontAlgn="auto">
              <a:spcBef>
                <a:spcPts val="0"/>
              </a:spcBef>
              <a:spcAft>
                <a:spcPts val="0"/>
              </a:spcAft>
              <a:buNone/>
              <a:defRPr/>
            </a:pPr>
            <a:endParaRPr lang="en-US" sz="2200" b="1" dirty="0">
              <a:solidFill>
                <a:schemeClr val="bg1"/>
              </a:solidFill>
            </a:endParaRPr>
          </a:p>
          <a:p>
            <a:pPr marL="114300" indent="0">
              <a:spcBef>
                <a:spcPts val="0"/>
              </a:spcBef>
              <a:buNone/>
              <a:defRPr/>
            </a:pPr>
            <a:r>
              <a:rPr lang="da-DK" sz="2200" b="1" dirty="0" smtClean="0">
                <a:solidFill>
                  <a:schemeClr val="bg1"/>
                </a:solidFill>
              </a:rPr>
              <a:t>Goals:</a:t>
            </a:r>
          </a:p>
          <a:p>
            <a:pPr marL="114300" indent="0">
              <a:spcBef>
                <a:spcPts val="0"/>
              </a:spcBef>
              <a:buNone/>
              <a:defRPr/>
            </a:pPr>
            <a:endParaRPr lang="da-DK" sz="2200" b="1" dirty="0" smtClean="0">
              <a:solidFill>
                <a:schemeClr val="bg1"/>
              </a:solidFill>
            </a:endParaRPr>
          </a:p>
          <a:p>
            <a:pPr>
              <a:spcBef>
                <a:spcPts val="0"/>
              </a:spcBef>
              <a:defRPr/>
            </a:pPr>
            <a:r>
              <a:rPr lang="da-DK" sz="2200" dirty="0" smtClean="0">
                <a:solidFill>
                  <a:schemeClr val="bg1"/>
                </a:solidFill>
              </a:rPr>
              <a:t>To </a:t>
            </a:r>
            <a:r>
              <a:rPr lang="da-DK" sz="2200" dirty="0">
                <a:solidFill>
                  <a:schemeClr val="bg1"/>
                </a:solidFill>
              </a:rPr>
              <a:t>create a school environment for adolescent girls and boys across Hanoi that is free from gender-based </a:t>
            </a:r>
            <a:r>
              <a:rPr lang="da-DK" sz="2200" dirty="0" smtClean="0">
                <a:solidFill>
                  <a:schemeClr val="bg1"/>
                </a:solidFill>
              </a:rPr>
              <a:t>violence</a:t>
            </a:r>
          </a:p>
          <a:p>
            <a:pPr>
              <a:spcBef>
                <a:spcPts val="0"/>
              </a:spcBef>
              <a:defRPr/>
            </a:pPr>
            <a:endParaRPr lang="da-DK" sz="2200" dirty="0" smtClean="0">
              <a:solidFill>
                <a:schemeClr val="bg1"/>
              </a:solidFill>
            </a:endParaRPr>
          </a:p>
          <a:p>
            <a:pPr>
              <a:spcBef>
                <a:spcPts val="0"/>
              </a:spcBef>
              <a:defRPr/>
            </a:pPr>
            <a:r>
              <a:rPr lang="da-DK" sz="2200" dirty="0">
                <a:solidFill>
                  <a:schemeClr val="bg1"/>
                </a:solidFill>
              </a:rPr>
              <a:t>Promote gender equal norms and respond to gender-based violence in and around </a:t>
            </a:r>
            <a:r>
              <a:rPr lang="da-DK" sz="2200" dirty="0" smtClean="0">
                <a:solidFill>
                  <a:schemeClr val="bg1"/>
                </a:solidFill>
              </a:rPr>
              <a:t>20 </a:t>
            </a:r>
            <a:r>
              <a:rPr lang="da-DK" sz="2200" dirty="0">
                <a:solidFill>
                  <a:schemeClr val="bg1"/>
                </a:solidFill>
              </a:rPr>
              <a:t>schools in </a:t>
            </a:r>
            <a:r>
              <a:rPr lang="da-DK" sz="2200" dirty="0" smtClean="0">
                <a:solidFill>
                  <a:schemeClr val="bg1"/>
                </a:solidFill>
              </a:rPr>
              <a:t>Hanoi</a:t>
            </a:r>
          </a:p>
          <a:p>
            <a:pPr>
              <a:spcBef>
                <a:spcPts val="0"/>
              </a:spcBef>
              <a:defRPr/>
            </a:pPr>
            <a:endParaRPr lang="da-DK" sz="2200" dirty="0">
              <a:solidFill>
                <a:schemeClr val="bg1"/>
              </a:solidFill>
            </a:endParaRPr>
          </a:p>
          <a:p>
            <a:pPr>
              <a:spcBef>
                <a:spcPts val="0"/>
              </a:spcBef>
              <a:defRPr/>
            </a:pPr>
            <a:endParaRPr lang="da-DK" sz="2200" dirty="0" smtClean="0">
              <a:solidFill>
                <a:schemeClr val="bg1"/>
              </a:solidFill>
            </a:endParaRPr>
          </a:p>
          <a:p>
            <a:pPr marL="114300" indent="0" fontAlgn="auto">
              <a:spcBef>
                <a:spcPts val="0"/>
              </a:spcBef>
              <a:spcAft>
                <a:spcPts val="0"/>
              </a:spcAft>
              <a:buNone/>
              <a:defRPr/>
            </a:pPr>
            <a:endParaRPr lang="da-DK" sz="2200" dirty="0">
              <a:solidFill>
                <a:schemeClr val="bg1"/>
              </a:solidFill>
            </a:endParaRPr>
          </a:p>
        </p:txBody>
      </p:sp>
      <p:sp>
        <p:nvSpPr>
          <p:cNvPr id="7" name="Content Placeholder 6"/>
          <p:cNvSpPr>
            <a:spLocks noGrp="1"/>
          </p:cNvSpPr>
          <p:nvPr>
            <p:ph sz="quarter" idx="4"/>
          </p:nvPr>
        </p:nvSpPr>
        <p:spPr>
          <a:xfrm>
            <a:off x="4419600" y="2438400"/>
            <a:ext cx="3657600" cy="3951288"/>
          </a:xfrm>
        </p:spPr>
        <p:txBody>
          <a:bodyPr/>
          <a:lstStyle/>
          <a:p>
            <a:endParaRPr lang="da-DK" sz="1700" dirty="0">
              <a:solidFill>
                <a:schemeClr val="bg1"/>
              </a:solidFill>
            </a:endParaRPr>
          </a:p>
          <a:p>
            <a:endParaRPr lang="en-US" dirty="0"/>
          </a:p>
        </p:txBody>
      </p:sp>
      <p:pic>
        <p:nvPicPr>
          <p:cNvPr id="2051" name="Picture 3" descr="C:\Users\ARomano.000\Desktop\13541090225_0f4f17d029_o.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4851223" y="2477465"/>
            <a:ext cx="3460780" cy="2307186"/>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864263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8344" y="159489"/>
            <a:ext cx="7910624" cy="1116418"/>
          </a:xfrm>
        </p:spPr>
        <p:txBody>
          <a:bodyPr/>
          <a:lstStyle/>
          <a:p>
            <a:pPr marL="114300">
              <a:spcBef>
                <a:spcPts val="0"/>
              </a:spcBef>
              <a:defRPr/>
            </a:pPr>
            <a:r>
              <a:rPr lang="en-US" sz="3400" b="0" dirty="0" smtClean="0">
                <a:solidFill>
                  <a:schemeClr val="bg1"/>
                </a:solidFill>
              </a:rPr>
              <a:t>Delaying </a:t>
            </a:r>
            <a:r>
              <a:rPr lang="en-US" sz="3400" b="0" dirty="0">
                <a:solidFill>
                  <a:schemeClr val="bg1"/>
                </a:solidFill>
              </a:rPr>
              <a:t>Early Marriage in </a:t>
            </a:r>
            <a:r>
              <a:rPr lang="en-US" sz="3400" b="0" dirty="0" smtClean="0">
                <a:solidFill>
                  <a:schemeClr val="bg1"/>
                </a:solidFill>
              </a:rPr>
              <a:t>Niger</a:t>
            </a:r>
          </a:p>
          <a:p>
            <a:pPr marL="114300">
              <a:spcBef>
                <a:spcPts val="0"/>
              </a:spcBef>
              <a:defRPr/>
            </a:pPr>
            <a:r>
              <a:rPr lang="en-US" sz="3400" b="0" dirty="0" smtClean="0"/>
              <a:t>US$1,000,000</a:t>
            </a:r>
            <a:endParaRPr lang="en-US" sz="3400" b="0" dirty="0">
              <a:solidFill>
                <a:schemeClr val="bg1"/>
              </a:solidFill>
            </a:endParaRPr>
          </a:p>
        </p:txBody>
      </p:sp>
      <p:sp>
        <p:nvSpPr>
          <p:cNvPr id="3" name="Content Placeholder 2"/>
          <p:cNvSpPr>
            <a:spLocks noGrp="1"/>
          </p:cNvSpPr>
          <p:nvPr>
            <p:ph sz="half" idx="2"/>
          </p:nvPr>
        </p:nvSpPr>
        <p:spPr>
          <a:xfrm>
            <a:off x="127590" y="1691461"/>
            <a:ext cx="4699592" cy="4326565"/>
          </a:xfrm>
        </p:spPr>
        <p:txBody>
          <a:bodyPr>
            <a:noAutofit/>
          </a:bodyPr>
          <a:lstStyle/>
          <a:p>
            <a:pPr marL="114300" indent="0" algn="ctr" fontAlgn="auto">
              <a:spcBef>
                <a:spcPts val="0"/>
              </a:spcBef>
              <a:spcAft>
                <a:spcPts val="0"/>
              </a:spcAft>
              <a:buNone/>
              <a:defRPr/>
            </a:pPr>
            <a:endParaRPr lang="en-US" sz="2200" b="1" dirty="0" smtClean="0">
              <a:solidFill>
                <a:schemeClr val="bg1"/>
              </a:solidFill>
            </a:endParaRPr>
          </a:p>
          <a:p>
            <a:pPr marL="114300" indent="0" fontAlgn="auto">
              <a:spcBef>
                <a:spcPts val="0"/>
              </a:spcBef>
              <a:spcAft>
                <a:spcPts val="0"/>
              </a:spcAft>
              <a:buNone/>
              <a:defRPr/>
            </a:pPr>
            <a:r>
              <a:rPr lang="en-US" sz="2200" b="1" dirty="0" smtClean="0">
                <a:solidFill>
                  <a:schemeClr val="bg1"/>
                </a:solidFill>
              </a:rPr>
              <a:t>Goals: </a:t>
            </a:r>
          </a:p>
          <a:p>
            <a:pPr marL="114300" indent="0" fontAlgn="auto">
              <a:spcBef>
                <a:spcPts val="0"/>
              </a:spcBef>
              <a:spcAft>
                <a:spcPts val="0"/>
              </a:spcAft>
              <a:buNone/>
              <a:defRPr/>
            </a:pPr>
            <a:endParaRPr lang="en-US" sz="2200" b="1" dirty="0" smtClean="0">
              <a:solidFill>
                <a:schemeClr val="bg1"/>
              </a:solidFill>
            </a:endParaRPr>
          </a:p>
          <a:p>
            <a:pPr>
              <a:spcBef>
                <a:spcPts val="0"/>
              </a:spcBef>
              <a:defRPr/>
            </a:pPr>
            <a:r>
              <a:rPr lang="en-US" sz="2200" dirty="0" smtClean="0">
                <a:solidFill>
                  <a:schemeClr val="bg1"/>
                </a:solidFill>
              </a:rPr>
              <a:t>To reduce early marriage and early pregnancy in four regions of Niger</a:t>
            </a:r>
          </a:p>
          <a:p>
            <a:pPr>
              <a:spcBef>
                <a:spcPts val="0"/>
              </a:spcBef>
              <a:defRPr/>
            </a:pPr>
            <a:endParaRPr lang="en-US" sz="2200" dirty="0">
              <a:solidFill>
                <a:schemeClr val="bg1"/>
              </a:solidFill>
            </a:endParaRPr>
          </a:p>
          <a:p>
            <a:pPr>
              <a:spcBef>
                <a:spcPts val="0"/>
              </a:spcBef>
              <a:defRPr/>
            </a:pPr>
            <a:r>
              <a:rPr lang="da-DK" sz="2200" dirty="0" smtClean="0">
                <a:solidFill>
                  <a:schemeClr val="bg1"/>
                </a:solidFill>
              </a:rPr>
              <a:t>Reach 25,000 adolescent girls over 2 years;  400,000 members of their community will benefit from increased awareness. </a:t>
            </a:r>
          </a:p>
          <a:p>
            <a:pPr marL="114300" indent="0" fontAlgn="auto">
              <a:spcBef>
                <a:spcPts val="0"/>
              </a:spcBef>
              <a:spcAft>
                <a:spcPts val="0"/>
              </a:spcAft>
              <a:buNone/>
              <a:defRPr/>
            </a:pPr>
            <a:endParaRPr lang="en-US" sz="2200" dirty="0">
              <a:solidFill>
                <a:schemeClr val="bg1"/>
              </a:solidFill>
            </a:endParaRPr>
          </a:p>
          <a:p>
            <a:pPr marL="114300" indent="0" fontAlgn="auto">
              <a:spcBef>
                <a:spcPts val="0"/>
              </a:spcBef>
              <a:spcAft>
                <a:spcPts val="0"/>
              </a:spcAft>
              <a:buNone/>
              <a:defRPr/>
            </a:pPr>
            <a:endParaRPr lang="en-US" sz="2200" dirty="0">
              <a:solidFill>
                <a:schemeClr val="bg1"/>
              </a:solidFill>
            </a:endParaRPr>
          </a:p>
          <a:p>
            <a:pPr marL="114300" indent="0" fontAlgn="auto">
              <a:spcBef>
                <a:spcPts val="0"/>
              </a:spcBef>
              <a:spcAft>
                <a:spcPts val="0"/>
              </a:spcAft>
              <a:buNone/>
              <a:defRPr/>
            </a:pPr>
            <a:endParaRPr lang="en-US" sz="2200" dirty="0" smtClean="0">
              <a:solidFill>
                <a:schemeClr val="bg1"/>
              </a:solidFill>
            </a:endParaRPr>
          </a:p>
        </p:txBody>
      </p:sp>
      <p:pic>
        <p:nvPicPr>
          <p:cNvPr id="15362" name="Picture 2" descr="C:\Users\ARomano.000\Desktop\096y_Mc2syaevYsQNzRFXUQ8eNeyyfQ9DsY72VYZFlw.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01608" y="2610293"/>
            <a:ext cx="3286347" cy="2527959"/>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70880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33916" y="92149"/>
            <a:ext cx="8123275" cy="639762"/>
          </a:xfrm>
        </p:spPr>
        <p:txBody>
          <a:bodyPr/>
          <a:lstStyle/>
          <a:p>
            <a:pPr marL="114300">
              <a:spcBef>
                <a:spcPts val="0"/>
              </a:spcBef>
              <a:defRPr/>
            </a:pPr>
            <a:r>
              <a:rPr lang="en-US" sz="3400" b="0" dirty="0" smtClean="0">
                <a:solidFill>
                  <a:schemeClr val="bg1"/>
                </a:solidFill>
              </a:rPr>
              <a:t>Delaying </a:t>
            </a:r>
            <a:r>
              <a:rPr lang="en-US" sz="3400" b="0" dirty="0">
                <a:solidFill>
                  <a:schemeClr val="bg1"/>
                </a:solidFill>
              </a:rPr>
              <a:t>Early Marriage in Niger</a:t>
            </a:r>
          </a:p>
        </p:txBody>
      </p:sp>
      <p:sp>
        <p:nvSpPr>
          <p:cNvPr id="7" name="Content Placeholder 6"/>
          <p:cNvSpPr>
            <a:spLocks noGrp="1"/>
          </p:cNvSpPr>
          <p:nvPr>
            <p:ph sz="quarter" idx="4"/>
          </p:nvPr>
        </p:nvSpPr>
        <p:spPr>
          <a:xfrm>
            <a:off x="122274" y="873645"/>
            <a:ext cx="5330456" cy="5888665"/>
          </a:xfrm>
        </p:spPr>
        <p:txBody>
          <a:bodyPr>
            <a:noAutofit/>
          </a:bodyPr>
          <a:lstStyle/>
          <a:p>
            <a:pPr marL="114300" indent="0">
              <a:buNone/>
            </a:pPr>
            <a:r>
              <a:rPr lang="da-DK" sz="2500" dirty="0" err="1" smtClean="0">
                <a:solidFill>
                  <a:schemeClr val="bg1"/>
                </a:solidFill>
              </a:rPr>
              <a:t>Adolescents</a:t>
            </a:r>
            <a:r>
              <a:rPr lang="da-DK" sz="2500" dirty="0" smtClean="0">
                <a:solidFill>
                  <a:schemeClr val="bg1"/>
                </a:solidFill>
              </a:rPr>
              <a:t> </a:t>
            </a:r>
            <a:r>
              <a:rPr lang="da-DK" sz="2500" dirty="0">
                <a:solidFill>
                  <a:schemeClr val="bg1"/>
                </a:solidFill>
              </a:rPr>
              <a:t>will: </a:t>
            </a:r>
          </a:p>
          <a:p>
            <a:pPr marL="114300" indent="0">
              <a:buNone/>
            </a:pPr>
            <a:endParaRPr lang="en-US" sz="1400" dirty="0">
              <a:solidFill>
                <a:schemeClr val="bg1"/>
              </a:solidFill>
            </a:endParaRPr>
          </a:p>
          <a:p>
            <a:r>
              <a:rPr lang="da-DK" sz="2200" dirty="0">
                <a:solidFill>
                  <a:schemeClr val="bg1"/>
                </a:solidFill>
              </a:rPr>
              <a:t>Develop health, social, and economic assets </a:t>
            </a:r>
          </a:p>
          <a:p>
            <a:endParaRPr lang="en-US" sz="1400" dirty="0">
              <a:solidFill>
                <a:schemeClr val="bg1"/>
              </a:solidFill>
            </a:endParaRPr>
          </a:p>
          <a:p>
            <a:r>
              <a:rPr lang="da-DK" sz="2200" dirty="0">
                <a:solidFill>
                  <a:schemeClr val="bg1"/>
                </a:solidFill>
              </a:rPr>
              <a:t>Know their rights and be in a stronger position to defend them</a:t>
            </a:r>
          </a:p>
          <a:p>
            <a:endParaRPr lang="en-US" sz="1400" dirty="0">
              <a:solidFill>
                <a:schemeClr val="bg1"/>
              </a:solidFill>
            </a:endParaRPr>
          </a:p>
          <a:p>
            <a:r>
              <a:rPr lang="da-DK" sz="2200" dirty="0">
                <a:solidFill>
                  <a:schemeClr val="bg1"/>
                </a:solidFill>
              </a:rPr>
              <a:t>Be safer and have a measure of protection against violence</a:t>
            </a:r>
          </a:p>
          <a:p>
            <a:endParaRPr lang="en-US" sz="1400" dirty="0">
              <a:solidFill>
                <a:schemeClr val="bg1"/>
              </a:solidFill>
            </a:endParaRPr>
          </a:p>
          <a:p>
            <a:r>
              <a:rPr lang="da-DK" sz="2200" dirty="0">
                <a:solidFill>
                  <a:schemeClr val="bg1"/>
                </a:solidFill>
              </a:rPr>
              <a:t>Have the basic tools required to lead fuller lives as adults</a:t>
            </a:r>
          </a:p>
          <a:p>
            <a:endParaRPr lang="en-US" sz="1400" dirty="0">
              <a:solidFill>
                <a:schemeClr val="bg1"/>
              </a:solidFill>
            </a:endParaRPr>
          </a:p>
          <a:p>
            <a:r>
              <a:rPr lang="da-DK" sz="2200" dirty="0">
                <a:solidFill>
                  <a:schemeClr val="bg1"/>
                </a:solidFill>
              </a:rPr>
              <a:t>Be able to actively participate in the socio-economic development of their communities.</a:t>
            </a:r>
          </a:p>
          <a:p>
            <a:endParaRPr lang="en-US" sz="2200" dirty="0"/>
          </a:p>
        </p:txBody>
      </p:sp>
      <p:pic>
        <p:nvPicPr>
          <p:cNvPr id="14338" name="Picture 2" descr="C:\Users\ARomano.000\Desktop\OtkQR2XRyeOPIKNjrklSFzKCjoPq69DOaLVJsr2SjrA.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03874" y="1958162"/>
            <a:ext cx="2995694" cy="3200400"/>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298786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599" y="0"/>
            <a:ext cx="8174799" cy="1360968"/>
          </a:xfrm>
        </p:spPr>
        <p:txBody>
          <a:bodyPr/>
          <a:lstStyle/>
          <a:p>
            <a:r>
              <a:rPr lang="en-US" sz="3400" b="0" dirty="0" smtClean="0">
                <a:solidFill>
                  <a:schemeClr val="bg1"/>
                </a:solidFill>
              </a:rPr>
              <a:t>Voices </a:t>
            </a:r>
            <a:r>
              <a:rPr lang="en-US" sz="3400" b="0" dirty="0">
                <a:solidFill>
                  <a:schemeClr val="bg1"/>
                </a:solidFill>
              </a:rPr>
              <a:t>Against </a:t>
            </a:r>
            <a:r>
              <a:rPr lang="en-US" sz="3400" b="0" dirty="0" smtClean="0">
                <a:solidFill>
                  <a:schemeClr val="bg1"/>
                </a:solidFill>
              </a:rPr>
              <a:t>Violence</a:t>
            </a:r>
          </a:p>
          <a:p>
            <a:r>
              <a:rPr lang="en-US" sz="3400" b="0" dirty="0" smtClean="0"/>
              <a:t>US$986,000</a:t>
            </a:r>
            <a:endParaRPr lang="en-US" sz="3400" b="0" dirty="0" smtClean="0">
              <a:solidFill>
                <a:schemeClr val="bg1"/>
              </a:solidFill>
            </a:endParaRPr>
          </a:p>
        </p:txBody>
      </p:sp>
      <p:sp>
        <p:nvSpPr>
          <p:cNvPr id="3" name="Content Placeholder 2"/>
          <p:cNvSpPr>
            <a:spLocks noGrp="1"/>
          </p:cNvSpPr>
          <p:nvPr>
            <p:ph sz="half" idx="2"/>
          </p:nvPr>
        </p:nvSpPr>
        <p:spPr>
          <a:xfrm>
            <a:off x="132906" y="1447800"/>
            <a:ext cx="4334539" cy="3164423"/>
          </a:xfrm>
        </p:spPr>
        <p:txBody>
          <a:bodyPr>
            <a:noAutofit/>
          </a:bodyPr>
          <a:lstStyle/>
          <a:p>
            <a:pPr marL="114300" indent="0">
              <a:spcBef>
                <a:spcPts val="0"/>
              </a:spcBef>
              <a:buNone/>
              <a:defRPr/>
            </a:pPr>
            <a:r>
              <a:rPr lang="da-DK" sz="2200" b="1" dirty="0" err="1" smtClean="0">
                <a:solidFill>
                  <a:schemeClr val="bg1"/>
                </a:solidFill>
              </a:rPr>
              <a:t>Goals</a:t>
            </a:r>
            <a:r>
              <a:rPr lang="da-DK" sz="2200" b="1" dirty="0" smtClean="0">
                <a:solidFill>
                  <a:schemeClr val="bg1"/>
                </a:solidFill>
              </a:rPr>
              <a:t>:</a:t>
            </a:r>
          </a:p>
          <a:p>
            <a:pPr marL="114300" indent="0">
              <a:spcBef>
                <a:spcPts val="0"/>
              </a:spcBef>
              <a:buNone/>
              <a:defRPr/>
            </a:pPr>
            <a:endParaRPr lang="da-DK" sz="2200" b="1" dirty="0" smtClean="0">
              <a:solidFill>
                <a:schemeClr val="bg1"/>
              </a:solidFill>
            </a:endParaRPr>
          </a:p>
          <a:p>
            <a:pPr>
              <a:spcBef>
                <a:spcPts val="0"/>
              </a:spcBef>
              <a:defRPr/>
            </a:pPr>
            <a:r>
              <a:rPr lang="da-DK" sz="2200" dirty="0" smtClean="0">
                <a:solidFill>
                  <a:schemeClr val="bg1"/>
                </a:solidFill>
              </a:rPr>
              <a:t>To </a:t>
            </a:r>
            <a:r>
              <a:rPr lang="da-DK" sz="2200" dirty="0">
                <a:solidFill>
                  <a:schemeClr val="bg1"/>
                </a:solidFill>
              </a:rPr>
              <a:t>prevent and reduce gender discrimination and violence against women and girls through non-formal education and youth engagement and </a:t>
            </a:r>
            <a:r>
              <a:rPr lang="da-DK" sz="2200" dirty="0" smtClean="0">
                <a:solidFill>
                  <a:schemeClr val="bg1"/>
                </a:solidFill>
              </a:rPr>
              <a:t>leadership</a:t>
            </a:r>
          </a:p>
          <a:p>
            <a:pPr>
              <a:spcBef>
                <a:spcPts val="0"/>
              </a:spcBef>
              <a:defRPr/>
            </a:pPr>
            <a:endParaRPr lang="en-US" sz="2200" dirty="0">
              <a:solidFill>
                <a:schemeClr val="bg1"/>
              </a:solidFill>
            </a:endParaRPr>
          </a:p>
          <a:p>
            <a:pPr marL="114300" indent="0" fontAlgn="auto">
              <a:spcBef>
                <a:spcPts val="0"/>
              </a:spcBef>
              <a:spcAft>
                <a:spcPts val="0"/>
              </a:spcAft>
              <a:buNone/>
              <a:defRPr/>
            </a:pPr>
            <a:endParaRPr lang="en-US" sz="2200" dirty="0" smtClean="0">
              <a:solidFill>
                <a:schemeClr val="bg1"/>
              </a:solidFill>
            </a:endParaRPr>
          </a:p>
        </p:txBody>
      </p:sp>
      <p:pic>
        <p:nvPicPr>
          <p:cNvPr id="16386" name="Picture 2" descr="C:\Users\ARomano.000\Desktop\nJGh56mZqhTCeVx8d-WLjD9Dlg2mSbc4nmej6GXtsW4.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38077" y="2023737"/>
            <a:ext cx="3585403" cy="2388775"/>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228599" y="4795314"/>
            <a:ext cx="8128592" cy="769441"/>
          </a:xfrm>
          <a:prstGeom prst="rect">
            <a:avLst/>
          </a:prstGeom>
        </p:spPr>
        <p:txBody>
          <a:bodyPr wrap="square">
            <a:spAutoFit/>
          </a:bodyPr>
          <a:lstStyle/>
          <a:p>
            <a:pPr marL="342900" indent="-342900">
              <a:spcBef>
                <a:spcPts val="0"/>
              </a:spcBef>
              <a:buFont typeface="Arial" panose="020B0604020202020204" pitchFamily="34" charset="0"/>
              <a:buChar char="•"/>
              <a:defRPr/>
            </a:pPr>
            <a:r>
              <a:rPr lang="da-DK" sz="2200" dirty="0" err="1">
                <a:solidFill>
                  <a:schemeClr val="bg1"/>
                </a:solidFill>
              </a:rPr>
              <a:t>Increase</a:t>
            </a:r>
            <a:r>
              <a:rPr lang="da-DK" sz="2200" dirty="0">
                <a:solidFill>
                  <a:schemeClr val="bg1"/>
                </a:solidFill>
              </a:rPr>
              <a:t> </a:t>
            </a:r>
            <a:r>
              <a:rPr lang="da-DK" sz="2200" dirty="0" err="1">
                <a:solidFill>
                  <a:schemeClr val="bg1"/>
                </a:solidFill>
              </a:rPr>
              <a:t>awareness</a:t>
            </a:r>
            <a:r>
              <a:rPr lang="da-DK" sz="2200" dirty="0">
                <a:solidFill>
                  <a:schemeClr val="bg1"/>
                </a:solidFill>
              </a:rPr>
              <a:t> and </a:t>
            </a:r>
            <a:r>
              <a:rPr lang="da-DK" sz="2200" dirty="0" err="1">
                <a:solidFill>
                  <a:schemeClr val="bg1"/>
                </a:solidFill>
              </a:rPr>
              <a:t>knowledge</a:t>
            </a:r>
            <a:r>
              <a:rPr lang="da-DK" sz="2200" dirty="0">
                <a:solidFill>
                  <a:schemeClr val="bg1"/>
                </a:solidFill>
              </a:rPr>
              <a:t> of </a:t>
            </a:r>
            <a:r>
              <a:rPr lang="da-DK" sz="2200" dirty="0" err="1">
                <a:solidFill>
                  <a:schemeClr val="bg1"/>
                </a:solidFill>
              </a:rPr>
              <a:t>gender</a:t>
            </a:r>
            <a:r>
              <a:rPr lang="da-DK" sz="2200" dirty="0">
                <a:solidFill>
                  <a:schemeClr val="bg1"/>
                </a:solidFill>
              </a:rPr>
              <a:t> </a:t>
            </a:r>
            <a:r>
              <a:rPr lang="da-DK" sz="2200" dirty="0" err="1">
                <a:solidFill>
                  <a:schemeClr val="bg1"/>
                </a:solidFill>
              </a:rPr>
              <a:t>based</a:t>
            </a:r>
            <a:r>
              <a:rPr lang="da-DK" sz="2200" dirty="0">
                <a:solidFill>
                  <a:schemeClr val="bg1"/>
                </a:solidFill>
              </a:rPr>
              <a:t> </a:t>
            </a:r>
            <a:r>
              <a:rPr lang="da-DK" sz="2200" dirty="0" err="1">
                <a:solidFill>
                  <a:schemeClr val="bg1"/>
                </a:solidFill>
              </a:rPr>
              <a:t>violence</a:t>
            </a:r>
            <a:r>
              <a:rPr lang="da-DK" sz="2200" dirty="0">
                <a:solidFill>
                  <a:schemeClr val="bg1"/>
                </a:solidFill>
              </a:rPr>
              <a:t> </a:t>
            </a:r>
            <a:r>
              <a:rPr lang="da-DK" sz="2200" dirty="0" err="1">
                <a:solidFill>
                  <a:schemeClr val="bg1"/>
                </a:solidFill>
              </a:rPr>
              <a:t>through</a:t>
            </a:r>
            <a:r>
              <a:rPr lang="da-DK" sz="2200" dirty="0">
                <a:solidFill>
                  <a:schemeClr val="bg1"/>
                </a:solidFill>
              </a:rPr>
              <a:t> non-formal </a:t>
            </a:r>
            <a:r>
              <a:rPr lang="da-DK" sz="2200" dirty="0" err="1">
                <a:solidFill>
                  <a:schemeClr val="bg1"/>
                </a:solidFill>
              </a:rPr>
              <a:t>education</a:t>
            </a:r>
            <a:r>
              <a:rPr lang="da-DK" sz="2200" dirty="0">
                <a:solidFill>
                  <a:schemeClr val="bg1"/>
                </a:solidFill>
              </a:rPr>
              <a:t> </a:t>
            </a:r>
            <a:r>
              <a:rPr lang="da-DK" sz="2200" dirty="0" err="1" smtClean="0">
                <a:solidFill>
                  <a:schemeClr val="bg1"/>
                </a:solidFill>
              </a:rPr>
              <a:t>activities</a:t>
            </a:r>
            <a:endParaRPr lang="da-DK" sz="2200" dirty="0">
              <a:solidFill>
                <a:schemeClr val="bg1"/>
              </a:solidFill>
            </a:endParaRPr>
          </a:p>
        </p:txBody>
      </p:sp>
      <p:sp>
        <p:nvSpPr>
          <p:cNvPr id="4" name="Rectangle 3"/>
          <p:cNvSpPr/>
          <p:nvPr/>
        </p:nvSpPr>
        <p:spPr>
          <a:xfrm>
            <a:off x="228599" y="5742433"/>
            <a:ext cx="7432158" cy="769441"/>
          </a:xfrm>
          <a:prstGeom prst="rect">
            <a:avLst/>
          </a:prstGeom>
        </p:spPr>
        <p:txBody>
          <a:bodyPr wrap="square">
            <a:spAutoFit/>
          </a:bodyPr>
          <a:lstStyle/>
          <a:p>
            <a:pPr marL="342900" indent="-342900">
              <a:spcBef>
                <a:spcPts val="0"/>
              </a:spcBef>
              <a:buFont typeface="Arial" panose="020B0604020202020204" pitchFamily="34" charset="0"/>
              <a:buChar char="•"/>
              <a:defRPr/>
            </a:pPr>
            <a:r>
              <a:rPr lang="da-DK" sz="2200" dirty="0" err="1">
                <a:solidFill>
                  <a:schemeClr val="bg1"/>
                </a:solidFill>
              </a:rPr>
              <a:t>Develop</a:t>
            </a:r>
            <a:r>
              <a:rPr lang="da-DK" sz="2200" dirty="0">
                <a:solidFill>
                  <a:schemeClr val="bg1"/>
                </a:solidFill>
              </a:rPr>
              <a:t> action plans for participants to roll out the curriculum</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0171462"/>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pt 2014 powerpoint">
  <a:themeElements>
    <a:clrScheme name="Zonta PowerPoint">
      <a:dk1>
        <a:srgbClr val="481211"/>
      </a:dk1>
      <a:lt1>
        <a:srgbClr val="7C1315"/>
      </a:lt1>
      <a:dk2>
        <a:srgbClr val="7C1315"/>
      </a:dk2>
      <a:lt2>
        <a:srgbClr val="E2C8A0"/>
      </a:lt2>
      <a:accent1>
        <a:srgbClr val="BB462F"/>
      </a:accent1>
      <a:accent2>
        <a:srgbClr val="BB462F"/>
      </a:accent2>
      <a:accent3>
        <a:srgbClr val="BB462F"/>
      </a:accent3>
      <a:accent4>
        <a:srgbClr val="95A39D"/>
      </a:accent4>
      <a:accent5>
        <a:srgbClr val="F79226"/>
      </a:accent5>
      <a:accent6>
        <a:srgbClr val="FFFF00"/>
      </a:accent6>
      <a:hlink>
        <a:srgbClr val="F79226"/>
      </a:hlink>
      <a:folHlink>
        <a:srgbClr val="78656D"/>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Sept 2014 powerpoint</Template>
  <TotalTime>1324</TotalTime>
  <Words>924</Words>
  <Application>Microsoft Macintosh PowerPoint</Application>
  <PresentationFormat>On-screen Show (4:3)</PresentationFormat>
  <Paragraphs>111</Paragraphs>
  <Slides>13</Slides>
  <Notes>11</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Sept 2014 powerpoint</vt:lpstr>
      <vt:lpstr>Zonta International Foundation  Projects and Programs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Zonta International Foundation   Your Gift Changes Lives</dc:title>
  <dc:creator>Bonnie Wolinski</dc:creator>
  <cp:lastModifiedBy>Sharon Langenbeck</cp:lastModifiedBy>
  <cp:revision>295</cp:revision>
  <dcterms:created xsi:type="dcterms:W3CDTF">2015-01-22T23:26:50Z</dcterms:created>
  <dcterms:modified xsi:type="dcterms:W3CDTF">2015-01-22T23:39:15Z</dcterms:modified>
</cp:coreProperties>
</file>