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8"/>
  </p:handoutMasterIdLst>
  <p:sldIdLst>
    <p:sldId id="256" r:id="rId2"/>
    <p:sldId id="277" r:id="rId3"/>
    <p:sldId id="278" r:id="rId4"/>
    <p:sldId id="279" r:id="rId5"/>
    <p:sldId id="263" r:id="rId6"/>
    <p:sldId id="265" r:id="rId7"/>
    <p:sldId id="266" r:id="rId8"/>
    <p:sldId id="267" r:id="rId9"/>
    <p:sldId id="268" r:id="rId10"/>
    <p:sldId id="269" r:id="rId11"/>
    <p:sldId id="270" r:id="rId12"/>
    <p:sldId id="272" r:id="rId13"/>
    <p:sldId id="273" r:id="rId14"/>
    <p:sldId id="274" r:id="rId15"/>
    <p:sldId id="275" r:id="rId16"/>
    <p:sldId id="259"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528"/>
    <a:srgbClr val="9997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4" autoAdjust="0"/>
    <p:restoredTop sz="94660"/>
  </p:normalViewPr>
  <p:slideViewPr>
    <p:cSldViewPr snapToGrid="0" snapToObjects="1">
      <p:cViewPr varScale="1">
        <p:scale>
          <a:sx n="105" d="100"/>
          <a:sy n="105"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9" d="100"/>
          <a:sy n="69" d="100"/>
        </p:scale>
        <p:origin x="-2838"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5934703-1963-400B-95E8-2F4CC16BD8C8}" type="datetimeFigureOut">
              <a:rPr lang="en-US" smtClean="0"/>
              <a:pPr/>
              <a:t>10/22/2018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096E529-2C9A-4143-B191-00A809CF6A9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ZontaInternational_PowerPoint_LO_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1207" y="4678855"/>
            <a:ext cx="8607027" cy="640036"/>
          </a:xfrm>
        </p:spPr>
        <p:txBody>
          <a:bodyPr>
            <a:normAutofit/>
          </a:bodyPr>
          <a:lstStyle>
            <a:lvl1pPr>
              <a:defRPr sz="3600" b="0" i="0">
                <a:solidFill>
                  <a:schemeClr val="tx1"/>
                </a:solidFill>
                <a:latin typeface="+mj-lt"/>
                <a:cs typeface="La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1206" y="5340459"/>
            <a:ext cx="8607027" cy="536575"/>
          </a:xfrm>
        </p:spPr>
        <p:txBody>
          <a:bodyPr>
            <a:normAutofit/>
          </a:bodyPr>
          <a:lstStyle>
            <a:lvl1pPr marL="0" indent="0" algn="ctr">
              <a:buNone/>
              <a:defRPr sz="2400" b="0" i="0">
                <a:solidFill>
                  <a:srgbClr val="000000"/>
                </a:solidFill>
                <a:latin typeface="+mj-lt"/>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3636709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Slide">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pPr/>
              <a:t>‹#›</a:t>
            </a:fld>
            <a:endParaRPr lang="en-US" dirty="0"/>
          </a:p>
        </p:txBody>
      </p:sp>
      <p:sp>
        <p:nvSpPr>
          <p:cNvPr id="7" name="TextBox 6"/>
          <p:cNvSpPr txBox="1"/>
          <p:nvPr userDrawn="1"/>
        </p:nvSpPr>
        <p:spPr>
          <a:xfrm>
            <a:off x="710184" y="797511"/>
            <a:ext cx="7924800" cy="5262979"/>
          </a:xfrm>
          <a:prstGeom prst="rect">
            <a:avLst/>
          </a:prstGeom>
          <a:noFill/>
        </p:spPr>
        <p:txBody>
          <a:bodyPr wrap="square" rtlCol="0" anchor="ctr">
            <a:spAutoFit/>
          </a:bodyPr>
          <a:lstStyle/>
          <a:p>
            <a:pPr algn="ctr" fontAlgn="base"/>
            <a:r>
              <a:rPr lang="en-US" sz="2800" b="1" i="0" kern="1200" dirty="0" smtClean="0">
                <a:solidFill>
                  <a:srgbClr val="802528"/>
                </a:solidFill>
                <a:effectLst/>
                <a:latin typeface="+mj-lt"/>
                <a:ea typeface="+mn-ea"/>
                <a:cs typeface="+mn-cs"/>
              </a:rPr>
              <a:t>Zonta International envisions a world in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which women's rights are recognized as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human rights and every woman is able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to achieve her full potential.</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women have access to all resources and are represented in decision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making positions on an equal basis with men.</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no woman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lives in fear of violence.</a:t>
            </a:r>
            <a:endParaRPr lang="en-US" sz="2800" b="1" i="0" kern="1200" dirty="0">
              <a:solidFill>
                <a:srgbClr val="802528"/>
              </a:solidFill>
              <a:effectLst/>
              <a:latin typeface="+mj-lt"/>
              <a:ea typeface="+mn-ea"/>
              <a:cs typeface="+mn-cs"/>
            </a:endParaRPr>
          </a:p>
        </p:txBody>
      </p:sp>
    </p:spTree>
    <p:extLst>
      <p:ext uri="{BB962C8B-B14F-4D97-AF65-F5344CB8AC3E}">
        <p14:creationId xmlns:p14="http://schemas.microsoft.com/office/powerpoint/2010/main" xmlns="" val="2087178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pPr/>
              <a:t>‹#›</a:t>
            </a:fld>
            <a:endParaRPr lang="en-US" dirty="0"/>
          </a:p>
        </p:txBody>
      </p:sp>
    </p:spTree>
    <p:extLst>
      <p:ext uri="{BB962C8B-B14F-4D97-AF65-F5344CB8AC3E}">
        <p14:creationId xmlns:p14="http://schemas.microsoft.com/office/powerpoint/2010/main" xmlns="" val="323076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 Title and Content_ No Logo">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xmlns="" val="0"/>
              </a:ext>
            </a:extLst>
          </a:blip>
          <a:srcRect r="14000"/>
          <a:stretch/>
        </p:blipFill>
        <p:spPr>
          <a:xfrm>
            <a:off x="0" y="0"/>
            <a:ext cx="786384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pPr/>
              <a:t>‹#›</a:t>
            </a:fld>
            <a:endParaRPr lang="en-US" dirty="0"/>
          </a:p>
        </p:txBody>
      </p:sp>
    </p:spTree>
    <p:extLst>
      <p:ext uri="{BB962C8B-B14F-4D97-AF65-F5344CB8AC3E}">
        <p14:creationId xmlns:p14="http://schemas.microsoft.com/office/powerpoint/2010/main" xmlns="" val="29881623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58952" y="274638"/>
            <a:ext cx="7927848" cy="1143000"/>
          </a:xfrm>
        </p:spPr>
        <p:txBody>
          <a:bodyPr>
            <a:normAutofit/>
          </a:bodyPr>
          <a:lstStyle>
            <a:lvl1pPr algn="l">
              <a:defRPr sz="4000" b="0" i="0">
                <a:solidFill>
                  <a:srgbClr val="000000"/>
                </a:solidFill>
                <a:latin typeface="+mj-lt"/>
                <a:ea typeface="Lato Regular" panose="020F0502020204030203" pitchFamily="34" charset="0"/>
                <a:cs typeface="Lato Regular" panose="020F05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a:t>
            </a:fld>
            <a:endParaRPr lang="en-US" dirty="0"/>
          </a:p>
        </p:txBody>
      </p:sp>
    </p:spTree>
    <p:extLst>
      <p:ext uri="{BB962C8B-B14F-4D97-AF65-F5344CB8AC3E}">
        <p14:creationId xmlns:p14="http://schemas.microsoft.com/office/powerpoint/2010/main" xmlns="" val="2666563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_ No Logo">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xmlns="" val="0"/>
              </a:ext>
            </a:extLst>
          </a:blip>
          <a:srcRect r="14800"/>
          <a:stretch/>
        </p:blipFill>
        <p:spPr>
          <a:xfrm>
            <a:off x="0" y="0"/>
            <a:ext cx="7790688" cy="6858000"/>
          </a:xfrm>
          <a:prstGeom prst="rect">
            <a:avLst/>
          </a:prstGeom>
        </p:spPr>
      </p:pic>
      <p:sp>
        <p:nvSpPr>
          <p:cNvPr id="2" name="Title 1"/>
          <p:cNvSpPr>
            <a:spLocks noGrp="1"/>
          </p:cNvSpPr>
          <p:nvPr>
            <p:ph type="title"/>
          </p:nvPr>
        </p:nvSpPr>
        <p:spPr>
          <a:xfrm>
            <a:off x="758952" y="274956"/>
            <a:ext cx="7927848"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ea typeface="Lato Regular" panose="020F0502020204030203" pitchFamily="34" charset="0"/>
                <a:cs typeface="Lato Regular" panose="020F0502020204030203" pitchFamily="34" charset="0"/>
              </a:defRPr>
            </a:lvl1pPr>
            <a:lvl2pPr>
              <a:defRPr sz="2400" b="0" i="0">
                <a:solidFill>
                  <a:srgbClr val="000000"/>
                </a:solidFill>
                <a:latin typeface="+mn-lt"/>
                <a:ea typeface="Lato Regular" panose="020F0502020204030203" pitchFamily="34" charset="0"/>
                <a:cs typeface="Lato Regular" panose="020F0502020204030203" pitchFamily="34" charset="0"/>
              </a:defRPr>
            </a:lvl2pPr>
            <a:lvl3pPr>
              <a:defRPr sz="2000" b="0" i="0">
                <a:solidFill>
                  <a:srgbClr val="000000"/>
                </a:solidFill>
                <a:latin typeface="+mn-lt"/>
                <a:ea typeface="Lato Regular" panose="020F0502020204030203" pitchFamily="34" charset="0"/>
                <a:cs typeface="Lato Regular" panose="020F0502020204030203" pitchFamily="34" charset="0"/>
              </a:defRPr>
            </a:lvl3pPr>
            <a:lvl4pPr>
              <a:defRPr sz="1800" b="0" i="0">
                <a:solidFill>
                  <a:srgbClr val="000000"/>
                </a:solidFill>
                <a:latin typeface="+mn-lt"/>
                <a:ea typeface="Lato Regular" panose="020F0502020204030203" pitchFamily="34" charset="0"/>
                <a:cs typeface="Lato Regular" panose="020F0502020204030203" pitchFamily="34" charset="0"/>
              </a:defRPr>
            </a:lvl4pPr>
            <a:lvl5pPr>
              <a:defRPr sz="1800" b="0" i="0">
                <a:solidFill>
                  <a:srgbClr val="000000"/>
                </a:solidFill>
                <a:latin typeface="+mn-lt"/>
                <a:ea typeface="Lato Regular" panose="020F0502020204030203" pitchFamily="34" charset="0"/>
                <a:cs typeface="Lato Regular" panose="020F05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a:t>
            </a:fld>
            <a:endParaRPr lang="en-US" dirty="0"/>
          </a:p>
        </p:txBody>
      </p:sp>
    </p:spTree>
    <p:extLst>
      <p:ext uri="{BB962C8B-B14F-4D97-AF65-F5344CB8AC3E}">
        <p14:creationId xmlns:p14="http://schemas.microsoft.com/office/powerpoint/2010/main" xmlns="" val="698461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ZontaInternational_PowerPoint_reverse_LO_T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Slide Number Placeholder 6"/>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5" name="TextBox 4"/>
          <p:cNvSpPr txBox="1"/>
          <p:nvPr userDrawn="1"/>
        </p:nvSpPr>
        <p:spPr>
          <a:xfrm>
            <a:off x="315468" y="6123543"/>
            <a:ext cx="1929384" cy="369332"/>
          </a:xfrm>
          <a:prstGeom prst="rect">
            <a:avLst/>
          </a:prstGeom>
          <a:noFill/>
        </p:spPr>
        <p:txBody>
          <a:bodyPr wrap="square" rtlCol="0">
            <a:spAutoFit/>
          </a:bodyPr>
          <a:lstStyle/>
          <a:p>
            <a:r>
              <a:rPr lang="en-US" dirty="0" smtClean="0">
                <a:solidFill>
                  <a:schemeClr val="bg1"/>
                </a:solidFill>
              </a:rPr>
              <a:t>www.zonta.org</a:t>
            </a:r>
            <a:endParaRPr lang="en-US" dirty="0">
              <a:solidFill>
                <a:schemeClr val="bg1"/>
              </a:solidFill>
            </a:endParaRPr>
          </a:p>
        </p:txBody>
      </p:sp>
    </p:spTree>
    <p:extLst>
      <p:ext uri="{BB962C8B-B14F-4D97-AF65-F5344CB8AC3E}">
        <p14:creationId xmlns:p14="http://schemas.microsoft.com/office/powerpoint/2010/main" xmlns="" val="377001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D65DB-6C1C-8344-A853-DB6D52BC5DB7}" type="datetimeFigureOut">
              <a:rPr lang="en-US" smtClean="0"/>
              <a:pPr/>
              <a:t>10/22/2018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D958-75D2-C647-BE96-3B36ADE95E0A}" type="slidenum">
              <a:rPr lang="en-US" smtClean="0"/>
              <a:pPr/>
              <a:t>‹#›</a:t>
            </a:fld>
            <a:endParaRPr lang="en-US" dirty="0"/>
          </a:p>
        </p:txBody>
      </p:sp>
    </p:spTree>
    <p:extLst>
      <p:ext uri="{BB962C8B-B14F-4D97-AF65-F5344CB8AC3E}">
        <p14:creationId xmlns:p14="http://schemas.microsoft.com/office/powerpoint/2010/main" xmlns="" val="96133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2" r:id="rId5"/>
    <p:sldLayoutId id="2147483657" r:id="rId6"/>
    <p:sldLayoutId id="2147483655" r:id="rId7"/>
  </p:sldLayoutIdLst>
  <p:timing>
    <p:tnLst>
      <p:par>
        <p:cTn id="1" dur="indefinite" restart="never" nodeType="tmRoot"/>
      </p:par>
    </p:tnLst>
  </p:timing>
  <p:txStyles>
    <p:titleStyle>
      <a:lvl1pPr algn="ctr" defTabSz="457200" rtl="0" eaLnBrk="1" latinLnBrk="0" hangingPunct="1">
        <a:spcBef>
          <a:spcPct val="0"/>
        </a:spcBef>
        <a:buNone/>
        <a:defRPr sz="4400" b="0" kern="1200">
          <a:solidFill>
            <a:schemeClr val="tx1"/>
          </a:solidFill>
          <a:latin typeface="+mj-lt"/>
          <a:ea typeface="Lato Regular" panose="020F0502020204030203" pitchFamily="34"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Lato Regular" panose="020F0502020204030203" pitchFamily="34" charset="0"/>
          <a:cs typeface="Lato Regular" panose="020F0502020204030203"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Lato Regular" panose="020F0502020204030203" pitchFamily="34" charset="0"/>
          <a:cs typeface="Lato Regular" panose="020F0502020204030203"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Lato Regular" panose="020F0502020204030203" pitchFamily="34" charset="0"/>
          <a:cs typeface="Lato Regular" panose="020F0502020204030203"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zontadistrict12.org/" TargetMode="External"/><Relationship Id="rId2" Type="http://schemas.openxmlformats.org/officeDocument/2006/relationships/hyperlink" Target="http://www.zonta.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District 12</a:t>
            </a:r>
            <a:endParaRPr lang="en-US" dirty="0"/>
          </a:p>
        </p:txBody>
      </p:sp>
      <p:sp>
        <p:nvSpPr>
          <p:cNvPr id="7" name="Subtitle 6"/>
          <p:cNvSpPr>
            <a:spLocks noGrp="1"/>
          </p:cNvSpPr>
          <p:nvPr>
            <p:ph type="subTitle" idx="1"/>
          </p:nvPr>
        </p:nvSpPr>
        <p:spPr/>
        <p:txBody>
          <a:bodyPr/>
          <a:lstStyle/>
          <a:p>
            <a:r>
              <a:rPr lang="en-US" dirty="0" smtClean="0"/>
              <a:t>Club Secretary Training</a:t>
            </a:r>
            <a:endParaRPr lang="en-US" dirty="0"/>
          </a:p>
        </p:txBody>
      </p:sp>
      <p:pic>
        <p:nvPicPr>
          <p:cNvPr id="4" name="Picture 3" descr="Zonta District Logo_Vertical_Color.jpg"/>
          <p:cNvPicPr>
            <a:picLocks noChangeAspect="1"/>
          </p:cNvPicPr>
          <p:nvPr/>
        </p:nvPicPr>
        <p:blipFill>
          <a:blip r:embed="rId2"/>
          <a:stretch>
            <a:fillRect/>
          </a:stretch>
        </p:blipFill>
        <p:spPr>
          <a:xfrm>
            <a:off x="2897436" y="633097"/>
            <a:ext cx="3652216" cy="3407527"/>
          </a:xfrm>
          <a:prstGeom prst="rect">
            <a:avLst/>
          </a:prstGeom>
        </p:spPr>
      </p:pic>
      <p:sp>
        <p:nvSpPr>
          <p:cNvPr id="5" name="TextBox 4"/>
          <p:cNvSpPr txBox="1"/>
          <p:nvPr/>
        </p:nvSpPr>
        <p:spPr>
          <a:xfrm>
            <a:off x="2553077" y="4296578"/>
            <a:ext cx="4562947" cy="369332"/>
          </a:xfrm>
          <a:prstGeom prst="rect">
            <a:avLst/>
          </a:prstGeom>
          <a:noFill/>
        </p:spPr>
        <p:txBody>
          <a:bodyPr wrap="square" rtlCol="0">
            <a:spAutoFit/>
          </a:bodyPr>
          <a:lstStyle/>
          <a:p>
            <a:pPr algn="ctr"/>
            <a:r>
              <a:rPr lang="en-US" dirty="0" smtClean="0"/>
              <a:t>October 30 and November 1, 2018</a:t>
            </a:r>
            <a:endParaRPr lang="en-US" dirty="0"/>
          </a:p>
        </p:txBody>
      </p:sp>
    </p:spTree>
    <p:extLst>
      <p:ext uri="{BB962C8B-B14F-4D97-AF65-F5344CB8AC3E}">
        <p14:creationId xmlns:p14="http://schemas.microsoft.com/office/powerpoint/2010/main" xmlns="" val="16331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Minutes (continued)</a:t>
            </a:r>
            <a:endParaRPr lang="en-US" sz="3200" dirty="0"/>
          </a:p>
        </p:txBody>
      </p:sp>
      <p:sp>
        <p:nvSpPr>
          <p:cNvPr id="3" name="Content Placeholder 2"/>
          <p:cNvSpPr>
            <a:spLocks noGrp="1"/>
          </p:cNvSpPr>
          <p:nvPr>
            <p:ph idx="1"/>
          </p:nvPr>
        </p:nvSpPr>
        <p:spPr/>
        <p:txBody>
          <a:bodyPr>
            <a:normAutofit fontScale="92500" lnSpcReduction="10000"/>
          </a:bodyPr>
          <a:lstStyle/>
          <a:p>
            <a:r>
              <a:rPr lang="en-US" sz="2000" dirty="0" smtClean="0"/>
              <a:t>The name of the mover of each main motion and the exact text of each main motion.  The names of seconders are not included in the minutes.</a:t>
            </a:r>
          </a:p>
          <a:p>
            <a:endParaRPr lang="en-US" sz="1400" dirty="0" smtClean="0"/>
          </a:p>
          <a:p>
            <a:r>
              <a:rPr lang="en-US" sz="2000" dirty="0" smtClean="0"/>
              <a:t>The disposition of each main motion, including any amendments and whether the motion was adopted, defeated, postponed, referred to a committee or otherwise handled.</a:t>
            </a:r>
          </a:p>
          <a:p>
            <a:endParaRPr lang="en-US" sz="1400" dirty="0" smtClean="0"/>
          </a:p>
          <a:p>
            <a:r>
              <a:rPr lang="en-US" sz="2000" dirty="0" smtClean="0"/>
              <a:t>Notices of motions to be introduced at future meetings.</a:t>
            </a:r>
          </a:p>
          <a:p>
            <a:endParaRPr lang="en-US" sz="1400" dirty="0" smtClean="0"/>
          </a:p>
          <a:p>
            <a:r>
              <a:rPr lang="en-US" sz="2000" dirty="0" smtClean="0"/>
              <a:t>Points of order and any rulings that set precedents for future meetings.</a:t>
            </a:r>
          </a:p>
          <a:p>
            <a:endParaRPr lang="en-US" sz="1400" dirty="0" smtClean="0"/>
          </a:p>
          <a:p>
            <a:r>
              <a:rPr lang="en-US" sz="2000" dirty="0" smtClean="0"/>
              <a:t>The time of adjournment/closure.</a:t>
            </a:r>
          </a:p>
          <a:p>
            <a:endParaRPr lang="en-US" sz="1500" dirty="0" smtClean="0"/>
          </a:p>
          <a:p>
            <a:r>
              <a:rPr lang="en-US" sz="2000" dirty="0" smtClean="0"/>
              <a:t>The signature of the secretary.</a:t>
            </a:r>
            <a:endParaRPr lang="en-US" sz="2000" dirty="0"/>
          </a:p>
        </p:txBody>
      </p:sp>
      <p:pic>
        <p:nvPicPr>
          <p:cNvPr id="4" name="Picture Placeholder 4" descr="D12 logo 1.jpg"/>
          <p:cNvPicPr>
            <a:picLocks noChangeAspect="1"/>
          </p:cNvPicPr>
          <p:nvPr/>
        </p:nvPicPr>
        <p:blipFill>
          <a:blip r:embed="rId2"/>
          <a:srcRect t="4054" b="4054"/>
          <a:stretch>
            <a:fillRect/>
          </a:stretch>
        </p:blipFill>
        <p:spPr>
          <a:xfrm>
            <a:off x="7754614" y="5739788"/>
            <a:ext cx="880202" cy="8088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Sample Meeting Minutes Outline</a:t>
            </a:r>
            <a:endParaRPr lang="en-US" sz="3200" dirty="0"/>
          </a:p>
        </p:txBody>
      </p:sp>
      <p:sp>
        <p:nvSpPr>
          <p:cNvPr id="3" name="Content Placeholder 2"/>
          <p:cNvSpPr>
            <a:spLocks noGrp="1"/>
          </p:cNvSpPr>
          <p:nvPr>
            <p:ph idx="1"/>
          </p:nvPr>
        </p:nvSpPr>
        <p:spPr/>
        <p:txBody>
          <a:bodyPr>
            <a:normAutofit/>
          </a:bodyPr>
          <a:lstStyle/>
          <a:p>
            <a:pPr algn="ctr">
              <a:buNone/>
            </a:pPr>
            <a:r>
              <a:rPr lang="en-US" sz="2000" dirty="0" smtClean="0"/>
              <a:t>Club Name</a:t>
            </a:r>
          </a:p>
          <a:p>
            <a:pPr algn="ctr">
              <a:buNone/>
            </a:pPr>
            <a:r>
              <a:rPr lang="en-US" sz="2000" dirty="0" smtClean="0"/>
              <a:t>Meeting Minutes</a:t>
            </a:r>
          </a:p>
          <a:p>
            <a:pPr>
              <a:buNone/>
            </a:pPr>
            <a:endParaRPr lang="en-US" sz="1400" dirty="0" smtClean="0"/>
          </a:p>
          <a:p>
            <a:pPr marL="514350" indent="-514350">
              <a:buAutoNum type="romanUcPeriod"/>
            </a:pPr>
            <a:r>
              <a:rPr lang="en-US" sz="2000" dirty="0" smtClean="0"/>
              <a:t>Call to Order. </a:t>
            </a:r>
            <a:r>
              <a:rPr lang="en-US" sz="1400" dirty="0" smtClean="0"/>
              <a:t>(Facilitator name) called to order the regular meeting of the Zonta Club of (your club) at (time) on (date) at (location).</a:t>
            </a:r>
          </a:p>
          <a:p>
            <a:pPr marL="514350" indent="-514350">
              <a:buAutoNum type="romanUcPeriod"/>
            </a:pPr>
            <a:r>
              <a:rPr lang="en-US" sz="2000" dirty="0" smtClean="0"/>
              <a:t>Roll Call</a:t>
            </a:r>
            <a:r>
              <a:rPr lang="en-US" sz="1400" dirty="0" smtClean="0"/>
              <a:t>.  (Secretary name) conducted a roll call.  The following people were present (attendee names).</a:t>
            </a:r>
          </a:p>
          <a:p>
            <a:pPr marL="514350" indent="-514350">
              <a:buAutoNum type="romanUcPeriod"/>
            </a:pPr>
            <a:r>
              <a:rPr lang="en-US" sz="2000" dirty="0" smtClean="0"/>
              <a:t>Approval of minutes from last meeting. </a:t>
            </a:r>
            <a:r>
              <a:rPr lang="en-US" sz="1400" dirty="0" smtClean="0"/>
              <a:t>(Secretary name) read the minutes from the last meeting.  The minutes were approved as read (or with the following corrections…).</a:t>
            </a:r>
          </a:p>
          <a:p>
            <a:pPr marL="514350" indent="-514350">
              <a:buAutoNum type="romanUcPeriod"/>
            </a:pPr>
            <a:r>
              <a:rPr lang="en-US" sz="2000" dirty="0" smtClean="0"/>
              <a:t>Old or Continuing Business. </a:t>
            </a:r>
            <a:r>
              <a:rPr lang="en-US" sz="1400" dirty="0" smtClean="0"/>
              <a:t>List the topic, then summary of discussion.</a:t>
            </a:r>
          </a:p>
          <a:p>
            <a:pPr marL="514350" indent="-514350">
              <a:buAutoNum type="romanUcPeriod"/>
            </a:pPr>
            <a:r>
              <a:rPr lang="en-US" sz="2000" dirty="0" smtClean="0"/>
              <a:t>New Business.  </a:t>
            </a:r>
            <a:r>
              <a:rPr lang="en-US" sz="1400" dirty="0" smtClean="0"/>
              <a:t>List the new business/then the summary of discussion.</a:t>
            </a:r>
          </a:p>
          <a:p>
            <a:pPr marL="514350" indent="-514350">
              <a:buAutoNum type="romanUcPeriod"/>
            </a:pPr>
            <a:r>
              <a:rPr lang="en-US" sz="2000" dirty="0" smtClean="0"/>
              <a:t>Adjournment. </a:t>
            </a:r>
            <a:r>
              <a:rPr lang="en-US" sz="1400" dirty="0" smtClean="0"/>
              <a:t>(Facilitator name) adjourned the meeting at (time).  Minutes submitted by (name).  Minutes approved by (name).</a:t>
            </a:r>
            <a:endParaRPr lang="en-US" sz="1400" dirty="0"/>
          </a:p>
        </p:txBody>
      </p:sp>
      <p:pic>
        <p:nvPicPr>
          <p:cNvPr id="4" name="Picture Placeholder 4" descr="D12 logo 1.jpg"/>
          <p:cNvPicPr>
            <a:picLocks noChangeAspect="1"/>
          </p:cNvPicPr>
          <p:nvPr/>
        </p:nvPicPr>
        <p:blipFill>
          <a:blip r:embed="rId2"/>
          <a:srcRect t="4054" b="4054"/>
          <a:stretch>
            <a:fillRect/>
          </a:stretch>
        </p:blipFill>
        <p:spPr>
          <a:xfrm>
            <a:off x="7754613" y="5692018"/>
            <a:ext cx="932187" cy="8566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Sample Records Retention </a:t>
            </a:r>
            <a:br>
              <a:rPr lang="en-US" sz="3200" dirty="0" smtClean="0"/>
            </a:br>
            <a:r>
              <a:rPr lang="en-US" sz="3200" dirty="0" smtClean="0"/>
              <a:t>and Disposal Schedule</a:t>
            </a:r>
            <a:endParaRPr lang="en-US" sz="3200" dirty="0"/>
          </a:p>
        </p:txBody>
      </p:sp>
      <p:graphicFrame>
        <p:nvGraphicFramePr>
          <p:cNvPr id="4" name="Content Placeholder 3"/>
          <p:cNvGraphicFramePr>
            <a:graphicFrameLocks noGrp="1"/>
          </p:cNvGraphicFramePr>
          <p:nvPr>
            <p:ph idx="1"/>
          </p:nvPr>
        </p:nvGraphicFramePr>
        <p:xfrm>
          <a:off x="942975" y="2447925"/>
          <a:ext cx="7372350" cy="3622370"/>
        </p:xfrm>
        <a:graphic>
          <a:graphicData uri="http://schemas.openxmlformats.org/drawingml/2006/table">
            <a:tbl>
              <a:tblPr firstRow="1" bandRow="1">
                <a:tableStyleId>{21E4AEA4-8DFA-4A89-87EB-49C32662AFE0}</a:tableStyleId>
              </a:tblPr>
              <a:tblGrid>
                <a:gridCol w="3072951"/>
                <a:gridCol w="1701312"/>
                <a:gridCol w="2598087"/>
              </a:tblGrid>
              <a:tr h="800587">
                <a:tc>
                  <a:txBody>
                    <a:bodyPr/>
                    <a:lstStyle/>
                    <a:p>
                      <a:r>
                        <a:rPr lang="en-US" dirty="0" smtClean="0"/>
                        <a:t>Title</a:t>
                      </a:r>
                      <a:endParaRPr lang="en-US" dirty="0"/>
                    </a:p>
                  </a:txBody>
                  <a:tcPr/>
                </a:tc>
                <a:tc>
                  <a:txBody>
                    <a:bodyPr/>
                    <a:lstStyle/>
                    <a:p>
                      <a:r>
                        <a:rPr lang="en-US" dirty="0" smtClean="0"/>
                        <a:t>Retain in Club</a:t>
                      </a:r>
                      <a:endParaRPr lang="en-US" dirty="0"/>
                    </a:p>
                  </a:txBody>
                  <a:tcPr/>
                </a:tc>
                <a:tc>
                  <a:txBody>
                    <a:bodyPr/>
                    <a:lstStyle/>
                    <a:p>
                      <a:r>
                        <a:rPr lang="en-US" dirty="0" smtClean="0"/>
                        <a:t>To Archives or Destroy</a:t>
                      </a:r>
                      <a:endParaRPr lang="en-US" dirty="0"/>
                    </a:p>
                  </a:txBody>
                  <a:tcPr/>
                </a:tc>
              </a:tr>
              <a:tr h="505303">
                <a:tc>
                  <a:txBody>
                    <a:bodyPr/>
                    <a:lstStyle/>
                    <a:p>
                      <a:r>
                        <a:rPr lang="en-US" sz="1600" dirty="0" smtClean="0"/>
                        <a:t>Minutes of Club Board Meetings</a:t>
                      </a:r>
                      <a:endParaRPr lang="en-US" sz="1600" dirty="0"/>
                    </a:p>
                  </a:txBody>
                  <a:tcPr/>
                </a:tc>
                <a:tc>
                  <a:txBody>
                    <a:bodyPr/>
                    <a:lstStyle/>
                    <a:p>
                      <a:r>
                        <a:rPr lang="en-US" sz="1600" dirty="0" smtClean="0"/>
                        <a:t>4 Years</a:t>
                      </a:r>
                      <a:endParaRPr lang="en-US" sz="1600" dirty="0"/>
                    </a:p>
                  </a:txBody>
                  <a:tcPr/>
                </a:tc>
                <a:tc>
                  <a:txBody>
                    <a:bodyPr/>
                    <a:lstStyle/>
                    <a:p>
                      <a:r>
                        <a:rPr lang="en-US" sz="1600" dirty="0" smtClean="0"/>
                        <a:t>Archives</a:t>
                      </a:r>
                      <a:endParaRPr lang="en-US" sz="1600" dirty="0"/>
                    </a:p>
                  </a:txBody>
                  <a:tcPr/>
                </a:tc>
              </a:tr>
              <a:tr h="505303">
                <a:tc>
                  <a:txBody>
                    <a:bodyPr/>
                    <a:lstStyle/>
                    <a:p>
                      <a:r>
                        <a:rPr lang="en-US" sz="1600" dirty="0" smtClean="0"/>
                        <a:t>Minutes of Club General Meetings</a:t>
                      </a:r>
                      <a:endParaRPr lang="en-US" sz="1600" dirty="0"/>
                    </a:p>
                  </a:txBody>
                  <a:tcPr/>
                </a:tc>
                <a:tc>
                  <a:txBody>
                    <a:bodyPr/>
                    <a:lstStyle/>
                    <a:p>
                      <a:r>
                        <a:rPr lang="en-US" sz="1600" dirty="0" smtClean="0"/>
                        <a:t>4 Years</a:t>
                      </a:r>
                      <a:endParaRPr lang="en-US" sz="1600" dirty="0"/>
                    </a:p>
                  </a:txBody>
                  <a:tcPr/>
                </a:tc>
                <a:tc>
                  <a:txBody>
                    <a:bodyPr/>
                    <a:lstStyle/>
                    <a:p>
                      <a:r>
                        <a:rPr lang="en-US" sz="1600" dirty="0" smtClean="0"/>
                        <a:t>Archives</a:t>
                      </a:r>
                      <a:endParaRPr lang="en-US" sz="1600" dirty="0"/>
                    </a:p>
                  </a:txBody>
                  <a:tcPr/>
                </a:tc>
              </a:tr>
              <a:tr h="505303">
                <a:tc>
                  <a:txBody>
                    <a:bodyPr/>
                    <a:lstStyle/>
                    <a:p>
                      <a:r>
                        <a:rPr lang="en-US" sz="1600" dirty="0" smtClean="0"/>
                        <a:t>Files Relating to:</a:t>
                      </a:r>
                    </a:p>
                    <a:p>
                      <a:r>
                        <a:rPr lang="en-US" sz="1600" dirty="0" smtClean="0"/>
                        <a:t>……………………</a:t>
                      </a:r>
                      <a:endParaRPr lang="en-US" sz="1600" dirty="0"/>
                    </a:p>
                  </a:txBody>
                  <a:tcPr/>
                </a:tc>
                <a:tc>
                  <a:txBody>
                    <a:bodyPr/>
                    <a:lstStyle/>
                    <a:p>
                      <a:r>
                        <a:rPr lang="en-US" sz="1600" dirty="0" smtClean="0"/>
                        <a:t>2 Years</a:t>
                      </a:r>
                      <a:endParaRPr lang="en-US" sz="1600" dirty="0"/>
                    </a:p>
                  </a:txBody>
                  <a:tcPr/>
                </a:tc>
                <a:tc>
                  <a:txBody>
                    <a:bodyPr/>
                    <a:lstStyle/>
                    <a:p>
                      <a:r>
                        <a:rPr lang="en-US" sz="1600" dirty="0" smtClean="0"/>
                        <a:t>Archives</a:t>
                      </a:r>
                      <a:endParaRPr lang="en-US" sz="1600" dirty="0"/>
                    </a:p>
                  </a:txBody>
                  <a:tcPr/>
                </a:tc>
              </a:tr>
              <a:tr h="505303">
                <a:tc>
                  <a:txBody>
                    <a:bodyPr/>
                    <a:lstStyle/>
                    <a:p>
                      <a:r>
                        <a:rPr lang="en-US" sz="1600" dirty="0" smtClean="0"/>
                        <a:t>Files Relating to:</a:t>
                      </a:r>
                    </a:p>
                    <a:p>
                      <a:r>
                        <a:rPr lang="en-US" sz="1600" dirty="0" smtClean="0"/>
                        <a:t>……………………</a:t>
                      </a:r>
                      <a:endParaRPr lang="en-US" sz="1600" dirty="0"/>
                    </a:p>
                  </a:txBody>
                  <a:tcPr/>
                </a:tc>
                <a:tc>
                  <a:txBody>
                    <a:bodyPr/>
                    <a:lstStyle/>
                    <a:p>
                      <a:r>
                        <a:rPr lang="en-US" sz="1600" dirty="0" smtClean="0"/>
                        <a:t>2 Years</a:t>
                      </a:r>
                      <a:endParaRPr lang="en-US" sz="1600" dirty="0"/>
                    </a:p>
                  </a:txBody>
                  <a:tcPr/>
                </a:tc>
                <a:tc>
                  <a:txBody>
                    <a:bodyPr/>
                    <a:lstStyle/>
                    <a:p>
                      <a:r>
                        <a:rPr lang="en-US" sz="1600" dirty="0" smtClean="0"/>
                        <a:t>Destroy</a:t>
                      </a:r>
                      <a:endParaRPr lang="en-US" sz="1600" dirty="0"/>
                    </a:p>
                  </a:txBody>
                  <a:tcPr/>
                </a:tc>
              </a:tr>
              <a:tr h="505303">
                <a:tc>
                  <a:txBody>
                    <a:bodyPr/>
                    <a:lstStyle/>
                    <a:p>
                      <a:r>
                        <a:rPr lang="en-US" sz="1600" dirty="0" smtClean="0"/>
                        <a:t>Correspondence</a:t>
                      </a:r>
                      <a:endParaRPr lang="en-US" sz="1600" dirty="0"/>
                    </a:p>
                  </a:txBody>
                  <a:tcPr/>
                </a:tc>
                <a:tc>
                  <a:txBody>
                    <a:bodyPr/>
                    <a:lstStyle/>
                    <a:p>
                      <a:r>
                        <a:rPr lang="en-US" sz="1600" dirty="0" smtClean="0"/>
                        <a:t>……………</a:t>
                      </a:r>
                      <a:endParaRPr lang="en-US" sz="1600" dirty="0"/>
                    </a:p>
                  </a:txBody>
                  <a:tcPr/>
                </a:tc>
                <a:tc>
                  <a:txBody>
                    <a:bodyPr/>
                    <a:lstStyle/>
                    <a:p>
                      <a:r>
                        <a:rPr lang="en-US" sz="1600" dirty="0" smtClean="0"/>
                        <a:t>………………</a:t>
                      </a:r>
                      <a:endParaRPr lang="en-US" sz="1600" dirty="0"/>
                    </a:p>
                  </a:txBody>
                  <a:tcPr/>
                </a:tc>
              </a:tr>
            </a:tbl>
          </a:graphicData>
        </a:graphic>
      </p:graphicFrame>
      <p:pic>
        <p:nvPicPr>
          <p:cNvPr id="5" name="Picture Placeholder 4" descr="D12 logo 1.jpg"/>
          <p:cNvPicPr>
            <a:picLocks noChangeAspect="1"/>
          </p:cNvPicPr>
          <p:nvPr/>
        </p:nvPicPr>
        <p:blipFill>
          <a:blip r:embed="rId2"/>
          <a:srcRect t="4054" b="4054"/>
          <a:stretch>
            <a:fillRect/>
          </a:stretch>
        </p:blipFill>
        <p:spPr>
          <a:xfrm>
            <a:off x="7950465" y="5871990"/>
            <a:ext cx="736335" cy="676633"/>
          </a:xfrm>
          <a:prstGeom prst="rect">
            <a:avLst/>
          </a:prstGeom>
        </p:spPr>
      </p:pic>
      <p:sp>
        <p:nvSpPr>
          <p:cNvPr id="6" name="Rectangle 5"/>
          <p:cNvSpPr/>
          <p:nvPr/>
        </p:nvSpPr>
        <p:spPr>
          <a:xfrm>
            <a:off x="942976" y="1571625"/>
            <a:ext cx="7372349" cy="646331"/>
          </a:xfrm>
          <a:prstGeom prst="rect">
            <a:avLst/>
          </a:prstGeom>
        </p:spPr>
        <p:txBody>
          <a:bodyPr wrap="square">
            <a:spAutoFit/>
          </a:bodyPr>
          <a:lstStyle/>
          <a:p>
            <a:r>
              <a:rPr lang="en-US" dirty="0" smtClean="0"/>
              <a:t>The records of a club should be retained or disposed of according to a records retention schedule identified in your bylaws.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Tips and Techniques</a:t>
            </a:r>
            <a:endParaRPr lang="en-US" sz="3200" dirty="0"/>
          </a:p>
        </p:txBody>
      </p:sp>
      <p:sp>
        <p:nvSpPr>
          <p:cNvPr id="3" name="Content Placeholder 2"/>
          <p:cNvSpPr>
            <a:spLocks noGrp="1"/>
          </p:cNvSpPr>
          <p:nvPr>
            <p:ph idx="1"/>
          </p:nvPr>
        </p:nvSpPr>
        <p:spPr/>
        <p:txBody>
          <a:bodyPr>
            <a:normAutofit/>
          </a:bodyPr>
          <a:lstStyle/>
          <a:p>
            <a:r>
              <a:rPr lang="en-US" sz="2000" dirty="0" smtClean="0"/>
              <a:t>Type up your minutes immediately after the meeting ends.  It’s best to do this while the events are still fresh in your mind.  It’s also important that participants get a copy of their action items as soon as possible after the meeting.</a:t>
            </a:r>
          </a:p>
          <a:p>
            <a:endParaRPr lang="en-US" sz="1400" dirty="0" smtClean="0"/>
          </a:p>
          <a:p>
            <a:r>
              <a:rPr lang="en-US" sz="2000" dirty="0" smtClean="0"/>
              <a:t>Make note not only of the concerns, but also of any accomplishments discussed in the meeting.</a:t>
            </a:r>
          </a:p>
          <a:p>
            <a:endParaRPr lang="en-US" sz="1400" dirty="0" smtClean="0"/>
          </a:p>
          <a:p>
            <a:r>
              <a:rPr lang="en-US" sz="2000" dirty="0" smtClean="0"/>
              <a:t>Make sure you have the correct name spellings, contact e-mail addresses, and telephone numbers.</a:t>
            </a:r>
          </a:p>
          <a:p>
            <a:endParaRPr lang="en-US" sz="1400" dirty="0" smtClean="0"/>
          </a:p>
          <a:p>
            <a:r>
              <a:rPr lang="en-US" sz="2000" dirty="0" smtClean="0"/>
              <a:t>Write things as they happen.  If someone brings up a topic early in the meeting and someone else brings up the same topic later, do not group these things together.</a:t>
            </a:r>
            <a:endParaRPr lang="en-US" sz="2000" dirty="0"/>
          </a:p>
        </p:txBody>
      </p:sp>
      <p:pic>
        <p:nvPicPr>
          <p:cNvPr id="4" name="Picture Placeholder 4" descr="D12 logo 1.jpg"/>
          <p:cNvPicPr>
            <a:picLocks noChangeAspect="1"/>
          </p:cNvPicPr>
          <p:nvPr/>
        </p:nvPicPr>
        <p:blipFill>
          <a:blip r:embed="rId2"/>
          <a:srcRect t="4054" b="4054"/>
          <a:stretch>
            <a:fillRect/>
          </a:stretch>
        </p:blipFill>
        <p:spPr>
          <a:xfrm>
            <a:off x="7754614" y="5786442"/>
            <a:ext cx="739392" cy="6794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Tips and Techniques (continued)</a:t>
            </a:r>
            <a:endParaRPr lang="en-US" sz="3200" dirty="0"/>
          </a:p>
        </p:txBody>
      </p:sp>
      <p:sp>
        <p:nvSpPr>
          <p:cNvPr id="3" name="Content Placeholder 2"/>
          <p:cNvSpPr>
            <a:spLocks noGrp="1"/>
          </p:cNvSpPr>
          <p:nvPr>
            <p:ph idx="1"/>
          </p:nvPr>
        </p:nvSpPr>
        <p:spPr/>
        <p:txBody>
          <a:bodyPr>
            <a:normAutofit lnSpcReduction="10000"/>
          </a:bodyPr>
          <a:lstStyle/>
          <a:p>
            <a:r>
              <a:rPr lang="en-US" sz="2000" dirty="0" smtClean="0"/>
              <a:t>Minutes are very important.  They are saved and might be referred to for years and years to come.  If it is a legal matter, for example, someone’s reputation may depend on it.</a:t>
            </a:r>
          </a:p>
          <a:p>
            <a:endParaRPr lang="en-US" sz="1400" dirty="0" smtClean="0"/>
          </a:p>
          <a:p>
            <a:r>
              <a:rPr lang="en-US" sz="2000" dirty="0" smtClean="0"/>
              <a:t>Even though you are taking notes, you may still participate in the debates.</a:t>
            </a:r>
          </a:p>
          <a:p>
            <a:endParaRPr lang="en-US" sz="1400" dirty="0" smtClean="0"/>
          </a:p>
          <a:p>
            <a:r>
              <a:rPr lang="en-US" sz="2000" dirty="0" smtClean="0"/>
              <a:t>Don’t be afraid to interrupt and ask for clarification at any time.</a:t>
            </a:r>
          </a:p>
          <a:p>
            <a:endParaRPr lang="en-US" sz="1400" dirty="0" smtClean="0"/>
          </a:p>
          <a:p>
            <a:r>
              <a:rPr lang="en-US" sz="2000" dirty="0" smtClean="0"/>
              <a:t>It is a good idea to sit as close as possible to the chair of the meeting. This will allow you to hear everything and to ask for clarification without having to raise your voice.</a:t>
            </a:r>
          </a:p>
          <a:p>
            <a:endParaRPr lang="en-US" sz="1400" dirty="0" smtClean="0"/>
          </a:p>
          <a:p>
            <a:r>
              <a:rPr lang="en-US" sz="2000" dirty="0" smtClean="0"/>
              <a:t>Consider using a laptop. This will help you record the minutes in a timely and accurate fashion.</a:t>
            </a:r>
            <a:endParaRPr lang="en-US" sz="2000" dirty="0"/>
          </a:p>
        </p:txBody>
      </p:sp>
      <p:pic>
        <p:nvPicPr>
          <p:cNvPr id="4" name="Picture Placeholder 4" descr="D12 logo 1.jpg"/>
          <p:cNvPicPr>
            <a:picLocks noChangeAspect="1"/>
          </p:cNvPicPr>
          <p:nvPr/>
        </p:nvPicPr>
        <p:blipFill>
          <a:blip r:embed="rId2"/>
          <a:srcRect t="4054" b="4054"/>
          <a:stretch>
            <a:fillRect/>
          </a:stretch>
        </p:blipFill>
        <p:spPr>
          <a:xfrm>
            <a:off x="7578936" y="5628706"/>
            <a:ext cx="948120" cy="8712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Tips and Techniques (continued)</a:t>
            </a:r>
            <a:endParaRPr lang="en-US" sz="3200" dirty="0"/>
          </a:p>
        </p:txBody>
      </p:sp>
      <p:sp>
        <p:nvSpPr>
          <p:cNvPr id="3" name="Content Placeholder 2"/>
          <p:cNvSpPr>
            <a:spLocks noGrp="1"/>
          </p:cNvSpPr>
          <p:nvPr>
            <p:ph idx="1"/>
          </p:nvPr>
        </p:nvSpPr>
        <p:spPr/>
        <p:txBody>
          <a:bodyPr>
            <a:normAutofit/>
          </a:bodyPr>
          <a:lstStyle/>
          <a:p>
            <a:r>
              <a:rPr lang="en-US" sz="2000" dirty="0" smtClean="0"/>
              <a:t>Read certain parts of Robert’s Rules of Order, in particular the section on being a secretary.</a:t>
            </a:r>
          </a:p>
          <a:p>
            <a:endParaRPr lang="en-US" sz="1400" dirty="0" smtClean="0"/>
          </a:p>
          <a:p>
            <a:r>
              <a:rPr lang="en-US" sz="2000" dirty="0" smtClean="0"/>
              <a:t>Ask people to write down their motions.  This will save you the headache of trying to paraphrase someone else’s ideas.</a:t>
            </a:r>
          </a:p>
          <a:p>
            <a:endParaRPr lang="en-US" sz="1400" dirty="0" smtClean="0"/>
          </a:p>
          <a:p>
            <a:r>
              <a:rPr lang="en-US" sz="2000" dirty="0" smtClean="0"/>
              <a:t>Keep the minutes filed in a safe place.</a:t>
            </a:r>
          </a:p>
          <a:p>
            <a:endParaRPr lang="en-US" sz="1400" dirty="0" smtClean="0"/>
          </a:p>
          <a:p>
            <a:r>
              <a:rPr lang="en-US" sz="2000" dirty="0" smtClean="0"/>
              <a:t>Don’t put too much detail into the minutes.  Only the pertinent information is necessary.</a:t>
            </a:r>
            <a:endParaRPr lang="en-US" sz="2000" dirty="0"/>
          </a:p>
        </p:txBody>
      </p:sp>
      <p:pic>
        <p:nvPicPr>
          <p:cNvPr id="4" name="Picture Placeholder 4" descr="D12 logo 1.jpg"/>
          <p:cNvPicPr>
            <a:picLocks noChangeAspect="1"/>
          </p:cNvPicPr>
          <p:nvPr/>
        </p:nvPicPr>
        <p:blipFill>
          <a:blip r:embed="rId2"/>
          <a:srcRect t="4054" b="4054"/>
          <a:stretch>
            <a:fillRect/>
          </a:stretch>
        </p:blipFill>
        <p:spPr>
          <a:xfrm>
            <a:off x="7754613" y="5509793"/>
            <a:ext cx="969625" cy="8910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274638"/>
            <a:ext cx="7924800" cy="11430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Lato Regular" panose="020F0502020204030203" pitchFamily="34" charset="0"/>
                <a:cs typeface="Arial" panose="020B0604020202020204" pitchFamily="34" charset="0"/>
              </a:rPr>
              <a:t>Questions and Acknowledgements</a:t>
            </a:r>
            <a:endParaRPr kumimoji="0" lang="en-US" sz="3200" b="0" i="0" u="none" strike="noStrike" kern="1200" cap="none" spc="0" normalizeH="0" baseline="0" noProof="0" dirty="0">
              <a:ln>
                <a:noFill/>
              </a:ln>
              <a:solidFill>
                <a:schemeClr val="bg1"/>
              </a:solidFill>
              <a:effectLst/>
              <a:uLnTx/>
              <a:uFillTx/>
              <a:latin typeface="+mj-lt"/>
              <a:ea typeface="Lato Regular" panose="020F0502020204030203" pitchFamily="34" charset="0"/>
              <a:cs typeface="Arial" panose="020B0604020202020204" pitchFamily="34" charset="0"/>
            </a:endParaRPr>
          </a:p>
        </p:txBody>
      </p:sp>
      <p:sp>
        <p:nvSpPr>
          <p:cNvPr id="3" name="Rectangle 2"/>
          <p:cNvSpPr/>
          <p:nvPr/>
        </p:nvSpPr>
        <p:spPr>
          <a:xfrm>
            <a:off x="2286000" y="1982450"/>
            <a:ext cx="4572000" cy="2893100"/>
          </a:xfrm>
          <a:prstGeom prst="rect">
            <a:avLst/>
          </a:prstGeom>
        </p:spPr>
        <p:txBody>
          <a:bodyPr>
            <a:spAutoFit/>
          </a:bodyPr>
          <a:lstStyle/>
          <a:p>
            <a:pPr>
              <a:buNone/>
            </a:pPr>
            <a:r>
              <a:rPr lang="en-US" dirty="0" smtClean="0">
                <a:solidFill>
                  <a:schemeClr val="bg1"/>
                </a:solidFill>
              </a:rPr>
              <a:t>Additional information is available in the Zonta Club Manual (available on the ZI website </a:t>
            </a:r>
            <a:r>
              <a:rPr lang="en-US" dirty="0" smtClean="0">
                <a:solidFill>
                  <a:srgbClr val="FFC000"/>
                </a:solidFill>
                <a:hlinkClick r:id="rId2"/>
              </a:rPr>
              <a:t>www.zonta.org</a:t>
            </a:r>
            <a:r>
              <a:rPr lang="en-US" dirty="0" smtClean="0">
                <a:solidFill>
                  <a:schemeClr val="bg1"/>
                </a:solidFill>
              </a:rPr>
              <a:t>) and on the District 12 website (</a:t>
            </a:r>
            <a:r>
              <a:rPr lang="en-US" dirty="0" smtClean="0">
                <a:solidFill>
                  <a:schemeClr val="bg1"/>
                </a:solidFill>
                <a:hlinkClick r:id="rId3"/>
              </a:rPr>
              <a:t>www.zontadistrict12.org</a:t>
            </a:r>
            <a:r>
              <a:rPr lang="en-US" dirty="0" smtClean="0">
                <a:solidFill>
                  <a:schemeClr val="bg1"/>
                </a:solidFill>
              </a:rPr>
              <a:t>).</a:t>
            </a:r>
          </a:p>
          <a:p>
            <a:pPr>
              <a:buNone/>
            </a:pPr>
            <a:endParaRPr lang="en-US" dirty="0" smtClean="0">
              <a:solidFill>
                <a:schemeClr val="bg1"/>
              </a:solidFill>
            </a:endParaRPr>
          </a:p>
          <a:p>
            <a:pPr algn="ctr">
              <a:buNone/>
            </a:pPr>
            <a:r>
              <a:rPr lang="en-US" sz="2000" dirty="0" smtClean="0">
                <a:solidFill>
                  <a:schemeClr val="bg1"/>
                </a:solidFill>
                <a:latin typeface="ACTION" pitchFamily="2" charset="2"/>
              </a:rPr>
              <a:t>Questions?</a:t>
            </a:r>
          </a:p>
          <a:p>
            <a:pPr algn="ctr">
              <a:buNone/>
            </a:pPr>
            <a:r>
              <a:rPr lang="en-US" dirty="0" smtClean="0">
                <a:solidFill>
                  <a:schemeClr val="bg1"/>
                </a:solidFill>
              </a:rPr>
              <a:t>Deedee Boysen</a:t>
            </a:r>
          </a:p>
          <a:p>
            <a:pPr algn="ctr">
              <a:buNone/>
            </a:pPr>
            <a:r>
              <a:rPr lang="en-US" dirty="0" smtClean="0">
                <a:solidFill>
                  <a:schemeClr val="bg1"/>
                </a:solidFill>
              </a:rPr>
              <a:t>Governor District 12</a:t>
            </a:r>
          </a:p>
          <a:p>
            <a:pPr algn="ctr">
              <a:buNone/>
            </a:pPr>
            <a:r>
              <a:rPr lang="en-US" dirty="0" smtClean="0">
                <a:solidFill>
                  <a:schemeClr val="bg1"/>
                </a:solidFill>
              </a:rPr>
              <a:t>307-760-3248 or</a:t>
            </a:r>
          </a:p>
          <a:p>
            <a:pPr algn="ctr">
              <a:buNone/>
            </a:pPr>
            <a:r>
              <a:rPr lang="en-US" dirty="0" smtClean="0">
                <a:solidFill>
                  <a:schemeClr val="bg1"/>
                </a:solidFill>
              </a:rPr>
              <a:t>Boysen.deedee@gmail.com </a:t>
            </a:r>
            <a:endParaRPr lang="en-US" dirty="0">
              <a:solidFill>
                <a:schemeClr val="bg1"/>
              </a:solidFill>
            </a:endParaRPr>
          </a:p>
        </p:txBody>
      </p:sp>
    </p:spTree>
    <p:extLst>
      <p:ext uri="{BB962C8B-B14F-4D97-AF65-F5344CB8AC3E}">
        <p14:creationId xmlns:p14="http://schemas.microsoft.com/office/powerpoint/2010/main" xmlns="" val="51415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Secretary’s Most Important Tasks</a:t>
            </a:r>
            <a:endParaRPr lang="en-US" dirty="0"/>
          </a:p>
        </p:txBody>
      </p:sp>
      <p:pic>
        <p:nvPicPr>
          <p:cNvPr id="1026" name="Picture 2"/>
          <p:cNvPicPr>
            <a:picLocks noGrp="1" noChangeAspect="1" noChangeArrowheads="1"/>
          </p:cNvPicPr>
          <p:nvPr>
            <p:ph sz="half" idx="1"/>
          </p:nvPr>
        </p:nvPicPr>
        <p:blipFill>
          <a:blip r:embed="rId2"/>
          <a:stretch>
            <a:fillRect/>
          </a:stretch>
        </p:blipFill>
        <p:spPr bwMode="auto">
          <a:xfrm>
            <a:off x="1121516" y="2037029"/>
            <a:ext cx="3478342" cy="2308633"/>
          </a:xfrm>
          <a:prstGeom prst="rect">
            <a:avLst/>
          </a:prstGeom>
          <a:noFill/>
          <a:ln w="9525">
            <a:noFill/>
            <a:miter lim="800000"/>
            <a:headEnd/>
            <a:tailEnd/>
          </a:ln>
          <a:effectLst/>
        </p:spPr>
      </p:pic>
      <p:sp>
        <p:nvSpPr>
          <p:cNvPr id="4" name="Content Placeholder 3"/>
          <p:cNvSpPr>
            <a:spLocks noGrp="1"/>
          </p:cNvSpPr>
          <p:nvPr>
            <p:ph sz="half" idx="2"/>
          </p:nvPr>
        </p:nvSpPr>
        <p:spPr>
          <a:xfrm>
            <a:off x="4710200" y="1417638"/>
            <a:ext cx="3976600" cy="4525963"/>
          </a:xfrm>
        </p:spPr>
        <p:txBody>
          <a:bodyPr>
            <a:normAutofit lnSpcReduction="10000"/>
          </a:bodyPr>
          <a:lstStyle/>
          <a:p>
            <a:r>
              <a:rPr lang="en-US" dirty="0" smtClean="0"/>
              <a:t>Attend the Club meeting and take notes.</a:t>
            </a:r>
          </a:p>
          <a:p>
            <a:r>
              <a:rPr lang="en-US" dirty="0" smtClean="0"/>
              <a:t>Attend the Board meetings and take notes.</a:t>
            </a:r>
          </a:p>
          <a:p>
            <a:r>
              <a:rPr lang="en-US" dirty="0" smtClean="0"/>
              <a:t>Send the club President your notes to approve before mailing them out or posting them.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Other Important Responsibilities</a:t>
            </a:r>
            <a:endParaRPr lang="en-US" dirty="0"/>
          </a:p>
        </p:txBody>
      </p:sp>
      <p:sp>
        <p:nvSpPr>
          <p:cNvPr id="3" name="Content Placeholder 2"/>
          <p:cNvSpPr>
            <a:spLocks noGrp="1"/>
          </p:cNvSpPr>
          <p:nvPr>
            <p:ph idx="1"/>
          </p:nvPr>
        </p:nvSpPr>
        <p:spPr/>
        <p:txBody>
          <a:bodyPr>
            <a:normAutofit/>
          </a:bodyPr>
          <a:lstStyle/>
          <a:p>
            <a:r>
              <a:rPr lang="en-US" dirty="0" smtClean="0"/>
              <a:t>	</a:t>
            </a:r>
            <a:r>
              <a:rPr lang="en-US" sz="2400" dirty="0" smtClean="0"/>
              <a:t>After the President edits (if needed) and approves your minutes send the Board minutes to all Board Members and the Club Minutes to all Club Members. </a:t>
            </a:r>
          </a:p>
          <a:p>
            <a:endParaRPr lang="en-US" sz="1600" dirty="0" smtClean="0"/>
          </a:p>
          <a:p>
            <a:r>
              <a:rPr lang="en-US" sz="2400" dirty="0" smtClean="0"/>
              <a:t>Set a goal of getting the minutes out within 7 days.</a:t>
            </a:r>
            <a:endParaRPr lang="en-US" sz="2400" dirty="0"/>
          </a:p>
        </p:txBody>
      </p:sp>
      <p:sp>
        <p:nvSpPr>
          <p:cNvPr id="4" name="Content Placeholder 3"/>
          <p:cNvSpPr>
            <a:spLocks noGrp="1"/>
          </p:cNvSpPr>
          <p:nvPr>
            <p:ph sz="half" idx="4294967295"/>
          </p:nvPr>
        </p:nvSpPr>
        <p:spPr>
          <a:xfrm>
            <a:off x="876301" y="4295775"/>
            <a:ext cx="7543799" cy="1830388"/>
          </a:xfrm>
        </p:spPr>
        <p:txBody>
          <a:bodyPr>
            <a:normAutofit/>
          </a:bodyPr>
          <a:lstStyle/>
          <a:p>
            <a:pPr>
              <a:buNone/>
            </a:pPr>
            <a:r>
              <a:rPr lang="en-US" sz="2400" b="1" i="1" dirty="0" smtClean="0"/>
              <a:t>			</a:t>
            </a:r>
            <a:endParaRPr lang="en-US" sz="2000" dirty="0">
              <a:solidFill>
                <a:schemeClr val="bg1"/>
              </a:solidFill>
            </a:endParaRPr>
          </a:p>
        </p:txBody>
      </p:sp>
      <p:sp>
        <p:nvSpPr>
          <p:cNvPr id="7" name="Rectangle 6"/>
          <p:cNvSpPr/>
          <p:nvPr/>
        </p:nvSpPr>
        <p:spPr>
          <a:xfrm>
            <a:off x="1711106" y="4074059"/>
            <a:ext cx="5966232" cy="1200329"/>
          </a:xfrm>
          <a:prstGeom prst="rect">
            <a:avLst/>
          </a:prstGeom>
        </p:spPr>
        <p:txBody>
          <a:bodyPr wrap="square">
            <a:spAutoFit/>
          </a:bodyPr>
          <a:lstStyle/>
          <a:p>
            <a:pPr algn="ctr"/>
            <a:r>
              <a:rPr lang="en-US" b="1" i="1" dirty="0" smtClean="0">
                <a:solidFill>
                  <a:srgbClr val="802528"/>
                </a:solidFill>
              </a:rPr>
              <a:t>Note</a:t>
            </a:r>
            <a:r>
              <a:rPr lang="en-US" dirty="0" smtClean="0"/>
              <a:t>:  Some clubs share both the Board and Club minutes with all their members.  And, some clubs post the minutes on their websites and let the club members know when they are posted.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Bring the Following to Meetings</a:t>
            </a:r>
            <a:endParaRPr lang="en-US" dirty="0"/>
          </a:p>
        </p:txBody>
      </p:sp>
      <p:sp>
        <p:nvSpPr>
          <p:cNvPr id="3" name="Content Placeholder 2"/>
          <p:cNvSpPr>
            <a:spLocks noGrp="1"/>
          </p:cNvSpPr>
          <p:nvPr>
            <p:ph sz="half" idx="1"/>
          </p:nvPr>
        </p:nvSpPr>
        <p:spPr>
          <a:xfrm>
            <a:off x="758952" y="1600200"/>
            <a:ext cx="3603498" cy="4525963"/>
          </a:xfrm>
        </p:spPr>
        <p:txBody>
          <a:bodyPr>
            <a:normAutofit/>
          </a:bodyPr>
          <a:lstStyle/>
          <a:p>
            <a:pPr>
              <a:buNone/>
            </a:pPr>
            <a:endParaRPr lang="en-US" sz="2400" dirty="0" smtClean="0"/>
          </a:p>
          <a:p>
            <a:pPr>
              <a:buNone/>
            </a:pPr>
            <a:r>
              <a:rPr lang="en-US" sz="2400" dirty="0" smtClean="0"/>
              <a:t>.</a:t>
            </a:r>
          </a:p>
          <a:p>
            <a:pPr>
              <a:buNone/>
            </a:pPr>
            <a:endParaRPr lang="en-US" dirty="0" smtClean="0"/>
          </a:p>
          <a:p>
            <a:pPr>
              <a:buNone/>
            </a:pPr>
            <a:endParaRPr lang="en-US" dirty="0" smtClean="0"/>
          </a:p>
        </p:txBody>
      </p:sp>
      <p:sp>
        <p:nvSpPr>
          <p:cNvPr id="7" name="Left Arrow 6"/>
          <p:cNvSpPr/>
          <p:nvPr/>
        </p:nvSpPr>
        <p:spPr>
          <a:xfrm rot="20936145">
            <a:off x="4106480" y="1908529"/>
            <a:ext cx="4029921" cy="17529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buNone/>
            </a:pPr>
            <a:r>
              <a:rPr lang="en-US" sz="1200" dirty="0" smtClean="0"/>
              <a:t>Note:  You don’t need to bring a copy of the last meeting’s minutes for everyone.  Try one copy per table and adjust if needed.</a:t>
            </a:r>
            <a:endParaRPr lang="en-US" sz="1200" dirty="0"/>
          </a:p>
        </p:txBody>
      </p:sp>
      <p:sp>
        <p:nvSpPr>
          <p:cNvPr id="12" name="TextBox 11"/>
          <p:cNvSpPr txBox="1"/>
          <p:nvPr/>
        </p:nvSpPr>
        <p:spPr>
          <a:xfrm>
            <a:off x="904874" y="1538129"/>
            <a:ext cx="3070855" cy="2585323"/>
          </a:xfrm>
          <a:prstGeom prst="rect">
            <a:avLst/>
          </a:prstGeom>
          <a:noFill/>
        </p:spPr>
        <p:txBody>
          <a:bodyPr wrap="square" rtlCol="0">
            <a:spAutoFit/>
          </a:bodyPr>
          <a:lstStyle/>
          <a:p>
            <a:pPr>
              <a:buFont typeface="Arial" pitchFamily="34" charset="0"/>
              <a:buChar char="•"/>
            </a:pPr>
            <a:r>
              <a:rPr lang="en-US" dirty="0" smtClean="0"/>
              <a:t>Bring hard copies of the minutes for the past year (which have been maintained in a binder and passed to you from the previous secretary).  Make sure that the club historian has a copy of all old minutes before they are destroyed.</a:t>
            </a:r>
          </a:p>
        </p:txBody>
      </p:sp>
      <p:sp>
        <p:nvSpPr>
          <p:cNvPr id="14" name="TextBox 13"/>
          <p:cNvSpPr txBox="1"/>
          <p:nvPr/>
        </p:nvSpPr>
        <p:spPr>
          <a:xfrm>
            <a:off x="904875" y="4448175"/>
            <a:ext cx="6953250" cy="1200329"/>
          </a:xfrm>
          <a:prstGeom prst="rect">
            <a:avLst/>
          </a:prstGeom>
          <a:noFill/>
        </p:spPr>
        <p:txBody>
          <a:bodyPr wrap="square" rtlCol="0">
            <a:spAutoFit/>
          </a:bodyPr>
          <a:lstStyle/>
          <a:p>
            <a:pPr>
              <a:buFont typeface="Arial" pitchFamily="34" charset="0"/>
              <a:buChar char="•"/>
            </a:pPr>
            <a:r>
              <a:rPr lang="en-US" dirty="0" smtClean="0"/>
              <a:t>This notebook should include the last meeting’s minutes. Following the club or Board meeting, you should note any changes to the minutes and send out the revised minutes.  Be sure to included the revised minutes in your secretary’s notebook.</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Some “Best Practice” Suggestions</a:t>
            </a:r>
            <a:endParaRPr lang="en-US" sz="3200" dirty="0"/>
          </a:p>
        </p:txBody>
      </p:sp>
      <p:sp>
        <p:nvSpPr>
          <p:cNvPr id="3" name="Content Placeholder 2"/>
          <p:cNvSpPr>
            <a:spLocks noGrp="1"/>
          </p:cNvSpPr>
          <p:nvPr>
            <p:ph idx="1"/>
          </p:nvPr>
        </p:nvSpPr>
        <p:spPr/>
        <p:txBody>
          <a:bodyPr>
            <a:normAutofit fontScale="85000" lnSpcReduction="20000"/>
          </a:bodyPr>
          <a:lstStyle/>
          <a:p>
            <a:r>
              <a:rPr lang="en-US" sz="2000" dirty="0" smtClean="0"/>
              <a:t>Some clubs keep proceedings of Club Board meetings privileged to the club board but provide a summary report on club board actions to the club members.</a:t>
            </a:r>
          </a:p>
          <a:p>
            <a:endParaRPr lang="en-US" sz="1400" dirty="0" smtClean="0"/>
          </a:p>
          <a:p>
            <a:r>
              <a:rPr lang="en-US" sz="2000" dirty="0" smtClean="0"/>
              <a:t>Here’s a great idea:  Maintain the following files in a 3 ring binder.  Use plastic sleeves when hole punching is unwanted.</a:t>
            </a:r>
          </a:p>
          <a:p>
            <a:pPr lvl="1"/>
            <a:r>
              <a:rPr lang="en-US" sz="1800" dirty="0" smtClean="0"/>
              <a:t>Minutes of meetings</a:t>
            </a:r>
          </a:p>
          <a:p>
            <a:pPr lvl="1"/>
            <a:r>
              <a:rPr lang="en-US" sz="1800" dirty="0" smtClean="0"/>
              <a:t>Policy Book</a:t>
            </a:r>
          </a:p>
          <a:p>
            <a:pPr lvl="1"/>
            <a:r>
              <a:rPr lang="en-US" sz="1800" dirty="0" smtClean="0"/>
              <a:t>Club Newsletters</a:t>
            </a:r>
          </a:p>
          <a:p>
            <a:pPr lvl="1"/>
            <a:r>
              <a:rPr lang="en-US" sz="1800" dirty="0" smtClean="0"/>
              <a:t>Area Director’s and Governor’s Newsletters</a:t>
            </a:r>
          </a:p>
          <a:p>
            <a:pPr lvl="1"/>
            <a:r>
              <a:rPr lang="en-US" sz="1800" dirty="0" smtClean="0"/>
              <a:t>The Zontian magazines</a:t>
            </a:r>
          </a:p>
          <a:p>
            <a:pPr lvl="1"/>
            <a:endParaRPr lang="en-US" sz="1400" dirty="0" smtClean="0"/>
          </a:p>
          <a:p>
            <a:r>
              <a:rPr lang="en-US" sz="2000" dirty="0" smtClean="0"/>
              <a:t>Report to the Club President/Board as required and before leaving office, brief the incoming Secretary of her responsibilities and give her your binder with the above items.</a:t>
            </a:r>
          </a:p>
          <a:p>
            <a:endParaRPr lang="en-US" sz="2000" dirty="0" smtClean="0"/>
          </a:p>
          <a:p>
            <a:r>
              <a:rPr lang="en-US" sz="2000" dirty="0" smtClean="0"/>
              <a:t>Note:  Some clubs prefer to maintain the minutes electronically.  This information can be passed to the next secretary on a jump drive with hard copies given to the club historian.</a:t>
            </a:r>
            <a:endParaRPr lang="en-US" sz="2000" dirty="0"/>
          </a:p>
        </p:txBody>
      </p:sp>
      <p:pic>
        <p:nvPicPr>
          <p:cNvPr id="4" name="Picture Placeholder 4" descr="D12 logo 1.jpg"/>
          <p:cNvPicPr>
            <a:picLocks noChangeAspect="1"/>
          </p:cNvPicPr>
          <p:nvPr/>
        </p:nvPicPr>
        <p:blipFill>
          <a:blip r:embed="rId2"/>
          <a:srcRect t="4054" b="4054"/>
          <a:stretch>
            <a:fillRect/>
          </a:stretch>
        </p:blipFill>
        <p:spPr>
          <a:xfrm>
            <a:off x="8031296" y="6126163"/>
            <a:ext cx="655504" cy="602356"/>
          </a:xfrm>
          <a:prstGeom prst="rect">
            <a:avLst/>
          </a:prstGeom>
        </p:spPr>
      </p:pic>
    </p:spTree>
    <p:extLst>
      <p:ext uri="{BB962C8B-B14F-4D97-AF65-F5344CB8AC3E}">
        <p14:creationId xmlns:p14="http://schemas.microsoft.com/office/powerpoint/2010/main" xmlns="" val="172202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ideas</a:t>
            </a:r>
            <a:endParaRPr lang="en-US" dirty="0"/>
          </a:p>
        </p:txBody>
      </p:sp>
      <p:sp>
        <p:nvSpPr>
          <p:cNvPr id="3" name="Content Placeholder 2"/>
          <p:cNvSpPr>
            <a:spLocks noGrp="1"/>
          </p:cNvSpPr>
          <p:nvPr>
            <p:ph idx="1"/>
          </p:nvPr>
        </p:nvSpPr>
        <p:spPr>
          <a:xfrm>
            <a:off x="762000" y="1600200"/>
            <a:ext cx="5734050" cy="4525963"/>
          </a:xfrm>
        </p:spPr>
        <p:txBody>
          <a:bodyPr>
            <a:normAutofit/>
          </a:bodyPr>
          <a:lstStyle/>
          <a:p>
            <a:r>
              <a:rPr lang="en-US" sz="2200" dirty="0" smtClean="0"/>
              <a:t>Bring updated membership, officer and committee lists, and paper for ballot votes to all meetings.</a:t>
            </a:r>
          </a:p>
          <a:p>
            <a:endParaRPr lang="en-US" sz="1400" dirty="0" smtClean="0"/>
          </a:p>
          <a:p>
            <a:r>
              <a:rPr lang="en-US" sz="2200" dirty="0" smtClean="0"/>
              <a:t>Keep a record of all members’ attendance at meetings (if applicable).</a:t>
            </a:r>
          </a:p>
          <a:p>
            <a:endParaRPr lang="en-US" sz="1400" dirty="0" smtClean="0"/>
          </a:p>
          <a:p>
            <a:r>
              <a:rPr lang="en-US" sz="2200" dirty="0" smtClean="0"/>
              <a:t>Conduct club correspondence, including communications requested by officers and committee chairs and letters of thanks to guest speakers.</a:t>
            </a:r>
            <a:endParaRPr lang="en-US" sz="2200" dirty="0"/>
          </a:p>
        </p:txBody>
      </p:sp>
      <p:pic>
        <p:nvPicPr>
          <p:cNvPr id="4" name="Picture Placeholder 4" descr="D12 logo 1.jpg"/>
          <p:cNvPicPr>
            <a:picLocks noChangeAspect="1"/>
          </p:cNvPicPr>
          <p:nvPr/>
        </p:nvPicPr>
        <p:blipFill>
          <a:blip r:embed="rId2"/>
          <a:srcRect t="4054" b="4054"/>
          <a:stretch>
            <a:fillRect/>
          </a:stretch>
        </p:blipFill>
        <p:spPr>
          <a:xfrm>
            <a:off x="7899094" y="5824784"/>
            <a:ext cx="787706" cy="723839"/>
          </a:xfrm>
          <a:prstGeom prst="rect">
            <a:avLst/>
          </a:prstGeom>
        </p:spPr>
      </p:pic>
      <p:pic>
        <p:nvPicPr>
          <p:cNvPr id="2050" name="Picture 2" descr="C:\Users\Deedee\AppData\Local\Microsoft\Windows\Temporary Internet Files\Content.IE5\SHDJKBU3\idea_lightbulb_cartoon2_answer_1_xlarge[1].jpg"/>
          <p:cNvPicPr>
            <a:picLocks noChangeAspect="1" noChangeArrowheads="1"/>
          </p:cNvPicPr>
          <p:nvPr/>
        </p:nvPicPr>
        <p:blipFill>
          <a:blip r:embed="rId3"/>
          <a:srcRect/>
          <a:stretch>
            <a:fillRect/>
          </a:stretch>
        </p:blipFill>
        <p:spPr bwMode="auto">
          <a:xfrm>
            <a:off x="6610350" y="446473"/>
            <a:ext cx="1847850" cy="178237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Some Club Secretaries Do This.  </a:t>
            </a:r>
            <a:br>
              <a:rPr lang="en-US" sz="3200" dirty="0" smtClean="0"/>
            </a:br>
            <a:r>
              <a:rPr lang="en-US" sz="3200" dirty="0" smtClean="0"/>
              <a:t>If you don’t already, maybe you should.</a:t>
            </a:r>
            <a:endParaRPr lang="en-US" sz="3200" dirty="0"/>
          </a:p>
        </p:txBody>
      </p:sp>
      <p:sp>
        <p:nvSpPr>
          <p:cNvPr id="3" name="Content Placeholder 2"/>
          <p:cNvSpPr>
            <a:spLocks noGrp="1"/>
          </p:cNvSpPr>
          <p:nvPr>
            <p:ph idx="1"/>
          </p:nvPr>
        </p:nvSpPr>
        <p:spPr/>
        <p:txBody>
          <a:bodyPr>
            <a:normAutofit/>
          </a:bodyPr>
          <a:lstStyle/>
          <a:p>
            <a:r>
              <a:rPr lang="en-US" sz="2000" dirty="0" smtClean="0"/>
              <a:t>Ensure that the Area Director and Governor receive the club’s newsletter.  Perhaps your PR Chair does this. If not, how about you?</a:t>
            </a:r>
          </a:p>
          <a:p>
            <a:endParaRPr lang="en-US" sz="1400" dirty="0" smtClean="0"/>
          </a:p>
          <a:p>
            <a:r>
              <a:rPr lang="en-US" sz="2000" dirty="0" smtClean="0"/>
              <a:t>Ensure that the club number is used on all correspondence with ZI Headquarters.</a:t>
            </a:r>
          </a:p>
          <a:p>
            <a:endParaRPr lang="en-US" sz="1400" dirty="0" smtClean="0"/>
          </a:p>
          <a:p>
            <a:r>
              <a:rPr lang="en-US" sz="2000" dirty="0" smtClean="0"/>
              <a:t>Handle the club’s e-mail and snail mailbox (unless assigned by the President to another member) to ensure timely response to all e-mail inquiries or information provided by ZI Headquarters.</a:t>
            </a:r>
          </a:p>
          <a:p>
            <a:endParaRPr lang="en-US" sz="1400" dirty="0" smtClean="0"/>
          </a:p>
          <a:p>
            <a:endParaRPr lang="en-US" sz="2000" dirty="0"/>
          </a:p>
        </p:txBody>
      </p:sp>
      <p:pic>
        <p:nvPicPr>
          <p:cNvPr id="4" name="Picture Placeholder 4" descr="D12 logo 1.jpg"/>
          <p:cNvPicPr>
            <a:picLocks noChangeAspect="1"/>
          </p:cNvPicPr>
          <p:nvPr/>
        </p:nvPicPr>
        <p:blipFill>
          <a:blip r:embed="rId2"/>
          <a:srcRect t="4054" b="4054"/>
          <a:stretch>
            <a:fillRect/>
          </a:stretch>
        </p:blipFill>
        <p:spPr>
          <a:xfrm>
            <a:off x="7754613" y="5692018"/>
            <a:ext cx="932187" cy="8566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The most important records </a:t>
            </a:r>
            <a:br>
              <a:rPr lang="en-US" sz="3200" dirty="0" smtClean="0"/>
            </a:br>
            <a:r>
              <a:rPr lang="en-US" sz="3200" dirty="0" smtClean="0"/>
              <a:t>of a club are the MINUTES</a:t>
            </a:r>
          </a:p>
        </p:txBody>
      </p:sp>
      <p:sp>
        <p:nvSpPr>
          <p:cNvPr id="3" name="Content Placeholder 2"/>
          <p:cNvSpPr>
            <a:spLocks noGrp="1"/>
          </p:cNvSpPr>
          <p:nvPr>
            <p:ph idx="1"/>
          </p:nvPr>
        </p:nvSpPr>
        <p:spPr/>
        <p:txBody>
          <a:bodyPr>
            <a:normAutofit fontScale="92500" lnSpcReduction="20000"/>
          </a:bodyPr>
          <a:lstStyle/>
          <a:p>
            <a:r>
              <a:rPr lang="en-US" sz="2200" dirty="0" smtClean="0"/>
              <a:t>All club board and general meeting minutes should be kept securely.</a:t>
            </a:r>
          </a:p>
          <a:p>
            <a:endParaRPr lang="en-US" sz="1500" dirty="0" smtClean="0"/>
          </a:p>
          <a:p>
            <a:r>
              <a:rPr lang="en-US" sz="2200" dirty="0" smtClean="0"/>
              <a:t>Committee minutes are also important, as are annual reports, membership lists and financial records.  Copies of these records should be sent to the Club Historian throughout the year.</a:t>
            </a:r>
          </a:p>
          <a:p>
            <a:endParaRPr lang="en-US" sz="1500" dirty="0" smtClean="0"/>
          </a:p>
          <a:p>
            <a:r>
              <a:rPr lang="en-US" sz="2200" dirty="0" smtClean="0"/>
              <a:t>Files of significant activities, scrapbooks, photographs, newsletters, brochures and any other publications of the club should be kept for the information they contain and the activities they illustrate. Copies of these records should be maintained by the Secretary who should send copies to the Club Historian throughout the year.</a:t>
            </a:r>
          </a:p>
          <a:p>
            <a:endParaRPr lang="en-US" sz="1500" dirty="0" smtClean="0"/>
          </a:p>
          <a:p>
            <a:r>
              <a:rPr lang="en-US" sz="2200" dirty="0" smtClean="0"/>
              <a:t>Non-archival records should be destroyed after a specified time as they clutter the collection and waste valuable storage space.</a:t>
            </a:r>
            <a:endParaRPr lang="en-US" sz="2200" dirty="0"/>
          </a:p>
        </p:txBody>
      </p:sp>
      <p:pic>
        <p:nvPicPr>
          <p:cNvPr id="4" name="Picture Placeholder 4" descr="D12 logo 1.jpg"/>
          <p:cNvPicPr>
            <a:picLocks noChangeAspect="1"/>
          </p:cNvPicPr>
          <p:nvPr/>
        </p:nvPicPr>
        <p:blipFill>
          <a:blip r:embed="rId2"/>
          <a:srcRect t="4054" b="4054"/>
          <a:stretch>
            <a:fillRect/>
          </a:stretch>
        </p:blipFill>
        <p:spPr>
          <a:xfrm>
            <a:off x="7754613" y="5692018"/>
            <a:ext cx="932187" cy="8566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Minutes Should Include:</a:t>
            </a:r>
            <a:endParaRPr lang="en-US" sz="3200" dirty="0"/>
          </a:p>
        </p:txBody>
      </p:sp>
      <p:sp>
        <p:nvSpPr>
          <p:cNvPr id="3" name="Content Placeholder 2"/>
          <p:cNvSpPr>
            <a:spLocks noGrp="1"/>
          </p:cNvSpPr>
          <p:nvPr>
            <p:ph idx="1"/>
          </p:nvPr>
        </p:nvSpPr>
        <p:spPr/>
        <p:txBody>
          <a:bodyPr>
            <a:normAutofit lnSpcReduction="10000"/>
          </a:bodyPr>
          <a:lstStyle/>
          <a:p>
            <a:r>
              <a:rPr lang="en-US" sz="2000" dirty="0" smtClean="0"/>
              <a:t>The type of meeting, date, time, and place.</a:t>
            </a:r>
          </a:p>
          <a:p>
            <a:endParaRPr lang="en-US" sz="1400" dirty="0" smtClean="0"/>
          </a:p>
          <a:p>
            <a:r>
              <a:rPr lang="en-US" sz="2000" dirty="0" smtClean="0"/>
              <a:t>The name of the organization.</a:t>
            </a:r>
          </a:p>
          <a:p>
            <a:endParaRPr lang="en-US" sz="1400" dirty="0" smtClean="0"/>
          </a:p>
          <a:p>
            <a:r>
              <a:rPr lang="en-US" sz="2000" dirty="0" smtClean="0"/>
              <a:t>The names of the presiding officer and the secretary, or the names of any substitute.</a:t>
            </a:r>
          </a:p>
          <a:p>
            <a:endParaRPr lang="en-US" sz="1400" dirty="0" smtClean="0"/>
          </a:p>
          <a:p>
            <a:r>
              <a:rPr lang="en-US" sz="2000" dirty="0" smtClean="0"/>
              <a:t>That a quorum was present.</a:t>
            </a:r>
          </a:p>
          <a:p>
            <a:endParaRPr lang="en-US" sz="1400" dirty="0" smtClean="0"/>
          </a:p>
          <a:p>
            <a:r>
              <a:rPr lang="en-US" sz="2000" dirty="0" smtClean="0"/>
              <a:t>That previous minutes were read and approved, or approved with corrections.</a:t>
            </a:r>
          </a:p>
          <a:p>
            <a:endParaRPr lang="en-US" sz="1400" dirty="0" smtClean="0"/>
          </a:p>
          <a:p>
            <a:r>
              <a:rPr lang="en-US" sz="2000" dirty="0" smtClean="0"/>
              <a:t>That certain reports were presented, including the name of the presenter, any action taken on the report, and a reference to a file where the report may be found.</a:t>
            </a:r>
            <a:endParaRPr lang="en-US" sz="2000" dirty="0"/>
          </a:p>
        </p:txBody>
      </p:sp>
      <p:pic>
        <p:nvPicPr>
          <p:cNvPr id="4" name="Picture Placeholder 4" descr="D12 logo 1.jpg"/>
          <p:cNvPicPr>
            <a:picLocks noChangeAspect="1"/>
          </p:cNvPicPr>
          <p:nvPr/>
        </p:nvPicPr>
        <p:blipFill>
          <a:blip r:embed="rId2"/>
          <a:srcRect t="4054" b="4054"/>
          <a:stretch>
            <a:fillRect/>
          </a:stretch>
        </p:blipFill>
        <p:spPr>
          <a:xfrm>
            <a:off x="7754613" y="5692018"/>
            <a:ext cx="932187" cy="856605"/>
          </a:xfrm>
          <a:prstGeom prst="rect">
            <a:avLst/>
          </a:prstGeom>
        </p:spPr>
      </p:pic>
    </p:spTree>
  </p:cSld>
  <p:clrMapOvr>
    <a:masterClrMapping/>
  </p:clrMapOvr>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ZontaInternational_PowerPoint_TE</Template>
  <TotalTime>643</TotalTime>
  <Words>1355</Words>
  <Application>Microsoft Office PowerPoint</Application>
  <PresentationFormat>On-screen Show (4:3)</PresentationFormat>
  <Paragraphs>142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ZontaInternational_PowerPoint_TE</vt:lpstr>
      <vt:lpstr>District 12</vt:lpstr>
      <vt:lpstr>The Secretary’s Most Important Tasks</vt:lpstr>
      <vt:lpstr>And Other Important Responsibilities</vt:lpstr>
      <vt:lpstr>Bring the Following to Meetings</vt:lpstr>
      <vt:lpstr>Some “Best Practice” Suggestions</vt:lpstr>
      <vt:lpstr>More ideas</vt:lpstr>
      <vt:lpstr>Some Club Secretaries Do This.   If you don’t already, maybe you should.</vt:lpstr>
      <vt:lpstr>The most important records  of a club are the MINUTES</vt:lpstr>
      <vt:lpstr>Minutes Should Include:</vt:lpstr>
      <vt:lpstr>Minutes (continued)</vt:lpstr>
      <vt:lpstr>Sample Meeting Minutes Outline</vt:lpstr>
      <vt:lpstr>Sample Records Retention  and Disposal Schedule</vt:lpstr>
      <vt:lpstr>Tips and Techniques</vt:lpstr>
      <vt:lpstr>Tips and Techniques (continued)</vt:lpstr>
      <vt:lpstr>Tips and Techniques (continued)</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Trusk Edrinn</dc:creator>
  <cp:lastModifiedBy>Deidre Boysen</cp:lastModifiedBy>
  <cp:revision>49</cp:revision>
  <dcterms:created xsi:type="dcterms:W3CDTF">2015-02-05T21:28:11Z</dcterms:created>
  <dcterms:modified xsi:type="dcterms:W3CDTF">2018-10-22T19:34:19Z</dcterms:modified>
</cp:coreProperties>
</file>